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1" d="100"/>
          <a:sy n="81" d="100"/>
        </p:scale>
        <p:origin x="-834"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7EC900-D580-49FB-9BF5-57E6D60F733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1DE15F5-67BE-47FA-A036-B987B3BC8FDF}">
      <dgm:prSet phldrT="[Text]" custT="1"/>
      <dgm:spPr/>
      <dgm:t>
        <a:bodyPr/>
        <a:lstStyle/>
        <a:p>
          <a:r>
            <a:rPr lang="en-US" sz="2800" b="1" dirty="0" smtClean="0">
              <a:latin typeface="Times New Roman" pitchFamily="18" charset="0"/>
              <a:cs typeface="Times New Roman" pitchFamily="18" charset="0"/>
            </a:rPr>
            <a:t>Milk</a:t>
          </a:r>
          <a:endParaRPr lang="en-US" sz="2800" dirty="0"/>
        </a:p>
      </dgm:t>
    </dgm:pt>
    <dgm:pt modelId="{6939AF6E-E872-4466-8F1C-0FBE7FB48EFE}" type="parTrans" cxnId="{6C5F68C4-F1E2-41F6-8954-215643D97EDE}">
      <dgm:prSet/>
      <dgm:spPr/>
      <dgm:t>
        <a:bodyPr/>
        <a:lstStyle/>
        <a:p>
          <a:endParaRPr lang="en-US"/>
        </a:p>
      </dgm:t>
    </dgm:pt>
    <dgm:pt modelId="{CD6F2074-CC14-40B5-BAD4-93CF32B39B14}" type="sibTrans" cxnId="{6C5F68C4-F1E2-41F6-8954-215643D97EDE}">
      <dgm:prSet/>
      <dgm:spPr/>
      <dgm:t>
        <a:bodyPr/>
        <a:lstStyle/>
        <a:p>
          <a:endParaRPr lang="en-US"/>
        </a:p>
      </dgm:t>
    </dgm:pt>
    <dgm:pt modelId="{B3806104-45E1-4FF1-8814-814088B777E8}">
      <dgm:prSet phldrT="[Text]" custT="1"/>
      <dgm:spPr/>
      <dgm:t>
        <a:bodyPr/>
        <a:lstStyle/>
        <a:p>
          <a:r>
            <a:rPr lang="en-GB" sz="2800" b="1" dirty="0" smtClean="0">
              <a:latin typeface="Times New Roman" pitchFamily="18" charset="0"/>
              <a:cs typeface="Times New Roman" pitchFamily="18" charset="0"/>
            </a:rPr>
            <a:t>Total solids (TS) in milk</a:t>
          </a:r>
          <a:endParaRPr lang="en-US" sz="2800" dirty="0">
            <a:latin typeface="Times New Roman" pitchFamily="18" charset="0"/>
            <a:cs typeface="Times New Roman" pitchFamily="18" charset="0"/>
          </a:endParaRPr>
        </a:p>
      </dgm:t>
    </dgm:pt>
    <dgm:pt modelId="{7ED1201A-079D-4EBA-9FC6-7A20D2D9B1F7}" type="parTrans" cxnId="{F9DE4CDA-3D3E-4228-BD1E-B0D946B764B7}">
      <dgm:prSet/>
      <dgm:spPr/>
      <dgm:t>
        <a:bodyPr/>
        <a:lstStyle/>
        <a:p>
          <a:endParaRPr lang="en-US"/>
        </a:p>
      </dgm:t>
    </dgm:pt>
    <dgm:pt modelId="{BC6CE6CF-9749-4DBC-B6C0-B424BCFC2555}" type="sibTrans" cxnId="{F9DE4CDA-3D3E-4228-BD1E-B0D946B764B7}">
      <dgm:prSet/>
      <dgm:spPr/>
      <dgm:t>
        <a:bodyPr/>
        <a:lstStyle/>
        <a:p>
          <a:endParaRPr lang="en-US"/>
        </a:p>
      </dgm:t>
    </dgm:pt>
    <dgm:pt modelId="{41195155-D50B-412E-81B3-D0E8FDB6BE17}">
      <dgm:prSet phldrT="[Text]" custT="1"/>
      <dgm:spPr/>
      <dgm:t>
        <a:bodyPr/>
        <a:lstStyle/>
        <a:p>
          <a:r>
            <a:rPr lang="en-GB" sz="2800" b="1" dirty="0" smtClean="0">
              <a:latin typeface="Times New Roman" pitchFamily="18" charset="0"/>
              <a:cs typeface="Times New Roman" pitchFamily="18" charset="0"/>
            </a:rPr>
            <a:t>Solids-Non-Fat (TNF)</a:t>
          </a:r>
          <a:endParaRPr lang="en-US" sz="2800" dirty="0">
            <a:latin typeface="Times New Roman" pitchFamily="18" charset="0"/>
            <a:cs typeface="Times New Roman" pitchFamily="18" charset="0"/>
          </a:endParaRPr>
        </a:p>
      </dgm:t>
    </dgm:pt>
    <dgm:pt modelId="{7B0A1304-026A-4309-B503-686D3DD17CEF}" type="parTrans" cxnId="{E9444D9C-9DC9-4954-8F2A-5DE96CC48428}">
      <dgm:prSet/>
      <dgm:spPr/>
      <dgm:t>
        <a:bodyPr/>
        <a:lstStyle/>
        <a:p>
          <a:endParaRPr lang="en-US"/>
        </a:p>
      </dgm:t>
    </dgm:pt>
    <dgm:pt modelId="{4987305A-410E-4231-951E-2ABE65B67E56}" type="sibTrans" cxnId="{E9444D9C-9DC9-4954-8F2A-5DE96CC48428}">
      <dgm:prSet/>
      <dgm:spPr/>
      <dgm:t>
        <a:bodyPr/>
        <a:lstStyle/>
        <a:p>
          <a:endParaRPr lang="en-US"/>
        </a:p>
      </dgm:t>
    </dgm:pt>
    <dgm:pt modelId="{5CE1A090-0A6A-410E-9BC7-99009FB67F8C}">
      <dgm:prSet phldrT="[Text]" custT="1"/>
      <dgm:spPr/>
      <dgm:t>
        <a:bodyPr/>
        <a:lstStyle/>
        <a:p>
          <a:r>
            <a:rPr lang="en-GB" sz="2800" b="1" dirty="0" smtClean="0">
              <a:latin typeface="Times New Roman" pitchFamily="18" charset="0"/>
              <a:cs typeface="Times New Roman" pitchFamily="18" charset="0"/>
            </a:rPr>
            <a:t>Fat</a:t>
          </a:r>
          <a:endParaRPr lang="en-US" sz="2800" dirty="0">
            <a:latin typeface="Times New Roman" pitchFamily="18" charset="0"/>
            <a:cs typeface="Times New Roman" pitchFamily="18" charset="0"/>
          </a:endParaRPr>
        </a:p>
      </dgm:t>
    </dgm:pt>
    <dgm:pt modelId="{7F42435E-A028-49E4-B7D9-2C464B03DD8C}" type="parTrans" cxnId="{700D37C0-5504-4E3E-8C64-2B1F7C855A0D}">
      <dgm:prSet/>
      <dgm:spPr/>
      <dgm:t>
        <a:bodyPr/>
        <a:lstStyle/>
        <a:p>
          <a:endParaRPr lang="en-US"/>
        </a:p>
      </dgm:t>
    </dgm:pt>
    <dgm:pt modelId="{B95E1A0D-DE15-441A-97EC-8C546D06EDC0}" type="sibTrans" cxnId="{700D37C0-5504-4E3E-8C64-2B1F7C855A0D}">
      <dgm:prSet/>
      <dgm:spPr/>
      <dgm:t>
        <a:bodyPr/>
        <a:lstStyle/>
        <a:p>
          <a:endParaRPr lang="en-US"/>
        </a:p>
      </dgm:t>
    </dgm:pt>
    <dgm:pt modelId="{1D7412B4-2186-4C41-B3D2-185F98EDD3F3}">
      <dgm:prSet phldrT="[Text]" custT="1"/>
      <dgm:spPr/>
      <dgm:t>
        <a:bodyPr/>
        <a:lstStyle/>
        <a:p>
          <a:r>
            <a:rPr lang="en-US" sz="3600" b="1" dirty="0" smtClean="0">
              <a:latin typeface="Times New Roman" pitchFamily="18" charset="0"/>
              <a:cs typeface="Times New Roman" pitchFamily="18" charset="0"/>
            </a:rPr>
            <a:t>Water</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dgm:t>
    </dgm:pt>
    <dgm:pt modelId="{45B13F99-BD2C-4374-A69E-E6119A4F4750}" type="parTrans" cxnId="{0E218D9F-381D-43C6-9B7C-2DAE79F91964}">
      <dgm:prSet/>
      <dgm:spPr/>
      <dgm:t>
        <a:bodyPr/>
        <a:lstStyle/>
        <a:p>
          <a:endParaRPr lang="en-US"/>
        </a:p>
      </dgm:t>
    </dgm:pt>
    <dgm:pt modelId="{F2A9E397-3786-4B4A-9B7D-3B3467619699}" type="sibTrans" cxnId="{0E218D9F-381D-43C6-9B7C-2DAE79F91964}">
      <dgm:prSet/>
      <dgm:spPr/>
      <dgm:t>
        <a:bodyPr/>
        <a:lstStyle/>
        <a:p>
          <a:endParaRPr lang="en-US"/>
        </a:p>
      </dgm:t>
    </dgm:pt>
    <dgm:pt modelId="{F66F6031-0B9F-492D-8612-CBD9E62C44CB}" type="pres">
      <dgm:prSet presAssocID="{017EC900-D580-49FB-9BF5-57E6D60F7333}" presName="hierChild1" presStyleCnt="0">
        <dgm:presLayoutVars>
          <dgm:chPref val="1"/>
          <dgm:dir/>
          <dgm:animOne val="branch"/>
          <dgm:animLvl val="lvl"/>
          <dgm:resizeHandles/>
        </dgm:presLayoutVars>
      </dgm:prSet>
      <dgm:spPr/>
      <dgm:t>
        <a:bodyPr/>
        <a:lstStyle/>
        <a:p>
          <a:endParaRPr lang="en-US"/>
        </a:p>
      </dgm:t>
    </dgm:pt>
    <dgm:pt modelId="{221FB8FE-3A27-47D0-8076-E30BBC703E8C}" type="pres">
      <dgm:prSet presAssocID="{F1DE15F5-67BE-47FA-A036-B987B3BC8FDF}" presName="hierRoot1" presStyleCnt="0"/>
      <dgm:spPr/>
    </dgm:pt>
    <dgm:pt modelId="{B166EEF5-03E8-4CAF-B376-58EF31B8C6B5}" type="pres">
      <dgm:prSet presAssocID="{F1DE15F5-67BE-47FA-A036-B987B3BC8FDF}" presName="composite" presStyleCnt="0"/>
      <dgm:spPr/>
    </dgm:pt>
    <dgm:pt modelId="{94BCC633-5BE6-4FCE-910D-D8D788ECB5DE}" type="pres">
      <dgm:prSet presAssocID="{F1DE15F5-67BE-47FA-A036-B987B3BC8FDF}" presName="background" presStyleLbl="node0" presStyleIdx="0" presStyleCnt="1"/>
      <dgm:spPr>
        <a:solidFill>
          <a:schemeClr val="bg1"/>
        </a:solidFill>
      </dgm:spPr>
    </dgm:pt>
    <dgm:pt modelId="{AFA62E68-7CA2-488E-B6D4-2A560DA2873B}" type="pres">
      <dgm:prSet presAssocID="{F1DE15F5-67BE-47FA-A036-B987B3BC8FDF}" presName="text" presStyleLbl="fgAcc0" presStyleIdx="0" presStyleCnt="1" custScaleY="31621" custLinFactNeighborX="-25428" custLinFactNeighborY="-42656">
        <dgm:presLayoutVars>
          <dgm:chPref val="3"/>
        </dgm:presLayoutVars>
      </dgm:prSet>
      <dgm:spPr/>
      <dgm:t>
        <a:bodyPr/>
        <a:lstStyle/>
        <a:p>
          <a:endParaRPr lang="en-US"/>
        </a:p>
      </dgm:t>
    </dgm:pt>
    <dgm:pt modelId="{6548839F-C577-4D39-A272-8D4E5E3AA0A5}" type="pres">
      <dgm:prSet presAssocID="{F1DE15F5-67BE-47FA-A036-B987B3BC8FDF}" presName="hierChild2" presStyleCnt="0"/>
      <dgm:spPr/>
    </dgm:pt>
    <dgm:pt modelId="{079423BB-2BBB-40A6-83BB-694B7B888659}" type="pres">
      <dgm:prSet presAssocID="{7ED1201A-079D-4EBA-9FC6-7A20D2D9B1F7}" presName="Name10" presStyleLbl="parChTrans1D2" presStyleIdx="0" presStyleCnt="2"/>
      <dgm:spPr/>
      <dgm:t>
        <a:bodyPr/>
        <a:lstStyle/>
        <a:p>
          <a:endParaRPr lang="en-US"/>
        </a:p>
      </dgm:t>
    </dgm:pt>
    <dgm:pt modelId="{9CB712E0-80CD-4BE1-BECD-327FCC636728}" type="pres">
      <dgm:prSet presAssocID="{B3806104-45E1-4FF1-8814-814088B777E8}" presName="hierRoot2" presStyleCnt="0"/>
      <dgm:spPr/>
    </dgm:pt>
    <dgm:pt modelId="{AF3585E7-E9B3-4351-B025-9FB147A5C651}" type="pres">
      <dgm:prSet presAssocID="{B3806104-45E1-4FF1-8814-814088B777E8}" presName="composite2" presStyleCnt="0"/>
      <dgm:spPr/>
    </dgm:pt>
    <dgm:pt modelId="{87D0604A-8D1A-4658-A976-D50B86A4E68D}" type="pres">
      <dgm:prSet presAssocID="{B3806104-45E1-4FF1-8814-814088B777E8}" presName="background2" presStyleLbl="node2" presStyleIdx="0" presStyleCnt="2"/>
      <dgm:spPr>
        <a:solidFill>
          <a:schemeClr val="bg1"/>
        </a:solidFill>
      </dgm:spPr>
    </dgm:pt>
    <dgm:pt modelId="{CE7A49A5-4ABE-4B4F-AB84-B05B08DADBD4}" type="pres">
      <dgm:prSet presAssocID="{B3806104-45E1-4FF1-8814-814088B777E8}" presName="text2" presStyleLbl="fgAcc2" presStyleIdx="0" presStyleCnt="2" custScaleY="57662" custLinFactNeighborX="-13848" custLinFactNeighborY="-32283">
        <dgm:presLayoutVars>
          <dgm:chPref val="3"/>
        </dgm:presLayoutVars>
      </dgm:prSet>
      <dgm:spPr/>
      <dgm:t>
        <a:bodyPr/>
        <a:lstStyle/>
        <a:p>
          <a:endParaRPr lang="en-US"/>
        </a:p>
      </dgm:t>
    </dgm:pt>
    <dgm:pt modelId="{CB4DB55E-2639-402F-81EB-5F6CAB9C3BC5}" type="pres">
      <dgm:prSet presAssocID="{B3806104-45E1-4FF1-8814-814088B777E8}" presName="hierChild3" presStyleCnt="0"/>
      <dgm:spPr/>
    </dgm:pt>
    <dgm:pt modelId="{DAACF57B-DE13-4481-8982-B4A8D05F033E}" type="pres">
      <dgm:prSet presAssocID="{7B0A1304-026A-4309-B503-686D3DD17CEF}" presName="Name17" presStyleLbl="parChTrans1D3" presStyleIdx="0" presStyleCnt="2"/>
      <dgm:spPr/>
      <dgm:t>
        <a:bodyPr/>
        <a:lstStyle/>
        <a:p>
          <a:endParaRPr lang="en-US"/>
        </a:p>
      </dgm:t>
    </dgm:pt>
    <dgm:pt modelId="{87043898-25A0-4D36-B6A2-7CB2C1AF179D}" type="pres">
      <dgm:prSet presAssocID="{41195155-D50B-412E-81B3-D0E8FDB6BE17}" presName="hierRoot3" presStyleCnt="0"/>
      <dgm:spPr/>
    </dgm:pt>
    <dgm:pt modelId="{38AD1130-00E9-4156-BA69-D60207C64297}" type="pres">
      <dgm:prSet presAssocID="{41195155-D50B-412E-81B3-D0E8FDB6BE17}" presName="composite3" presStyleCnt="0"/>
      <dgm:spPr/>
    </dgm:pt>
    <dgm:pt modelId="{16E2E73F-85E4-4ECA-96E2-6F572697F7FD}" type="pres">
      <dgm:prSet presAssocID="{41195155-D50B-412E-81B3-D0E8FDB6BE17}" presName="background3" presStyleLbl="node3" presStyleIdx="0" presStyleCnt="2"/>
      <dgm:spPr>
        <a:solidFill>
          <a:schemeClr val="bg1"/>
        </a:solidFill>
      </dgm:spPr>
    </dgm:pt>
    <dgm:pt modelId="{F5ED61DD-5028-4B92-9C75-4AF8AD6B1C28}" type="pres">
      <dgm:prSet presAssocID="{41195155-D50B-412E-81B3-D0E8FDB6BE17}" presName="text3" presStyleLbl="fgAcc3" presStyleIdx="0" presStyleCnt="2" custScaleY="70726" custLinFactNeighborX="12141" custLinFactNeighborY="-11297">
        <dgm:presLayoutVars>
          <dgm:chPref val="3"/>
        </dgm:presLayoutVars>
      </dgm:prSet>
      <dgm:spPr/>
      <dgm:t>
        <a:bodyPr/>
        <a:lstStyle/>
        <a:p>
          <a:endParaRPr lang="en-US"/>
        </a:p>
      </dgm:t>
    </dgm:pt>
    <dgm:pt modelId="{A70FF9C7-2F35-4895-9E3F-7205BFDEC6EB}" type="pres">
      <dgm:prSet presAssocID="{41195155-D50B-412E-81B3-D0E8FDB6BE17}" presName="hierChild4" presStyleCnt="0"/>
      <dgm:spPr/>
    </dgm:pt>
    <dgm:pt modelId="{7A8412E8-2DEF-41BE-A4F4-B5EFD5EAA02E}" type="pres">
      <dgm:prSet presAssocID="{7F42435E-A028-49E4-B7D9-2C464B03DD8C}" presName="Name17" presStyleLbl="parChTrans1D3" presStyleIdx="1" presStyleCnt="2"/>
      <dgm:spPr/>
      <dgm:t>
        <a:bodyPr/>
        <a:lstStyle/>
        <a:p>
          <a:endParaRPr lang="en-US"/>
        </a:p>
      </dgm:t>
    </dgm:pt>
    <dgm:pt modelId="{F6939687-F166-4BAB-89ED-2175F2E97342}" type="pres">
      <dgm:prSet presAssocID="{5CE1A090-0A6A-410E-9BC7-99009FB67F8C}" presName="hierRoot3" presStyleCnt="0"/>
      <dgm:spPr/>
    </dgm:pt>
    <dgm:pt modelId="{47D54EE2-AEFD-4A69-AB2A-747DB0FB026F}" type="pres">
      <dgm:prSet presAssocID="{5CE1A090-0A6A-410E-9BC7-99009FB67F8C}" presName="composite3" presStyleCnt="0"/>
      <dgm:spPr/>
    </dgm:pt>
    <dgm:pt modelId="{EA38C4C7-618B-4827-AA28-6308425BA770}" type="pres">
      <dgm:prSet presAssocID="{5CE1A090-0A6A-410E-9BC7-99009FB67F8C}" presName="background3" presStyleLbl="node3" presStyleIdx="1" presStyleCnt="2"/>
      <dgm:spPr>
        <a:solidFill>
          <a:schemeClr val="bg1"/>
        </a:solidFill>
      </dgm:spPr>
    </dgm:pt>
    <dgm:pt modelId="{E7503410-D909-4D96-BA86-373B90F87A82}" type="pres">
      <dgm:prSet presAssocID="{5CE1A090-0A6A-410E-9BC7-99009FB67F8C}" presName="text3" presStyleLbl="fgAcc3" presStyleIdx="1" presStyleCnt="2" custScaleY="70726" custLinFactNeighborX="21626" custLinFactNeighborY="-11297">
        <dgm:presLayoutVars>
          <dgm:chPref val="3"/>
        </dgm:presLayoutVars>
      </dgm:prSet>
      <dgm:spPr/>
      <dgm:t>
        <a:bodyPr/>
        <a:lstStyle/>
        <a:p>
          <a:endParaRPr lang="en-US"/>
        </a:p>
      </dgm:t>
    </dgm:pt>
    <dgm:pt modelId="{1DE28493-3CBB-4539-A0D2-29F51BD81166}" type="pres">
      <dgm:prSet presAssocID="{5CE1A090-0A6A-410E-9BC7-99009FB67F8C}" presName="hierChild4" presStyleCnt="0"/>
      <dgm:spPr/>
    </dgm:pt>
    <dgm:pt modelId="{ECE06E15-5B5A-4D1F-8505-B3CF976CE354}" type="pres">
      <dgm:prSet presAssocID="{45B13F99-BD2C-4374-A69E-E6119A4F4750}" presName="Name10" presStyleLbl="parChTrans1D2" presStyleIdx="1" presStyleCnt="2"/>
      <dgm:spPr/>
      <dgm:t>
        <a:bodyPr/>
        <a:lstStyle/>
        <a:p>
          <a:endParaRPr lang="en-US"/>
        </a:p>
      </dgm:t>
    </dgm:pt>
    <dgm:pt modelId="{3604C958-049E-49B8-BB09-A041BDB9340B}" type="pres">
      <dgm:prSet presAssocID="{1D7412B4-2186-4C41-B3D2-185F98EDD3F3}" presName="hierRoot2" presStyleCnt="0"/>
      <dgm:spPr/>
    </dgm:pt>
    <dgm:pt modelId="{33F1B516-C510-4F51-A1DF-BE8868CE2E04}" type="pres">
      <dgm:prSet presAssocID="{1D7412B4-2186-4C41-B3D2-185F98EDD3F3}" presName="composite2" presStyleCnt="0"/>
      <dgm:spPr/>
    </dgm:pt>
    <dgm:pt modelId="{C5D5101F-2E21-4A6C-9EC3-48DE4563D300}" type="pres">
      <dgm:prSet presAssocID="{1D7412B4-2186-4C41-B3D2-185F98EDD3F3}" presName="background2" presStyleLbl="node2" presStyleIdx="1" presStyleCnt="2"/>
      <dgm:spPr>
        <a:solidFill>
          <a:schemeClr val="bg1"/>
        </a:solidFill>
      </dgm:spPr>
    </dgm:pt>
    <dgm:pt modelId="{25551BFC-B6AD-44EC-AE95-A696C02EEA4B}" type="pres">
      <dgm:prSet presAssocID="{1D7412B4-2186-4C41-B3D2-185F98EDD3F3}" presName="text2" presStyleLbl="fgAcc2" presStyleIdx="1" presStyleCnt="2" custScaleY="92568" custLinFactNeighborX="-2276" custLinFactNeighborY="-32283">
        <dgm:presLayoutVars>
          <dgm:chPref val="3"/>
        </dgm:presLayoutVars>
      </dgm:prSet>
      <dgm:spPr/>
      <dgm:t>
        <a:bodyPr/>
        <a:lstStyle/>
        <a:p>
          <a:endParaRPr lang="en-US"/>
        </a:p>
      </dgm:t>
    </dgm:pt>
    <dgm:pt modelId="{66462011-5560-43CF-A22C-171DF17983B0}" type="pres">
      <dgm:prSet presAssocID="{1D7412B4-2186-4C41-B3D2-185F98EDD3F3}" presName="hierChild3" presStyleCnt="0"/>
      <dgm:spPr/>
    </dgm:pt>
  </dgm:ptLst>
  <dgm:cxnLst>
    <dgm:cxn modelId="{A538B62E-5C6B-48AA-9DD9-0E131A492A53}" type="presOf" srcId="{B3806104-45E1-4FF1-8814-814088B777E8}" destId="{CE7A49A5-4ABE-4B4F-AB84-B05B08DADBD4}" srcOrd="0" destOrd="0" presId="urn:microsoft.com/office/officeart/2005/8/layout/hierarchy1"/>
    <dgm:cxn modelId="{E688B339-7D0F-4F12-8DEE-E1D92024EDAF}" type="presOf" srcId="{7B0A1304-026A-4309-B503-686D3DD17CEF}" destId="{DAACF57B-DE13-4481-8982-B4A8D05F033E}" srcOrd="0" destOrd="0" presId="urn:microsoft.com/office/officeart/2005/8/layout/hierarchy1"/>
    <dgm:cxn modelId="{F38A1AD7-C052-4DE0-A40E-DBA4B4B4D1D2}" type="presOf" srcId="{1D7412B4-2186-4C41-B3D2-185F98EDD3F3}" destId="{25551BFC-B6AD-44EC-AE95-A696C02EEA4B}" srcOrd="0" destOrd="0" presId="urn:microsoft.com/office/officeart/2005/8/layout/hierarchy1"/>
    <dgm:cxn modelId="{E1ABD66F-8AF9-4876-9712-B63CE7260C0E}" type="presOf" srcId="{41195155-D50B-412E-81B3-D0E8FDB6BE17}" destId="{F5ED61DD-5028-4B92-9C75-4AF8AD6B1C28}" srcOrd="0" destOrd="0" presId="urn:microsoft.com/office/officeart/2005/8/layout/hierarchy1"/>
    <dgm:cxn modelId="{8537B805-C116-429F-BBD5-810424D7FC60}" type="presOf" srcId="{7ED1201A-079D-4EBA-9FC6-7A20D2D9B1F7}" destId="{079423BB-2BBB-40A6-83BB-694B7B888659}" srcOrd="0" destOrd="0" presId="urn:microsoft.com/office/officeart/2005/8/layout/hierarchy1"/>
    <dgm:cxn modelId="{F9DE4CDA-3D3E-4228-BD1E-B0D946B764B7}" srcId="{F1DE15F5-67BE-47FA-A036-B987B3BC8FDF}" destId="{B3806104-45E1-4FF1-8814-814088B777E8}" srcOrd="0" destOrd="0" parTransId="{7ED1201A-079D-4EBA-9FC6-7A20D2D9B1F7}" sibTransId="{BC6CE6CF-9749-4DBC-B6C0-B424BCFC2555}"/>
    <dgm:cxn modelId="{08B0B5EE-E628-44CB-8FB9-517F191F18B2}" type="presOf" srcId="{017EC900-D580-49FB-9BF5-57E6D60F7333}" destId="{F66F6031-0B9F-492D-8612-CBD9E62C44CB}" srcOrd="0" destOrd="0" presId="urn:microsoft.com/office/officeart/2005/8/layout/hierarchy1"/>
    <dgm:cxn modelId="{F27DA681-588E-4C89-8AF3-BEE95F6F6BC1}" type="presOf" srcId="{F1DE15F5-67BE-47FA-A036-B987B3BC8FDF}" destId="{AFA62E68-7CA2-488E-B6D4-2A560DA2873B}" srcOrd="0" destOrd="0" presId="urn:microsoft.com/office/officeart/2005/8/layout/hierarchy1"/>
    <dgm:cxn modelId="{700D37C0-5504-4E3E-8C64-2B1F7C855A0D}" srcId="{B3806104-45E1-4FF1-8814-814088B777E8}" destId="{5CE1A090-0A6A-410E-9BC7-99009FB67F8C}" srcOrd="1" destOrd="0" parTransId="{7F42435E-A028-49E4-B7D9-2C464B03DD8C}" sibTransId="{B95E1A0D-DE15-441A-97EC-8C546D06EDC0}"/>
    <dgm:cxn modelId="{0E218D9F-381D-43C6-9B7C-2DAE79F91964}" srcId="{F1DE15F5-67BE-47FA-A036-B987B3BC8FDF}" destId="{1D7412B4-2186-4C41-B3D2-185F98EDD3F3}" srcOrd="1" destOrd="0" parTransId="{45B13F99-BD2C-4374-A69E-E6119A4F4750}" sibTransId="{F2A9E397-3786-4B4A-9B7D-3B3467619699}"/>
    <dgm:cxn modelId="{DD25AD3C-57A5-46F5-A4CF-F7822D9DC881}" type="presOf" srcId="{5CE1A090-0A6A-410E-9BC7-99009FB67F8C}" destId="{E7503410-D909-4D96-BA86-373B90F87A82}" srcOrd="0" destOrd="0" presId="urn:microsoft.com/office/officeart/2005/8/layout/hierarchy1"/>
    <dgm:cxn modelId="{6C5F68C4-F1E2-41F6-8954-215643D97EDE}" srcId="{017EC900-D580-49FB-9BF5-57E6D60F7333}" destId="{F1DE15F5-67BE-47FA-A036-B987B3BC8FDF}" srcOrd="0" destOrd="0" parTransId="{6939AF6E-E872-4466-8F1C-0FBE7FB48EFE}" sibTransId="{CD6F2074-CC14-40B5-BAD4-93CF32B39B14}"/>
    <dgm:cxn modelId="{4E86BA76-E8FE-40A8-B6D5-5528636245D2}" type="presOf" srcId="{45B13F99-BD2C-4374-A69E-E6119A4F4750}" destId="{ECE06E15-5B5A-4D1F-8505-B3CF976CE354}" srcOrd="0" destOrd="0" presId="urn:microsoft.com/office/officeart/2005/8/layout/hierarchy1"/>
    <dgm:cxn modelId="{059F61B3-E21C-4187-A485-71B9399F02DD}" type="presOf" srcId="{7F42435E-A028-49E4-B7D9-2C464B03DD8C}" destId="{7A8412E8-2DEF-41BE-A4F4-B5EFD5EAA02E}" srcOrd="0" destOrd="0" presId="urn:microsoft.com/office/officeart/2005/8/layout/hierarchy1"/>
    <dgm:cxn modelId="{E9444D9C-9DC9-4954-8F2A-5DE96CC48428}" srcId="{B3806104-45E1-4FF1-8814-814088B777E8}" destId="{41195155-D50B-412E-81B3-D0E8FDB6BE17}" srcOrd="0" destOrd="0" parTransId="{7B0A1304-026A-4309-B503-686D3DD17CEF}" sibTransId="{4987305A-410E-4231-951E-2ABE65B67E56}"/>
    <dgm:cxn modelId="{0ED587E6-034F-42DC-A718-1FF1A2C0A6AD}" type="presParOf" srcId="{F66F6031-0B9F-492D-8612-CBD9E62C44CB}" destId="{221FB8FE-3A27-47D0-8076-E30BBC703E8C}" srcOrd="0" destOrd="0" presId="urn:microsoft.com/office/officeart/2005/8/layout/hierarchy1"/>
    <dgm:cxn modelId="{FE12C624-6A3D-443E-82D4-E86378F42F47}" type="presParOf" srcId="{221FB8FE-3A27-47D0-8076-E30BBC703E8C}" destId="{B166EEF5-03E8-4CAF-B376-58EF31B8C6B5}" srcOrd="0" destOrd="0" presId="urn:microsoft.com/office/officeart/2005/8/layout/hierarchy1"/>
    <dgm:cxn modelId="{17C63D2F-15DC-4C10-9C9D-504D057B0AA6}" type="presParOf" srcId="{B166EEF5-03E8-4CAF-B376-58EF31B8C6B5}" destId="{94BCC633-5BE6-4FCE-910D-D8D788ECB5DE}" srcOrd="0" destOrd="0" presId="urn:microsoft.com/office/officeart/2005/8/layout/hierarchy1"/>
    <dgm:cxn modelId="{D2C9206C-B77A-4E4B-8455-D1969EF70174}" type="presParOf" srcId="{B166EEF5-03E8-4CAF-B376-58EF31B8C6B5}" destId="{AFA62E68-7CA2-488E-B6D4-2A560DA2873B}" srcOrd="1" destOrd="0" presId="urn:microsoft.com/office/officeart/2005/8/layout/hierarchy1"/>
    <dgm:cxn modelId="{70E19FB8-E5EC-451A-9926-C2EEC60CD70D}" type="presParOf" srcId="{221FB8FE-3A27-47D0-8076-E30BBC703E8C}" destId="{6548839F-C577-4D39-A272-8D4E5E3AA0A5}" srcOrd="1" destOrd="0" presId="urn:microsoft.com/office/officeart/2005/8/layout/hierarchy1"/>
    <dgm:cxn modelId="{500AD686-BDED-45E6-AABA-D2191C69E8DF}" type="presParOf" srcId="{6548839F-C577-4D39-A272-8D4E5E3AA0A5}" destId="{079423BB-2BBB-40A6-83BB-694B7B888659}" srcOrd="0" destOrd="0" presId="urn:microsoft.com/office/officeart/2005/8/layout/hierarchy1"/>
    <dgm:cxn modelId="{6002A159-2B91-49D6-8CBC-A2BA415F7F10}" type="presParOf" srcId="{6548839F-C577-4D39-A272-8D4E5E3AA0A5}" destId="{9CB712E0-80CD-4BE1-BECD-327FCC636728}" srcOrd="1" destOrd="0" presId="urn:microsoft.com/office/officeart/2005/8/layout/hierarchy1"/>
    <dgm:cxn modelId="{CD58D93C-E66F-4D45-940E-D51F89D28401}" type="presParOf" srcId="{9CB712E0-80CD-4BE1-BECD-327FCC636728}" destId="{AF3585E7-E9B3-4351-B025-9FB147A5C651}" srcOrd="0" destOrd="0" presId="urn:microsoft.com/office/officeart/2005/8/layout/hierarchy1"/>
    <dgm:cxn modelId="{DFB3EDF2-B6F5-4FF8-A331-8A34C0EF5407}" type="presParOf" srcId="{AF3585E7-E9B3-4351-B025-9FB147A5C651}" destId="{87D0604A-8D1A-4658-A976-D50B86A4E68D}" srcOrd="0" destOrd="0" presId="urn:microsoft.com/office/officeart/2005/8/layout/hierarchy1"/>
    <dgm:cxn modelId="{BBB7F40D-646F-4113-A8FD-751D089B37D2}" type="presParOf" srcId="{AF3585E7-E9B3-4351-B025-9FB147A5C651}" destId="{CE7A49A5-4ABE-4B4F-AB84-B05B08DADBD4}" srcOrd="1" destOrd="0" presId="urn:microsoft.com/office/officeart/2005/8/layout/hierarchy1"/>
    <dgm:cxn modelId="{3A926AF7-CEC9-43AA-AD48-5889F20849AB}" type="presParOf" srcId="{9CB712E0-80CD-4BE1-BECD-327FCC636728}" destId="{CB4DB55E-2639-402F-81EB-5F6CAB9C3BC5}" srcOrd="1" destOrd="0" presId="urn:microsoft.com/office/officeart/2005/8/layout/hierarchy1"/>
    <dgm:cxn modelId="{3FF60119-29A9-4652-92CE-7FC189473971}" type="presParOf" srcId="{CB4DB55E-2639-402F-81EB-5F6CAB9C3BC5}" destId="{DAACF57B-DE13-4481-8982-B4A8D05F033E}" srcOrd="0" destOrd="0" presId="urn:microsoft.com/office/officeart/2005/8/layout/hierarchy1"/>
    <dgm:cxn modelId="{FF4B81D1-75F2-4098-868F-73917091FF12}" type="presParOf" srcId="{CB4DB55E-2639-402F-81EB-5F6CAB9C3BC5}" destId="{87043898-25A0-4D36-B6A2-7CB2C1AF179D}" srcOrd="1" destOrd="0" presId="urn:microsoft.com/office/officeart/2005/8/layout/hierarchy1"/>
    <dgm:cxn modelId="{1C8138A7-C0F1-4DC3-B11F-72891745B34F}" type="presParOf" srcId="{87043898-25A0-4D36-B6A2-7CB2C1AF179D}" destId="{38AD1130-00E9-4156-BA69-D60207C64297}" srcOrd="0" destOrd="0" presId="urn:microsoft.com/office/officeart/2005/8/layout/hierarchy1"/>
    <dgm:cxn modelId="{979A3877-D01B-4BE5-AFBE-47BE50C628D0}" type="presParOf" srcId="{38AD1130-00E9-4156-BA69-D60207C64297}" destId="{16E2E73F-85E4-4ECA-96E2-6F572697F7FD}" srcOrd="0" destOrd="0" presId="urn:microsoft.com/office/officeart/2005/8/layout/hierarchy1"/>
    <dgm:cxn modelId="{1C34BD0E-E301-472C-8816-25E21FE2C79A}" type="presParOf" srcId="{38AD1130-00E9-4156-BA69-D60207C64297}" destId="{F5ED61DD-5028-4B92-9C75-4AF8AD6B1C28}" srcOrd="1" destOrd="0" presId="urn:microsoft.com/office/officeart/2005/8/layout/hierarchy1"/>
    <dgm:cxn modelId="{B2DD6468-3150-44B3-9F27-DF144843BE68}" type="presParOf" srcId="{87043898-25A0-4D36-B6A2-7CB2C1AF179D}" destId="{A70FF9C7-2F35-4895-9E3F-7205BFDEC6EB}" srcOrd="1" destOrd="0" presId="urn:microsoft.com/office/officeart/2005/8/layout/hierarchy1"/>
    <dgm:cxn modelId="{53851415-649C-4D75-A67F-3C7D04490436}" type="presParOf" srcId="{CB4DB55E-2639-402F-81EB-5F6CAB9C3BC5}" destId="{7A8412E8-2DEF-41BE-A4F4-B5EFD5EAA02E}" srcOrd="2" destOrd="0" presId="urn:microsoft.com/office/officeart/2005/8/layout/hierarchy1"/>
    <dgm:cxn modelId="{0DEC71CC-48A0-4C28-B4AA-7C4F3DDACA1E}" type="presParOf" srcId="{CB4DB55E-2639-402F-81EB-5F6CAB9C3BC5}" destId="{F6939687-F166-4BAB-89ED-2175F2E97342}" srcOrd="3" destOrd="0" presId="urn:microsoft.com/office/officeart/2005/8/layout/hierarchy1"/>
    <dgm:cxn modelId="{C0C8A04E-4ECE-4523-8E12-E06C2FA08043}" type="presParOf" srcId="{F6939687-F166-4BAB-89ED-2175F2E97342}" destId="{47D54EE2-AEFD-4A69-AB2A-747DB0FB026F}" srcOrd="0" destOrd="0" presId="urn:microsoft.com/office/officeart/2005/8/layout/hierarchy1"/>
    <dgm:cxn modelId="{65097AB0-61DB-42F3-BF3C-E693CA8FB6B3}" type="presParOf" srcId="{47D54EE2-AEFD-4A69-AB2A-747DB0FB026F}" destId="{EA38C4C7-618B-4827-AA28-6308425BA770}" srcOrd="0" destOrd="0" presId="urn:microsoft.com/office/officeart/2005/8/layout/hierarchy1"/>
    <dgm:cxn modelId="{0D8B9A65-4D8A-4D66-BAC1-D07B9D3896F6}" type="presParOf" srcId="{47D54EE2-AEFD-4A69-AB2A-747DB0FB026F}" destId="{E7503410-D909-4D96-BA86-373B90F87A82}" srcOrd="1" destOrd="0" presId="urn:microsoft.com/office/officeart/2005/8/layout/hierarchy1"/>
    <dgm:cxn modelId="{66B0A592-56C2-42EA-AD69-776AAA850324}" type="presParOf" srcId="{F6939687-F166-4BAB-89ED-2175F2E97342}" destId="{1DE28493-3CBB-4539-A0D2-29F51BD81166}" srcOrd="1" destOrd="0" presId="urn:microsoft.com/office/officeart/2005/8/layout/hierarchy1"/>
    <dgm:cxn modelId="{981F0F9B-7034-4F60-A822-EB9BD6066481}" type="presParOf" srcId="{6548839F-C577-4D39-A272-8D4E5E3AA0A5}" destId="{ECE06E15-5B5A-4D1F-8505-B3CF976CE354}" srcOrd="2" destOrd="0" presId="urn:microsoft.com/office/officeart/2005/8/layout/hierarchy1"/>
    <dgm:cxn modelId="{1D787873-4D38-45DE-BA99-C574C39ECE61}" type="presParOf" srcId="{6548839F-C577-4D39-A272-8D4E5E3AA0A5}" destId="{3604C958-049E-49B8-BB09-A041BDB9340B}" srcOrd="3" destOrd="0" presId="urn:microsoft.com/office/officeart/2005/8/layout/hierarchy1"/>
    <dgm:cxn modelId="{1BB11229-A4F2-475B-883D-298D26692371}" type="presParOf" srcId="{3604C958-049E-49B8-BB09-A041BDB9340B}" destId="{33F1B516-C510-4F51-A1DF-BE8868CE2E04}" srcOrd="0" destOrd="0" presId="urn:microsoft.com/office/officeart/2005/8/layout/hierarchy1"/>
    <dgm:cxn modelId="{E5436519-4EC4-487C-BFFE-2A9D50124CA5}" type="presParOf" srcId="{33F1B516-C510-4F51-A1DF-BE8868CE2E04}" destId="{C5D5101F-2E21-4A6C-9EC3-48DE4563D300}" srcOrd="0" destOrd="0" presId="urn:microsoft.com/office/officeart/2005/8/layout/hierarchy1"/>
    <dgm:cxn modelId="{C06246EB-1962-4AFF-9317-01EF57445708}" type="presParOf" srcId="{33F1B516-C510-4F51-A1DF-BE8868CE2E04}" destId="{25551BFC-B6AD-44EC-AE95-A696C02EEA4B}" srcOrd="1" destOrd="0" presId="urn:microsoft.com/office/officeart/2005/8/layout/hierarchy1"/>
    <dgm:cxn modelId="{E14E74CD-7B51-461C-A69E-801DF541A639}" type="presParOf" srcId="{3604C958-049E-49B8-BB09-A041BDB9340B}" destId="{66462011-5560-43CF-A22C-171DF17983B0}" srcOrd="1" destOrd="0" presId="urn:microsoft.com/office/officeart/2005/8/layout/hierarchy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92FEEB-46F0-4F06-AC98-B8ADAD3589F2}"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615FB148-0128-4108-9B47-2835CAA11A99}">
      <dgm:prSet phldrT="[Text]" custT="1"/>
      <dgm:spPr/>
      <dgm:t>
        <a:bodyPr/>
        <a:lstStyle/>
        <a:p>
          <a:r>
            <a:rPr lang="en-US" sz="2800" dirty="0" smtClean="0">
              <a:latin typeface="Times New Roman" pitchFamily="18" charset="0"/>
              <a:cs typeface="Times New Roman" pitchFamily="18" charset="0"/>
            </a:rPr>
            <a:t>Udder infection</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dgm:t>
    </dgm:pt>
    <dgm:pt modelId="{01430B83-D7CC-4B96-92E5-58B329413FCE}" type="parTrans" cxnId="{EE78ED1A-56EF-427B-B283-CE1DF2D601A5}">
      <dgm:prSet/>
      <dgm:spPr/>
      <dgm:t>
        <a:bodyPr/>
        <a:lstStyle/>
        <a:p>
          <a:endParaRPr lang="en-US"/>
        </a:p>
      </dgm:t>
    </dgm:pt>
    <dgm:pt modelId="{4DECB6CF-0534-428D-9048-57458C90F22F}" type="sibTrans" cxnId="{EE78ED1A-56EF-427B-B283-CE1DF2D601A5}">
      <dgm:prSet/>
      <dgm:spPr/>
      <dgm:t>
        <a:bodyPr/>
        <a:lstStyle/>
        <a:p>
          <a:endParaRPr lang="en-US"/>
        </a:p>
      </dgm:t>
    </dgm:pt>
    <dgm:pt modelId="{D8759892-AA27-435B-B638-E44BE339EC8E}">
      <dgm:prSet phldrT="[Text]" custT="1"/>
      <dgm:spPr/>
      <dgm:t>
        <a:bodyPr/>
        <a:lstStyle/>
        <a:p>
          <a:r>
            <a:rPr lang="en-US" sz="2400" dirty="0" err="1" smtClean="0">
              <a:latin typeface="Times New Roman" pitchFamily="18" charset="0"/>
              <a:cs typeface="Times New Roman" pitchFamily="18" charset="0"/>
            </a:rPr>
            <a:t>Milker’s</a:t>
          </a:r>
          <a:r>
            <a:rPr lang="en-US" sz="2400" dirty="0" smtClean="0">
              <a:latin typeface="Times New Roman" pitchFamily="18" charset="0"/>
              <a:cs typeface="Times New Roman" pitchFamily="18" charset="0"/>
            </a:rPr>
            <a:t> hands</a:t>
          </a:r>
          <a:endParaRPr lang="en-US" sz="2400" dirty="0">
            <a:latin typeface="Times New Roman" pitchFamily="18" charset="0"/>
            <a:cs typeface="Times New Roman" pitchFamily="18" charset="0"/>
          </a:endParaRPr>
        </a:p>
      </dgm:t>
    </dgm:pt>
    <dgm:pt modelId="{FF2A459E-7393-49C7-8267-59DFB6219483}" type="parTrans" cxnId="{75743E47-98C7-45E3-AA8A-C1FD4059C0A9}">
      <dgm:prSet/>
      <dgm:spPr/>
      <dgm:t>
        <a:bodyPr/>
        <a:lstStyle/>
        <a:p>
          <a:endParaRPr lang="en-US"/>
        </a:p>
      </dgm:t>
    </dgm:pt>
    <dgm:pt modelId="{0E503A22-8D6C-427A-807A-2A94E6077752}" type="sibTrans" cxnId="{75743E47-98C7-45E3-AA8A-C1FD4059C0A9}">
      <dgm:prSet/>
      <dgm:spPr/>
      <dgm:t>
        <a:bodyPr/>
        <a:lstStyle/>
        <a:p>
          <a:endParaRPr lang="en-US"/>
        </a:p>
      </dgm:t>
    </dgm:pt>
    <dgm:pt modelId="{31A9959C-3C8E-45FD-AC71-1EFA0477A282}">
      <dgm:prSet phldrT="[Text]" custT="1"/>
      <dgm:spPr/>
      <dgm:t>
        <a:bodyPr/>
        <a:lstStyle/>
        <a:p>
          <a:r>
            <a:rPr lang="en-US" sz="2400" dirty="0" smtClean="0">
              <a:latin typeface="Times New Roman" pitchFamily="18" charset="0"/>
              <a:cs typeface="Times New Roman" pitchFamily="18" charset="0"/>
            </a:rPr>
            <a:t>Other sources (dung, soil, hair, bedding, feed…)</a:t>
          </a:r>
          <a:endParaRPr lang="en-US" sz="2400" dirty="0">
            <a:latin typeface="Times New Roman" pitchFamily="18" charset="0"/>
            <a:cs typeface="Times New Roman" pitchFamily="18" charset="0"/>
          </a:endParaRPr>
        </a:p>
      </dgm:t>
    </dgm:pt>
    <dgm:pt modelId="{53E0AC5E-CA86-407A-8A68-32121EAEE5CA}" type="parTrans" cxnId="{EC709596-5325-4DAC-8A56-1DF4B55DA82B}">
      <dgm:prSet/>
      <dgm:spPr/>
      <dgm:t>
        <a:bodyPr/>
        <a:lstStyle/>
        <a:p>
          <a:endParaRPr lang="en-US"/>
        </a:p>
      </dgm:t>
    </dgm:pt>
    <dgm:pt modelId="{C206BB4D-F201-4670-9431-0E7920796F7E}" type="sibTrans" cxnId="{EC709596-5325-4DAC-8A56-1DF4B55DA82B}">
      <dgm:prSet/>
      <dgm:spPr/>
      <dgm:t>
        <a:bodyPr/>
        <a:lstStyle/>
        <a:p>
          <a:endParaRPr lang="en-US"/>
        </a:p>
      </dgm:t>
    </dgm:pt>
    <dgm:pt modelId="{4FFB4A1E-F36D-4783-8EFB-3A6C75DD4EEA}">
      <dgm:prSet custT="1"/>
      <dgm:spPr/>
      <dgm:t>
        <a:bodyPr/>
        <a:lstStyle/>
        <a:p>
          <a:r>
            <a:rPr lang="en-US" sz="2400" dirty="0" smtClean="0">
              <a:latin typeface="Times New Roman" pitchFamily="18" charset="0"/>
              <a:cs typeface="Times New Roman" pitchFamily="18" charset="0"/>
            </a:rPr>
            <a:t>Dirty udder and teats</a:t>
          </a:r>
          <a:endParaRPr lang="en-US" sz="2500" dirty="0" smtClean="0">
            <a:latin typeface="Times New Roman" pitchFamily="18" charset="0"/>
            <a:cs typeface="Times New Roman" pitchFamily="18" charset="0"/>
          </a:endParaRPr>
        </a:p>
      </dgm:t>
    </dgm:pt>
    <dgm:pt modelId="{DC1FBE6A-CA4A-4F04-867C-B2AF06248931}" type="parTrans" cxnId="{34C079BB-5E88-4E09-AE52-32A527FABB62}">
      <dgm:prSet/>
      <dgm:spPr/>
      <dgm:t>
        <a:bodyPr/>
        <a:lstStyle/>
        <a:p>
          <a:endParaRPr lang="en-US"/>
        </a:p>
      </dgm:t>
    </dgm:pt>
    <dgm:pt modelId="{2CB7D50C-59B8-4135-9963-3AF17711AF60}" type="sibTrans" cxnId="{34C079BB-5E88-4E09-AE52-32A527FABB62}">
      <dgm:prSet/>
      <dgm:spPr/>
      <dgm:t>
        <a:bodyPr/>
        <a:lstStyle/>
        <a:p>
          <a:endParaRPr lang="en-US"/>
        </a:p>
      </dgm:t>
    </dgm:pt>
    <dgm:pt modelId="{4294FB32-113E-43FE-A1AD-9AAB8BDF1A9E}">
      <dgm:prSet custT="1"/>
      <dgm:spPr/>
      <dgm:t>
        <a:bodyPr/>
        <a:lstStyle/>
        <a:p>
          <a:r>
            <a:rPr lang="en-US" sz="2400" dirty="0" smtClean="0">
              <a:latin typeface="Times New Roman" pitchFamily="18" charset="0"/>
              <a:cs typeface="Times New Roman" pitchFamily="18" charset="0"/>
            </a:rPr>
            <a:t>milking equipments</a:t>
          </a:r>
          <a:endParaRPr lang="en-US" sz="2600" dirty="0" smtClean="0">
            <a:latin typeface="Times New Roman" pitchFamily="18" charset="0"/>
            <a:cs typeface="Times New Roman" pitchFamily="18" charset="0"/>
          </a:endParaRPr>
        </a:p>
      </dgm:t>
    </dgm:pt>
    <dgm:pt modelId="{CDCEB272-9D18-4A29-9DEA-3D60405F72C9}" type="parTrans" cxnId="{0ED24B3B-0345-4CA4-9E39-F2DE44F7B978}">
      <dgm:prSet/>
      <dgm:spPr/>
      <dgm:t>
        <a:bodyPr/>
        <a:lstStyle/>
        <a:p>
          <a:endParaRPr lang="en-US"/>
        </a:p>
      </dgm:t>
    </dgm:pt>
    <dgm:pt modelId="{D8EC25DC-B345-465B-8BD9-824615332468}" type="sibTrans" cxnId="{0ED24B3B-0345-4CA4-9E39-F2DE44F7B978}">
      <dgm:prSet/>
      <dgm:spPr/>
      <dgm:t>
        <a:bodyPr/>
        <a:lstStyle/>
        <a:p>
          <a:endParaRPr lang="en-US"/>
        </a:p>
      </dgm:t>
    </dgm:pt>
    <dgm:pt modelId="{F0614131-4F10-4B6E-93BE-E495AE576DE8}" type="pres">
      <dgm:prSet presAssocID="{8792FEEB-46F0-4F06-AC98-B8ADAD3589F2}" presName="cycle" presStyleCnt="0">
        <dgm:presLayoutVars>
          <dgm:dir/>
          <dgm:resizeHandles val="exact"/>
        </dgm:presLayoutVars>
      </dgm:prSet>
      <dgm:spPr/>
      <dgm:t>
        <a:bodyPr/>
        <a:lstStyle/>
        <a:p>
          <a:endParaRPr lang="en-US"/>
        </a:p>
      </dgm:t>
    </dgm:pt>
    <dgm:pt modelId="{F121DCB0-0D55-4B43-9407-07305F12D155}" type="pres">
      <dgm:prSet presAssocID="{615FB148-0128-4108-9B47-2835CAA11A99}" presName="node" presStyleLbl="node1" presStyleIdx="0" presStyleCnt="5">
        <dgm:presLayoutVars>
          <dgm:bulletEnabled val="1"/>
        </dgm:presLayoutVars>
      </dgm:prSet>
      <dgm:spPr/>
      <dgm:t>
        <a:bodyPr/>
        <a:lstStyle/>
        <a:p>
          <a:endParaRPr lang="en-US"/>
        </a:p>
      </dgm:t>
    </dgm:pt>
    <dgm:pt modelId="{D6C2882B-1AA7-48B6-B760-B4B51618743C}" type="pres">
      <dgm:prSet presAssocID="{615FB148-0128-4108-9B47-2835CAA11A99}" presName="spNode" presStyleCnt="0"/>
      <dgm:spPr/>
    </dgm:pt>
    <dgm:pt modelId="{BB51E977-43ED-4140-8237-719218694373}" type="pres">
      <dgm:prSet presAssocID="{4DECB6CF-0534-428D-9048-57458C90F22F}" presName="sibTrans" presStyleLbl="sibTrans1D1" presStyleIdx="0" presStyleCnt="5"/>
      <dgm:spPr/>
      <dgm:t>
        <a:bodyPr/>
        <a:lstStyle/>
        <a:p>
          <a:endParaRPr lang="en-US"/>
        </a:p>
      </dgm:t>
    </dgm:pt>
    <dgm:pt modelId="{450A71D5-D4C9-40CB-89F6-D83ABE831FDF}" type="pres">
      <dgm:prSet presAssocID="{4FFB4A1E-F36D-4783-8EFB-3A6C75DD4EEA}" presName="node" presStyleLbl="node1" presStyleIdx="1" presStyleCnt="5" custRadScaleRad="126735" custRadScaleInc="23317">
        <dgm:presLayoutVars>
          <dgm:bulletEnabled val="1"/>
        </dgm:presLayoutVars>
      </dgm:prSet>
      <dgm:spPr/>
      <dgm:t>
        <a:bodyPr/>
        <a:lstStyle/>
        <a:p>
          <a:endParaRPr lang="en-US"/>
        </a:p>
      </dgm:t>
    </dgm:pt>
    <dgm:pt modelId="{4A4E9856-EBF7-49B0-A582-BE6ABB28EF2E}" type="pres">
      <dgm:prSet presAssocID="{4FFB4A1E-F36D-4783-8EFB-3A6C75DD4EEA}" presName="spNode" presStyleCnt="0"/>
      <dgm:spPr/>
    </dgm:pt>
    <dgm:pt modelId="{712BFA79-4929-4BA2-85C4-D96635D030C4}" type="pres">
      <dgm:prSet presAssocID="{2CB7D50C-59B8-4135-9963-3AF17711AF60}" presName="sibTrans" presStyleLbl="sibTrans1D1" presStyleIdx="1" presStyleCnt="5"/>
      <dgm:spPr/>
      <dgm:t>
        <a:bodyPr/>
        <a:lstStyle/>
        <a:p>
          <a:endParaRPr lang="en-US"/>
        </a:p>
      </dgm:t>
    </dgm:pt>
    <dgm:pt modelId="{4A918209-DD42-4346-BC1E-B9C06D1176FB}" type="pres">
      <dgm:prSet presAssocID="{D8759892-AA27-435B-B638-E44BE339EC8E}" presName="node" presStyleLbl="node1" presStyleIdx="2" presStyleCnt="5" custScaleX="85601" custRadScaleRad="131227" custRadScaleInc="-36465">
        <dgm:presLayoutVars>
          <dgm:bulletEnabled val="1"/>
        </dgm:presLayoutVars>
      </dgm:prSet>
      <dgm:spPr/>
      <dgm:t>
        <a:bodyPr/>
        <a:lstStyle/>
        <a:p>
          <a:endParaRPr lang="en-US"/>
        </a:p>
      </dgm:t>
    </dgm:pt>
    <dgm:pt modelId="{4B12EDA6-87C5-44CE-8AD5-77E3B515AA20}" type="pres">
      <dgm:prSet presAssocID="{D8759892-AA27-435B-B638-E44BE339EC8E}" presName="spNode" presStyleCnt="0"/>
      <dgm:spPr/>
    </dgm:pt>
    <dgm:pt modelId="{85F6DF89-5623-4A1E-B131-980637899EBD}" type="pres">
      <dgm:prSet presAssocID="{0E503A22-8D6C-427A-807A-2A94E6077752}" presName="sibTrans" presStyleLbl="sibTrans1D1" presStyleIdx="2" presStyleCnt="5"/>
      <dgm:spPr/>
      <dgm:t>
        <a:bodyPr/>
        <a:lstStyle/>
        <a:p>
          <a:endParaRPr lang="en-US"/>
        </a:p>
      </dgm:t>
    </dgm:pt>
    <dgm:pt modelId="{A0ECD053-1D31-40A6-A636-CB138EFADC6D}" type="pres">
      <dgm:prSet presAssocID="{4294FB32-113E-43FE-A1AD-9AAB8BDF1A9E}" presName="node" presStyleLbl="node1" presStyleIdx="3" presStyleCnt="5" custRadScaleRad="135134" custRadScaleInc="27346">
        <dgm:presLayoutVars>
          <dgm:bulletEnabled val="1"/>
        </dgm:presLayoutVars>
      </dgm:prSet>
      <dgm:spPr/>
      <dgm:t>
        <a:bodyPr/>
        <a:lstStyle/>
        <a:p>
          <a:endParaRPr lang="en-US"/>
        </a:p>
      </dgm:t>
    </dgm:pt>
    <dgm:pt modelId="{2D1B09D6-7E7A-4657-B1F1-03F5F690F402}" type="pres">
      <dgm:prSet presAssocID="{4294FB32-113E-43FE-A1AD-9AAB8BDF1A9E}" presName="spNode" presStyleCnt="0"/>
      <dgm:spPr/>
    </dgm:pt>
    <dgm:pt modelId="{04495E69-C4B4-4E2A-A4E3-5B10D9A8BE21}" type="pres">
      <dgm:prSet presAssocID="{D8EC25DC-B345-465B-8BD9-824615332468}" presName="sibTrans" presStyleLbl="sibTrans1D1" presStyleIdx="3" presStyleCnt="5"/>
      <dgm:spPr/>
      <dgm:t>
        <a:bodyPr/>
        <a:lstStyle/>
        <a:p>
          <a:endParaRPr lang="en-US"/>
        </a:p>
      </dgm:t>
    </dgm:pt>
    <dgm:pt modelId="{DD580002-A4FD-43F6-90F7-F263D5BD56DC}" type="pres">
      <dgm:prSet presAssocID="{31A9959C-3C8E-45FD-AC71-1EFA0477A282}" presName="node" presStyleLbl="node1" presStyleIdx="4" presStyleCnt="5" custScaleX="118013" custScaleY="116859" custRadScaleRad="138356" custRadScaleInc="-22127">
        <dgm:presLayoutVars>
          <dgm:bulletEnabled val="1"/>
        </dgm:presLayoutVars>
      </dgm:prSet>
      <dgm:spPr/>
      <dgm:t>
        <a:bodyPr/>
        <a:lstStyle/>
        <a:p>
          <a:endParaRPr lang="en-US"/>
        </a:p>
      </dgm:t>
    </dgm:pt>
    <dgm:pt modelId="{0745E775-E9C6-456A-86BB-167DEFE50175}" type="pres">
      <dgm:prSet presAssocID="{31A9959C-3C8E-45FD-AC71-1EFA0477A282}" presName="spNode" presStyleCnt="0"/>
      <dgm:spPr/>
    </dgm:pt>
    <dgm:pt modelId="{C2D7E6D9-242A-48F3-BD4C-E9E9165338F9}" type="pres">
      <dgm:prSet presAssocID="{C206BB4D-F201-4670-9431-0E7920796F7E}" presName="sibTrans" presStyleLbl="sibTrans1D1" presStyleIdx="4" presStyleCnt="5"/>
      <dgm:spPr/>
      <dgm:t>
        <a:bodyPr/>
        <a:lstStyle/>
        <a:p>
          <a:endParaRPr lang="en-US"/>
        </a:p>
      </dgm:t>
    </dgm:pt>
  </dgm:ptLst>
  <dgm:cxnLst>
    <dgm:cxn modelId="{EE78ED1A-56EF-427B-B283-CE1DF2D601A5}" srcId="{8792FEEB-46F0-4F06-AC98-B8ADAD3589F2}" destId="{615FB148-0128-4108-9B47-2835CAA11A99}" srcOrd="0" destOrd="0" parTransId="{01430B83-D7CC-4B96-92E5-58B329413FCE}" sibTransId="{4DECB6CF-0534-428D-9048-57458C90F22F}"/>
    <dgm:cxn modelId="{8168CD57-8F34-4C7C-86A7-ABB2ACBC9E1E}" type="presOf" srcId="{2CB7D50C-59B8-4135-9963-3AF17711AF60}" destId="{712BFA79-4929-4BA2-85C4-D96635D030C4}" srcOrd="0" destOrd="0" presId="urn:microsoft.com/office/officeart/2005/8/layout/cycle6"/>
    <dgm:cxn modelId="{71199EE2-1542-483A-81ED-9160A3E5B21D}" type="presOf" srcId="{0E503A22-8D6C-427A-807A-2A94E6077752}" destId="{85F6DF89-5623-4A1E-B131-980637899EBD}" srcOrd="0" destOrd="0" presId="urn:microsoft.com/office/officeart/2005/8/layout/cycle6"/>
    <dgm:cxn modelId="{EC709596-5325-4DAC-8A56-1DF4B55DA82B}" srcId="{8792FEEB-46F0-4F06-AC98-B8ADAD3589F2}" destId="{31A9959C-3C8E-45FD-AC71-1EFA0477A282}" srcOrd="4" destOrd="0" parTransId="{53E0AC5E-CA86-407A-8A68-32121EAEE5CA}" sibTransId="{C206BB4D-F201-4670-9431-0E7920796F7E}"/>
    <dgm:cxn modelId="{0ED24B3B-0345-4CA4-9E39-F2DE44F7B978}" srcId="{8792FEEB-46F0-4F06-AC98-B8ADAD3589F2}" destId="{4294FB32-113E-43FE-A1AD-9AAB8BDF1A9E}" srcOrd="3" destOrd="0" parTransId="{CDCEB272-9D18-4A29-9DEA-3D60405F72C9}" sibTransId="{D8EC25DC-B345-465B-8BD9-824615332468}"/>
    <dgm:cxn modelId="{A3A8CF3F-793F-4207-8271-DFFB192D49DA}" type="presOf" srcId="{4294FB32-113E-43FE-A1AD-9AAB8BDF1A9E}" destId="{A0ECD053-1D31-40A6-A636-CB138EFADC6D}" srcOrd="0" destOrd="0" presId="urn:microsoft.com/office/officeart/2005/8/layout/cycle6"/>
    <dgm:cxn modelId="{8C9DF5A9-EB45-4D78-AF74-1ECC66EBBFEE}" type="presOf" srcId="{615FB148-0128-4108-9B47-2835CAA11A99}" destId="{F121DCB0-0D55-4B43-9407-07305F12D155}" srcOrd="0" destOrd="0" presId="urn:microsoft.com/office/officeart/2005/8/layout/cycle6"/>
    <dgm:cxn modelId="{75743E47-98C7-45E3-AA8A-C1FD4059C0A9}" srcId="{8792FEEB-46F0-4F06-AC98-B8ADAD3589F2}" destId="{D8759892-AA27-435B-B638-E44BE339EC8E}" srcOrd="2" destOrd="0" parTransId="{FF2A459E-7393-49C7-8267-59DFB6219483}" sibTransId="{0E503A22-8D6C-427A-807A-2A94E6077752}"/>
    <dgm:cxn modelId="{49A4F2A1-6A83-432F-9550-100C4B340E52}" type="presOf" srcId="{4DECB6CF-0534-428D-9048-57458C90F22F}" destId="{BB51E977-43ED-4140-8237-719218694373}" srcOrd="0" destOrd="0" presId="urn:microsoft.com/office/officeart/2005/8/layout/cycle6"/>
    <dgm:cxn modelId="{D83B95D0-CDFE-47CD-9CC5-A3917DCFAE66}" type="presOf" srcId="{D8759892-AA27-435B-B638-E44BE339EC8E}" destId="{4A918209-DD42-4346-BC1E-B9C06D1176FB}" srcOrd="0" destOrd="0" presId="urn:microsoft.com/office/officeart/2005/8/layout/cycle6"/>
    <dgm:cxn modelId="{34C079BB-5E88-4E09-AE52-32A527FABB62}" srcId="{8792FEEB-46F0-4F06-AC98-B8ADAD3589F2}" destId="{4FFB4A1E-F36D-4783-8EFB-3A6C75DD4EEA}" srcOrd="1" destOrd="0" parTransId="{DC1FBE6A-CA4A-4F04-867C-B2AF06248931}" sibTransId="{2CB7D50C-59B8-4135-9963-3AF17711AF60}"/>
    <dgm:cxn modelId="{03274942-0C51-4592-832C-43FAD47D60CF}" type="presOf" srcId="{D8EC25DC-B345-465B-8BD9-824615332468}" destId="{04495E69-C4B4-4E2A-A4E3-5B10D9A8BE21}" srcOrd="0" destOrd="0" presId="urn:microsoft.com/office/officeart/2005/8/layout/cycle6"/>
    <dgm:cxn modelId="{03FA8C97-1CD0-49AF-92DE-3C65CBB7D0A1}" type="presOf" srcId="{4FFB4A1E-F36D-4783-8EFB-3A6C75DD4EEA}" destId="{450A71D5-D4C9-40CB-89F6-D83ABE831FDF}" srcOrd="0" destOrd="0" presId="urn:microsoft.com/office/officeart/2005/8/layout/cycle6"/>
    <dgm:cxn modelId="{F6388216-099D-4FCF-BAD1-313A75B09820}" type="presOf" srcId="{C206BB4D-F201-4670-9431-0E7920796F7E}" destId="{C2D7E6D9-242A-48F3-BD4C-E9E9165338F9}" srcOrd="0" destOrd="0" presId="urn:microsoft.com/office/officeart/2005/8/layout/cycle6"/>
    <dgm:cxn modelId="{30E442F4-057F-4F1C-B7A1-F7542BF05C0C}" type="presOf" srcId="{8792FEEB-46F0-4F06-AC98-B8ADAD3589F2}" destId="{F0614131-4F10-4B6E-93BE-E495AE576DE8}" srcOrd="0" destOrd="0" presId="urn:microsoft.com/office/officeart/2005/8/layout/cycle6"/>
    <dgm:cxn modelId="{01BC1E99-91ED-4A11-AC03-5FFA89C0E689}" type="presOf" srcId="{31A9959C-3C8E-45FD-AC71-1EFA0477A282}" destId="{DD580002-A4FD-43F6-90F7-F263D5BD56DC}" srcOrd="0" destOrd="0" presId="urn:microsoft.com/office/officeart/2005/8/layout/cycle6"/>
    <dgm:cxn modelId="{6088243D-F310-4086-B5E5-D91A13A8C38A}" type="presParOf" srcId="{F0614131-4F10-4B6E-93BE-E495AE576DE8}" destId="{F121DCB0-0D55-4B43-9407-07305F12D155}" srcOrd="0" destOrd="0" presId="urn:microsoft.com/office/officeart/2005/8/layout/cycle6"/>
    <dgm:cxn modelId="{E80FE949-E805-4E81-8738-A03AF3CFE9B1}" type="presParOf" srcId="{F0614131-4F10-4B6E-93BE-E495AE576DE8}" destId="{D6C2882B-1AA7-48B6-B760-B4B51618743C}" srcOrd="1" destOrd="0" presId="urn:microsoft.com/office/officeart/2005/8/layout/cycle6"/>
    <dgm:cxn modelId="{8C99667F-E4E4-437B-AA77-A550E20CD7EC}" type="presParOf" srcId="{F0614131-4F10-4B6E-93BE-E495AE576DE8}" destId="{BB51E977-43ED-4140-8237-719218694373}" srcOrd="2" destOrd="0" presId="urn:microsoft.com/office/officeart/2005/8/layout/cycle6"/>
    <dgm:cxn modelId="{AF80FD47-1C4D-4025-8DBE-379A2F0430F8}" type="presParOf" srcId="{F0614131-4F10-4B6E-93BE-E495AE576DE8}" destId="{450A71D5-D4C9-40CB-89F6-D83ABE831FDF}" srcOrd="3" destOrd="0" presId="urn:microsoft.com/office/officeart/2005/8/layout/cycle6"/>
    <dgm:cxn modelId="{619B3E14-5ADD-4A60-8468-3A70BAB1AB11}" type="presParOf" srcId="{F0614131-4F10-4B6E-93BE-E495AE576DE8}" destId="{4A4E9856-EBF7-49B0-A582-BE6ABB28EF2E}" srcOrd="4" destOrd="0" presId="urn:microsoft.com/office/officeart/2005/8/layout/cycle6"/>
    <dgm:cxn modelId="{D96DFA27-EB85-4393-BEA8-23468FC667A4}" type="presParOf" srcId="{F0614131-4F10-4B6E-93BE-E495AE576DE8}" destId="{712BFA79-4929-4BA2-85C4-D96635D030C4}" srcOrd="5" destOrd="0" presId="urn:microsoft.com/office/officeart/2005/8/layout/cycle6"/>
    <dgm:cxn modelId="{E660CAB9-4ABC-4216-977B-4E760750F602}" type="presParOf" srcId="{F0614131-4F10-4B6E-93BE-E495AE576DE8}" destId="{4A918209-DD42-4346-BC1E-B9C06D1176FB}" srcOrd="6" destOrd="0" presId="urn:microsoft.com/office/officeart/2005/8/layout/cycle6"/>
    <dgm:cxn modelId="{5D2C0F9F-7CA5-4EEB-AF5D-7E5B2363DC1A}" type="presParOf" srcId="{F0614131-4F10-4B6E-93BE-E495AE576DE8}" destId="{4B12EDA6-87C5-44CE-8AD5-77E3B515AA20}" srcOrd="7" destOrd="0" presId="urn:microsoft.com/office/officeart/2005/8/layout/cycle6"/>
    <dgm:cxn modelId="{A45F2972-335E-4577-A246-1197A2E772CA}" type="presParOf" srcId="{F0614131-4F10-4B6E-93BE-E495AE576DE8}" destId="{85F6DF89-5623-4A1E-B131-980637899EBD}" srcOrd="8" destOrd="0" presId="urn:microsoft.com/office/officeart/2005/8/layout/cycle6"/>
    <dgm:cxn modelId="{E1285316-FB4D-465E-8510-FF1F2EA2CEE5}" type="presParOf" srcId="{F0614131-4F10-4B6E-93BE-E495AE576DE8}" destId="{A0ECD053-1D31-40A6-A636-CB138EFADC6D}" srcOrd="9" destOrd="0" presId="urn:microsoft.com/office/officeart/2005/8/layout/cycle6"/>
    <dgm:cxn modelId="{F9A2E6F6-2866-4C20-B6F1-E33E28CC1AD5}" type="presParOf" srcId="{F0614131-4F10-4B6E-93BE-E495AE576DE8}" destId="{2D1B09D6-7E7A-4657-B1F1-03F5F690F402}" srcOrd="10" destOrd="0" presId="urn:microsoft.com/office/officeart/2005/8/layout/cycle6"/>
    <dgm:cxn modelId="{439592C8-2394-4604-8C88-21A9983AE84A}" type="presParOf" srcId="{F0614131-4F10-4B6E-93BE-E495AE576DE8}" destId="{04495E69-C4B4-4E2A-A4E3-5B10D9A8BE21}" srcOrd="11" destOrd="0" presId="urn:microsoft.com/office/officeart/2005/8/layout/cycle6"/>
    <dgm:cxn modelId="{431187DE-5491-4A28-96BD-9BD0742FC8B2}" type="presParOf" srcId="{F0614131-4F10-4B6E-93BE-E495AE576DE8}" destId="{DD580002-A4FD-43F6-90F7-F263D5BD56DC}" srcOrd="12" destOrd="0" presId="urn:microsoft.com/office/officeart/2005/8/layout/cycle6"/>
    <dgm:cxn modelId="{1BCC5836-7C6F-4061-B512-730DEA1A1787}" type="presParOf" srcId="{F0614131-4F10-4B6E-93BE-E495AE576DE8}" destId="{0745E775-E9C6-456A-86BB-167DEFE50175}" srcOrd="13" destOrd="0" presId="urn:microsoft.com/office/officeart/2005/8/layout/cycle6"/>
    <dgm:cxn modelId="{B95C83C5-5154-4425-AB15-57F0635227F4}" type="presParOf" srcId="{F0614131-4F10-4B6E-93BE-E495AE576DE8}" destId="{C2D7E6D9-242A-48F3-BD4C-E9E9165338F9}" srcOrd="14" destOrd="0" presId="urn:microsoft.com/office/officeart/2005/8/layout/cycle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B360A3-651B-41E3-94D0-15B3F64E94EC}" type="doc">
      <dgm:prSet loTypeId="urn:microsoft.com/office/officeart/2008/layout/SquareAccentList" loCatId="list" qsTypeId="urn:microsoft.com/office/officeart/2005/8/quickstyle/3d2" qsCatId="3D" csTypeId="urn:microsoft.com/office/officeart/2005/8/colors/colorful5" csCatId="colorful" phldr="1"/>
      <dgm:spPr/>
      <dgm:t>
        <a:bodyPr/>
        <a:lstStyle/>
        <a:p>
          <a:endParaRPr lang="en-US"/>
        </a:p>
      </dgm:t>
    </dgm:pt>
    <dgm:pt modelId="{3CCD0B60-D97C-46E5-9385-DDB8CED4C383}">
      <dgm:prSet phldrT="[Text]" custT="1"/>
      <dgm:spPr/>
      <dgm:t>
        <a:bodyPr/>
        <a:lstStyle/>
        <a:p>
          <a:r>
            <a:rPr lang="en-US" sz="2800" b="1" i="0" dirty="0" smtClean="0">
              <a:solidFill>
                <a:srgbClr val="002060"/>
              </a:solidFill>
              <a:latin typeface="Times New Roman" pitchFamily="18" charset="0"/>
              <a:cs typeface="Times New Roman" pitchFamily="18" charset="0"/>
            </a:rPr>
            <a:t>Common </a:t>
          </a:r>
          <a:r>
            <a:rPr lang="en-US" sz="2800" b="1" i="0" dirty="0" err="1" smtClean="0">
              <a:solidFill>
                <a:srgbClr val="002060"/>
              </a:solidFill>
              <a:latin typeface="Times New Roman" pitchFamily="18" charset="0"/>
              <a:cs typeface="Times New Roman" pitchFamily="18" charset="0"/>
            </a:rPr>
            <a:t>serovars</a:t>
          </a:r>
          <a:endParaRPr lang="en-US" sz="2800" b="1" i="0" dirty="0">
            <a:solidFill>
              <a:srgbClr val="002060"/>
            </a:solidFill>
            <a:latin typeface="Times New Roman" pitchFamily="18" charset="0"/>
            <a:cs typeface="Times New Roman" pitchFamily="18" charset="0"/>
          </a:endParaRPr>
        </a:p>
      </dgm:t>
    </dgm:pt>
    <dgm:pt modelId="{1D60C515-0750-4733-BEEA-428D346CB2E7}" type="parTrans" cxnId="{86B9E7ED-ABAF-4E3D-A490-BBB2E10DEDDD}">
      <dgm:prSet/>
      <dgm:spPr/>
      <dgm:t>
        <a:bodyPr/>
        <a:lstStyle/>
        <a:p>
          <a:endParaRPr lang="en-US" sz="2400">
            <a:solidFill>
              <a:srgbClr val="000099"/>
            </a:solidFill>
            <a:latin typeface="CG Times" pitchFamily="18" charset="0"/>
          </a:endParaRPr>
        </a:p>
      </dgm:t>
    </dgm:pt>
    <dgm:pt modelId="{B80F50CF-65A9-432C-A3C5-D5071BEF33C5}" type="sibTrans" cxnId="{86B9E7ED-ABAF-4E3D-A490-BBB2E10DEDDD}">
      <dgm:prSet/>
      <dgm:spPr/>
      <dgm:t>
        <a:bodyPr/>
        <a:lstStyle/>
        <a:p>
          <a:endParaRPr lang="en-US" sz="2400">
            <a:solidFill>
              <a:srgbClr val="000099"/>
            </a:solidFill>
            <a:latin typeface="CG Times" pitchFamily="18" charset="0"/>
          </a:endParaRPr>
        </a:p>
      </dgm:t>
    </dgm:pt>
    <dgm:pt modelId="{BA120574-1FFF-4D29-A093-6AA44D27972B}">
      <dgm:prSet phldrT="[Text]" custT="1"/>
      <dgm:spPr/>
      <dgm:t>
        <a:bodyPr/>
        <a:lstStyle/>
        <a:p>
          <a:r>
            <a:rPr lang="en-US" sz="2100" b="1" dirty="0" err="1" smtClean="0">
              <a:solidFill>
                <a:schemeClr val="tx1"/>
              </a:solidFill>
              <a:latin typeface="Times New Roman" pitchFamily="18" charset="0"/>
              <a:cs typeface="Times New Roman" pitchFamily="18" charset="0"/>
            </a:rPr>
            <a:t>Icterohaemorrhagiae</a:t>
          </a:r>
          <a:endParaRPr lang="en-US" sz="2100" dirty="0">
            <a:solidFill>
              <a:schemeClr val="tx1"/>
            </a:solidFill>
            <a:latin typeface="Times New Roman" pitchFamily="18" charset="0"/>
            <a:cs typeface="Times New Roman" pitchFamily="18" charset="0"/>
          </a:endParaRPr>
        </a:p>
      </dgm:t>
    </dgm:pt>
    <dgm:pt modelId="{2ACF4A52-5A02-4F8A-9C7E-6F3139705230}" type="parTrans" cxnId="{87ED820C-C342-48C9-B485-E9FB278ACAC7}">
      <dgm:prSet/>
      <dgm:spPr/>
      <dgm:t>
        <a:bodyPr/>
        <a:lstStyle/>
        <a:p>
          <a:endParaRPr lang="en-US" sz="2400">
            <a:solidFill>
              <a:srgbClr val="000099"/>
            </a:solidFill>
            <a:latin typeface="CG Times" pitchFamily="18" charset="0"/>
          </a:endParaRPr>
        </a:p>
      </dgm:t>
    </dgm:pt>
    <dgm:pt modelId="{6C60FC28-7DD8-4C4D-98BB-87560941500C}" type="sibTrans" cxnId="{87ED820C-C342-48C9-B485-E9FB278ACAC7}">
      <dgm:prSet/>
      <dgm:spPr/>
      <dgm:t>
        <a:bodyPr/>
        <a:lstStyle/>
        <a:p>
          <a:endParaRPr lang="en-US" sz="2400">
            <a:solidFill>
              <a:srgbClr val="000099"/>
            </a:solidFill>
            <a:latin typeface="CG Times" pitchFamily="18" charset="0"/>
          </a:endParaRPr>
        </a:p>
      </dgm:t>
    </dgm:pt>
    <dgm:pt modelId="{2AE28A0C-5C6E-41D1-9CEA-31065D8F6032}">
      <dgm:prSet phldrT="[Text]" custT="1"/>
      <dgm:spPr/>
      <dgm:t>
        <a:bodyPr/>
        <a:lstStyle/>
        <a:p>
          <a:r>
            <a:rPr lang="en-US" sz="2400" dirty="0" smtClean="0">
              <a:latin typeface="Times New Roman" pitchFamily="18" charset="0"/>
              <a:cs typeface="Times New Roman" pitchFamily="18" charset="0"/>
            </a:rPr>
            <a:t>Pomona    	</a:t>
          </a:r>
          <a:endParaRPr lang="en-US" sz="2400" dirty="0">
            <a:solidFill>
              <a:schemeClr val="tx1"/>
            </a:solidFill>
            <a:latin typeface="Times New Roman" pitchFamily="18" charset="0"/>
            <a:cs typeface="Times New Roman" pitchFamily="18" charset="0"/>
          </a:endParaRPr>
        </a:p>
      </dgm:t>
    </dgm:pt>
    <dgm:pt modelId="{2F67D398-4AFA-46A2-B736-CEE71069DA0F}" type="parTrans" cxnId="{2D09749E-C259-4C0E-9D52-446B35BFDD84}">
      <dgm:prSet/>
      <dgm:spPr/>
      <dgm:t>
        <a:bodyPr/>
        <a:lstStyle/>
        <a:p>
          <a:endParaRPr lang="en-US" sz="2400">
            <a:solidFill>
              <a:srgbClr val="000099"/>
            </a:solidFill>
            <a:latin typeface="CG Times" pitchFamily="18" charset="0"/>
          </a:endParaRPr>
        </a:p>
      </dgm:t>
    </dgm:pt>
    <dgm:pt modelId="{B84723EB-9D69-45A3-9B26-D53ECA99AB09}" type="sibTrans" cxnId="{2D09749E-C259-4C0E-9D52-446B35BFDD84}">
      <dgm:prSet/>
      <dgm:spPr/>
      <dgm:t>
        <a:bodyPr/>
        <a:lstStyle/>
        <a:p>
          <a:endParaRPr lang="en-US" sz="2400">
            <a:solidFill>
              <a:srgbClr val="000099"/>
            </a:solidFill>
            <a:latin typeface="CG Times" pitchFamily="18" charset="0"/>
          </a:endParaRPr>
        </a:p>
      </dgm:t>
    </dgm:pt>
    <dgm:pt modelId="{46B87B30-864C-47B6-B7D3-206A53C73606}">
      <dgm:prSet phldrT="[Text]" custT="1"/>
      <dgm:spPr/>
      <dgm:t>
        <a:bodyPr/>
        <a:lstStyle/>
        <a:p>
          <a:r>
            <a:rPr lang="en-US" sz="2400" dirty="0" err="1" smtClean="0">
              <a:latin typeface="Times New Roman" pitchFamily="18" charset="0"/>
              <a:cs typeface="Times New Roman" pitchFamily="18" charset="0"/>
            </a:rPr>
            <a:t>Harjdo</a:t>
          </a:r>
          <a:endParaRPr lang="en-US" sz="2400" dirty="0">
            <a:solidFill>
              <a:schemeClr val="tx1"/>
            </a:solidFill>
            <a:latin typeface="Times New Roman" pitchFamily="18" charset="0"/>
            <a:cs typeface="Times New Roman" pitchFamily="18" charset="0"/>
          </a:endParaRPr>
        </a:p>
      </dgm:t>
    </dgm:pt>
    <dgm:pt modelId="{3A2AC28C-D290-4064-A5B2-1CF273262519}" type="parTrans" cxnId="{77F2D73B-587A-492A-9B46-5DC478D30680}">
      <dgm:prSet/>
      <dgm:spPr/>
      <dgm:t>
        <a:bodyPr/>
        <a:lstStyle/>
        <a:p>
          <a:endParaRPr lang="en-US" sz="2400">
            <a:solidFill>
              <a:srgbClr val="000099"/>
            </a:solidFill>
            <a:latin typeface="CG Times" pitchFamily="18" charset="0"/>
          </a:endParaRPr>
        </a:p>
      </dgm:t>
    </dgm:pt>
    <dgm:pt modelId="{081FFEDB-FF4A-4B40-9F6E-DB38CF433FF2}" type="sibTrans" cxnId="{77F2D73B-587A-492A-9B46-5DC478D30680}">
      <dgm:prSet/>
      <dgm:spPr/>
      <dgm:t>
        <a:bodyPr/>
        <a:lstStyle/>
        <a:p>
          <a:endParaRPr lang="en-US" sz="2400">
            <a:solidFill>
              <a:srgbClr val="000099"/>
            </a:solidFill>
            <a:latin typeface="CG Times" pitchFamily="18" charset="0"/>
          </a:endParaRPr>
        </a:p>
      </dgm:t>
    </dgm:pt>
    <dgm:pt modelId="{2808ACBF-CE98-41C1-81A2-1DA11A7C6D5D}">
      <dgm:prSet phldrT="[Text]" custT="1"/>
      <dgm:spPr/>
      <dgm:t>
        <a:bodyPr/>
        <a:lstStyle/>
        <a:p>
          <a:r>
            <a:rPr lang="en-US" sz="2800" dirty="0" smtClean="0">
              <a:solidFill>
                <a:srgbClr val="002060"/>
              </a:solidFill>
              <a:latin typeface="CG Times" pitchFamily="18" charset="0"/>
            </a:rPr>
            <a:t> </a:t>
          </a:r>
          <a:r>
            <a:rPr lang="en-US" sz="2400" b="1" dirty="0" smtClean="0">
              <a:solidFill>
                <a:srgbClr val="002060"/>
              </a:solidFill>
              <a:latin typeface="Times New Roman" pitchFamily="18" charset="0"/>
              <a:cs typeface="Times New Roman" pitchFamily="18" charset="0"/>
            </a:rPr>
            <a:t>Major reservoir(s)</a:t>
          </a:r>
          <a:endParaRPr lang="en-US" sz="2400" b="1" dirty="0">
            <a:solidFill>
              <a:srgbClr val="002060"/>
            </a:solidFill>
            <a:latin typeface="Times New Roman" pitchFamily="18" charset="0"/>
            <a:cs typeface="Times New Roman" pitchFamily="18" charset="0"/>
          </a:endParaRPr>
        </a:p>
      </dgm:t>
    </dgm:pt>
    <dgm:pt modelId="{1C8E5BD2-ECD0-4564-9FD2-DBA77910BA48}" type="parTrans" cxnId="{742EDC74-9565-45A0-833C-E4F1182ACE1D}">
      <dgm:prSet/>
      <dgm:spPr/>
      <dgm:t>
        <a:bodyPr/>
        <a:lstStyle/>
        <a:p>
          <a:endParaRPr lang="en-US" sz="2400">
            <a:solidFill>
              <a:srgbClr val="000099"/>
            </a:solidFill>
            <a:latin typeface="CG Times" pitchFamily="18" charset="0"/>
          </a:endParaRPr>
        </a:p>
      </dgm:t>
    </dgm:pt>
    <dgm:pt modelId="{426F07AE-64FA-4E7A-93A7-E99A1562D074}" type="sibTrans" cxnId="{742EDC74-9565-45A0-833C-E4F1182ACE1D}">
      <dgm:prSet/>
      <dgm:spPr/>
      <dgm:t>
        <a:bodyPr/>
        <a:lstStyle/>
        <a:p>
          <a:endParaRPr lang="en-US" sz="2400">
            <a:solidFill>
              <a:srgbClr val="000099"/>
            </a:solidFill>
            <a:latin typeface="CG Times" pitchFamily="18" charset="0"/>
          </a:endParaRPr>
        </a:p>
      </dgm:t>
    </dgm:pt>
    <dgm:pt modelId="{E632D634-EFCC-4A6B-B2A1-F93F7435DF03}">
      <dgm:prSet phldrT="[Text]" custT="1"/>
      <dgm:spPr/>
      <dgm:t>
        <a:bodyPr/>
        <a:lstStyle/>
        <a:p>
          <a:r>
            <a:rPr lang="en-US" sz="2400" b="1" dirty="0" smtClean="0">
              <a:solidFill>
                <a:srgbClr val="002060"/>
              </a:solidFill>
              <a:latin typeface="Times New Roman" pitchFamily="18" charset="0"/>
              <a:cs typeface="Times New Roman" pitchFamily="18" charset="0"/>
            </a:rPr>
            <a:t> </a:t>
          </a:r>
          <a:r>
            <a:rPr lang="en-US" sz="2400" b="1" dirty="0" smtClean="0">
              <a:solidFill>
                <a:schemeClr val="tx1"/>
              </a:solidFill>
              <a:latin typeface="Times New Roman" pitchFamily="18" charset="0"/>
              <a:cs typeface="Times New Roman" pitchFamily="18" charset="0"/>
            </a:rPr>
            <a:t>Rat</a:t>
          </a:r>
          <a:endParaRPr lang="en-US" sz="2400" dirty="0">
            <a:solidFill>
              <a:schemeClr val="tx1"/>
            </a:solidFill>
            <a:latin typeface="Times New Roman" pitchFamily="18" charset="0"/>
            <a:cs typeface="Times New Roman" pitchFamily="18" charset="0"/>
          </a:endParaRPr>
        </a:p>
      </dgm:t>
    </dgm:pt>
    <dgm:pt modelId="{C3082EA7-C762-46B7-8B7C-EC153CA8339D}" type="parTrans" cxnId="{8B6B386A-9F2A-49A9-A114-3F7EDDAB2B1C}">
      <dgm:prSet/>
      <dgm:spPr/>
      <dgm:t>
        <a:bodyPr/>
        <a:lstStyle/>
        <a:p>
          <a:endParaRPr lang="en-US" sz="2400">
            <a:solidFill>
              <a:srgbClr val="000099"/>
            </a:solidFill>
            <a:latin typeface="CG Times" pitchFamily="18" charset="0"/>
          </a:endParaRPr>
        </a:p>
      </dgm:t>
    </dgm:pt>
    <dgm:pt modelId="{580386F9-02A8-465D-9010-0EB882552A9E}" type="sibTrans" cxnId="{8B6B386A-9F2A-49A9-A114-3F7EDDAB2B1C}">
      <dgm:prSet/>
      <dgm:spPr/>
      <dgm:t>
        <a:bodyPr/>
        <a:lstStyle/>
        <a:p>
          <a:endParaRPr lang="en-US" sz="2400">
            <a:solidFill>
              <a:srgbClr val="000099"/>
            </a:solidFill>
            <a:latin typeface="CG Times" pitchFamily="18" charset="0"/>
          </a:endParaRPr>
        </a:p>
      </dgm:t>
    </dgm:pt>
    <dgm:pt modelId="{66EC2E11-30F1-4AC7-9337-467008E1FDA1}">
      <dgm:prSet phldrT="[Text]" custT="1"/>
      <dgm:spPr/>
      <dgm:t>
        <a:bodyPr/>
        <a:lstStyle/>
        <a:p>
          <a:r>
            <a:rPr lang="en-US" sz="2400" dirty="0" err="1" smtClean="0">
              <a:latin typeface="Times New Roman" pitchFamily="18" charset="0"/>
              <a:cs typeface="Times New Roman" pitchFamily="18" charset="0"/>
            </a:rPr>
            <a:t>Canicola</a:t>
          </a:r>
          <a:endParaRPr lang="en-US" sz="2400" dirty="0">
            <a:solidFill>
              <a:schemeClr val="tx1"/>
            </a:solidFill>
            <a:latin typeface="Times New Roman" pitchFamily="18" charset="0"/>
            <a:cs typeface="Times New Roman" pitchFamily="18" charset="0"/>
          </a:endParaRPr>
        </a:p>
      </dgm:t>
    </dgm:pt>
    <dgm:pt modelId="{4E257E34-9C28-4BC6-B108-246C7EC7691C}" type="parTrans" cxnId="{3AB8D5C9-AD43-4237-8240-DB1F42C0BEC3}">
      <dgm:prSet/>
      <dgm:spPr/>
      <dgm:t>
        <a:bodyPr/>
        <a:lstStyle/>
        <a:p>
          <a:endParaRPr lang="en-US"/>
        </a:p>
      </dgm:t>
    </dgm:pt>
    <dgm:pt modelId="{FA1A106E-E21C-475D-B5A5-7B280B37C0F4}" type="sibTrans" cxnId="{3AB8D5C9-AD43-4237-8240-DB1F42C0BEC3}">
      <dgm:prSet/>
      <dgm:spPr/>
      <dgm:t>
        <a:bodyPr/>
        <a:lstStyle/>
        <a:p>
          <a:endParaRPr lang="en-US"/>
        </a:p>
      </dgm:t>
    </dgm:pt>
    <dgm:pt modelId="{2185EF74-F4D7-495F-89A0-A882DD717511}">
      <dgm:prSet phldrT="[Text]" custT="1"/>
      <dgm:spPr/>
      <dgm:t>
        <a:bodyPr/>
        <a:lstStyle/>
        <a:p>
          <a:r>
            <a:rPr lang="en-US" sz="2400" dirty="0" smtClean="0">
              <a:latin typeface="Times New Roman" pitchFamily="18" charset="0"/>
              <a:cs typeface="Times New Roman" pitchFamily="18" charset="0"/>
            </a:rPr>
            <a:t> Pig</a:t>
          </a:r>
          <a:endParaRPr lang="en-US" sz="2400" dirty="0">
            <a:solidFill>
              <a:schemeClr val="tx1"/>
            </a:solidFill>
            <a:latin typeface="Times New Roman" pitchFamily="18" charset="0"/>
            <a:cs typeface="Times New Roman" pitchFamily="18" charset="0"/>
          </a:endParaRPr>
        </a:p>
      </dgm:t>
    </dgm:pt>
    <dgm:pt modelId="{E019AC1F-F908-4D00-9693-7D48E7F4FFE2}" type="sibTrans" cxnId="{CF24DC9A-60EC-410D-BCE6-F51C78D2DD39}">
      <dgm:prSet/>
      <dgm:spPr/>
      <dgm:t>
        <a:bodyPr/>
        <a:lstStyle/>
        <a:p>
          <a:endParaRPr lang="en-US" sz="2400">
            <a:solidFill>
              <a:srgbClr val="000099"/>
            </a:solidFill>
            <a:latin typeface="CG Times" pitchFamily="18" charset="0"/>
          </a:endParaRPr>
        </a:p>
      </dgm:t>
    </dgm:pt>
    <dgm:pt modelId="{D08BCFD7-2F0A-4FAA-8E50-3E2588B2D35B}" type="parTrans" cxnId="{CF24DC9A-60EC-410D-BCE6-F51C78D2DD39}">
      <dgm:prSet/>
      <dgm:spPr/>
      <dgm:t>
        <a:bodyPr/>
        <a:lstStyle/>
        <a:p>
          <a:endParaRPr lang="en-US" sz="2400">
            <a:solidFill>
              <a:srgbClr val="000099"/>
            </a:solidFill>
            <a:latin typeface="CG Times" pitchFamily="18" charset="0"/>
          </a:endParaRPr>
        </a:p>
      </dgm:t>
    </dgm:pt>
    <dgm:pt modelId="{A76C3D2F-8A6E-4DDA-81C3-00D175C60CA6}">
      <dgm:prSet phldrT="[Text]" custT="1"/>
      <dgm:spPr/>
      <dgm:t>
        <a:bodyPr/>
        <a:lstStyle/>
        <a:p>
          <a:r>
            <a:rPr lang="en-US" sz="2400" dirty="0" smtClean="0">
              <a:latin typeface="Times New Roman" pitchFamily="18" charset="0"/>
              <a:cs typeface="Times New Roman" pitchFamily="18" charset="0"/>
            </a:rPr>
            <a:t> Cattle, sheep</a:t>
          </a:r>
          <a:endParaRPr lang="en-US" sz="2400" dirty="0">
            <a:solidFill>
              <a:schemeClr val="tx1"/>
            </a:solidFill>
            <a:latin typeface="Times New Roman" pitchFamily="18" charset="0"/>
            <a:cs typeface="Times New Roman" pitchFamily="18" charset="0"/>
          </a:endParaRPr>
        </a:p>
      </dgm:t>
    </dgm:pt>
    <dgm:pt modelId="{0410E7A0-25F1-4D38-AE85-0953A4E86BE5}" type="parTrans" cxnId="{7CB60507-AACD-4290-A77E-3CC90A551E2A}">
      <dgm:prSet/>
      <dgm:spPr/>
      <dgm:t>
        <a:bodyPr/>
        <a:lstStyle/>
        <a:p>
          <a:endParaRPr lang="en-US"/>
        </a:p>
      </dgm:t>
    </dgm:pt>
    <dgm:pt modelId="{B32522E7-A9F3-4774-8859-4B42E49C58DB}" type="sibTrans" cxnId="{7CB60507-AACD-4290-A77E-3CC90A551E2A}">
      <dgm:prSet/>
      <dgm:spPr/>
      <dgm:t>
        <a:bodyPr/>
        <a:lstStyle/>
        <a:p>
          <a:endParaRPr lang="en-US"/>
        </a:p>
      </dgm:t>
    </dgm:pt>
    <dgm:pt modelId="{BC040D52-2D23-44F8-AD30-E2266BB8F45B}">
      <dgm:prSet phldrT="[Text]" custT="1"/>
      <dgm:spPr/>
      <dgm:t>
        <a:bodyPr/>
        <a:lstStyle/>
        <a:p>
          <a:r>
            <a:rPr lang="en-US" sz="2400" dirty="0" smtClean="0">
              <a:latin typeface="Times New Roman" pitchFamily="18" charset="0"/>
              <a:cs typeface="Times New Roman" pitchFamily="18" charset="0"/>
            </a:rPr>
            <a:t> Dogs                                 </a:t>
          </a:r>
          <a:endParaRPr lang="en-US" sz="2400" dirty="0">
            <a:solidFill>
              <a:schemeClr val="tx1"/>
            </a:solidFill>
            <a:latin typeface="Times New Roman" pitchFamily="18" charset="0"/>
            <a:cs typeface="Times New Roman" pitchFamily="18" charset="0"/>
          </a:endParaRPr>
        </a:p>
      </dgm:t>
    </dgm:pt>
    <dgm:pt modelId="{A49420BD-629A-4EFD-9510-C764BAB1F606}" type="parTrans" cxnId="{7A2605FB-E6AE-4776-9D88-93EFCFE13A67}">
      <dgm:prSet/>
      <dgm:spPr/>
      <dgm:t>
        <a:bodyPr/>
        <a:lstStyle/>
        <a:p>
          <a:endParaRPr lang="en-US"/>
        </a:p>
      </dgm:t>
    </dgm:pt>
    <dgm:pt modelId="{10C56343-F611-44AD-8111-E092BECD467F}" type="sibTrans" cxnId="{7A2605FB-E6AE-4776-9D88-93EFCFE13A67}">
      <dgm:prSet/>
      <dgm:spPr/>
      <dgm:t>
        <a:bodyPr/>
        <a:lstStyle/>
        <a:p>
          <a:endParaRPr lang="en-US"/>
        </a:p>
      </dgm:t>
    </dgm:pt>
    <dgm:pt modelId="{3348FDC9-F075-4251-A530-27D4C2A79175}" type="pres">
      <dgm:prSet presAssocID="{09B360A3-651B-41E3-94D0-15B3F64E94EC}" presName="layout" presStyleCnt="0">
        <dgm:presLayoutVars>
          <dgm:chMax/>
          <dgm:chPref/>
          <dgm:dir/>
          <dgm:resizeHandles/>
        </dgm:presLayoutVars>
      </dgm:prSet>
      <dgm:spPr/>
      <dgm:t>
        <a:bodyPr/>
        <a:lstStyle/>
        <a:p>
          <a:endParaRPr lang="en-US"/>
        </a:p>
      </dgm:t>
    </dgm:pt>
    <dgm:pt modelId="{0B41DED4-E551-42AE-9F56-E9D405429168}" type="pres">
      <dgm:prSet presAssocID="{3CCD0B60-D97C-46E5-9385-DDB8CED4C383}" presName="root" presStyleCnt="0">
        <dgm:presLayoutVars>
          <dgm:chMax/>
          <dgm:chPref/>
        </dgm:presLayoutVars>
      </dgm:prSet>
      <dgm:spPr/>
    </dgm:pt>
    <dgm:pt modelId="{7F226D9E-12B0-4371-AAA2-4FF7B9ACBEA6}" type="pres">
      <dgm:prSet presAssocID="{3CCD0B60-D97C-46E5-9385-DDB8CED4C383}" presName="rootComposite" presStyleCnt="0">
        <dgm:presLayoutVars/>
      </dgm:prSet>
      <dgm:spPr/>
    </dgm:pt>
    <dgm:pt modelId="{9CC36D3A-ED67-470A-B64D-D3041FBDC039}" type="pres">
      <dgm:prSet presAssocID="{3CCD0B60-D97C-46E5-9385-DDB8CED4C383}" presName="ParentAccent" presStyleLbl="alignNode1" presStyleIdx="0" presStyleCnt="2" custFlipVert="1" custScaleX="93844" custScaleY="16404" custLinFactNeighborX="-3924" custLinFactNeighborY="-80768"/>
      <dgm:spPr>
        <a:gradFill rotWithShape="0">
          <a:gsLst>
            <a:gs pos="0">
              <a:srgbClr val="5E9EFF"/>
            </a:gs>
            <a:gs pos="39999">
              <a:srgbClr val="85C2FF"/>
            </a:gs>
            <a:gs pos="70000">
              <a:srgbClr val="C4D6EB"/>
            </a:gs>
            <a:gs pos="100000">
              <a:srgbClr val="FFEBFA"/>
            </a:gs>
          </a:gsLst>
          <a:lin ang="16200000" scaled="0"/>
        </a:gradFill>
      </dgm:spPr>
      <dgm:t>
        <a:bodyPr/>
        <a:lstStyle/>
        <a:p>
          <a:endParaRPr lang="en-US"/>
        </a:p>
      </dgm:t>
    </dgm:pt>
    <dgm:pt modelId="{B7D7D651-E115-4399-95E7-1B627AD0821D}" type="pres">
      <dgm:prSet presAssocID="{3CCD0B60-D97C-46E5-9385-DDB8CED4C383}" presName="ParentSmallAccent" presStyleLbl="fgAcc1" presStyleIdx="0" presStyleCnt="2"/>
      <dgm:spPr/>
    </dgm:pt>
    <dgm:pt modelId="{9EF5D242-2CC2-455F-B5D1-E0DBFA287EFB}" type="pres">
      <dgm:prSet presAssocID="{3CCD0B60-D97C-46E5-9385-DDB8CED4C383}" presName="Parent" presStyleLbl="revTx" presStyleIdx="0" presStyleCnt="10">
        <dgm:presLayoutVars>
          <dgm:chMax/>
          <dgm:chPref val="4"/>
          <dgm:bulletEnabled val="1"/>
        </dgm:presLayoutVars>
      </dgm:prSet>
      <dgm:spPr/>
      <dgm:t>
        <a:bodyPr/>
        <a:lstStyle/>
        <a:p>
          <a:endParaRPr lang="en-US"/>
        </a:p>
      </dgm:t>
    </dgm:pt>
    <dgm:pt modelId="{2F578E0C-C183-4E7C-B241-AD29A2F470B5}" type="pres">
      <dgm:prSet presAssocID="{3CCD0B60-D97C-46E5-9385-DDB8CED4C383}" presName="childShape" presStyleCnt="0">
        <dgm:presLayoutVars>
          <dgm:chMax val="0"/>
          <dgm:chPref val="0"/>
        </dgm:presLayoutVars>
      </dgm:prSet>
      <dgm:spPr/>
    </dgm:pt>
    <dgm:pt modelId="{37F9A3AA-1F3F-4D41-B102-A2CC9422B295}" type="pres">
      <dgm:prSet presAssocID="{BA120574-1FFF-4D29-A093-6AA44D27972B}" presName="childComposite" presStyleCnt="0">
        <dgm:presLayoutVars>
          <dgm:chMax val="0"/>
          <dgm:chPref val="0"/>
        </dgm:presLayoutVars>
      </dgm:prSet>
      <dgm:spPr/>
    </dgm:pt>
    <dgm:pt modelId="{74DD3731-51E2-4B7B-B20D-EDE4250F2AEB}" type="pres">
      <dgm:prSet presAssocID="{BA120574-1FFF-4D29-A093-6AA44D27972B}" presName="ChildAccent" presStyleLbl="solidFgAcc1" presStyleIdx="0" presStyleCnt="8" custLinFactY="-100000" custLinFactNeighborX="-1679" custLinFactNeighborY="-126309"/>
      <dgm:spPr/>
      <dgm:t>
        <a:bodyPr/>
        <a:lstStyle/>
        <a:p>
          <a:endParaRPr lang="en-US"/>
        </a:p>
      </dgm:t>
    </dgm:pt>
    <dgm:pt modelId="{345BDE03-1534-481C-B64E-E99130CED2F0}" type="pres">
      <dgm:prSet presAssocID="{BA120574-1FFF-4D29-A093-6AA44D27972B}" presName="Child" presStyleLbl="revTx" presStyleIdx="1" presStyleCnt="10" custLinFactNeighborX="514" custLinFactNeighborY="-90733">
        <dgm:presLayoutVars>
          <dgm:chMax val="0"/>
          <dgm:chPref val="0"/>
          <dgm:bulletEnabled val="1"/>
        </dgm:presLayoutVars>
      </dgm:prSet>
      <dgm:spPr/>
      <dgm:t>
        <a:bodyPr/>
        <a:lstStyle/>
        <a:p>
          <a:endParaRPr lang="en-US"/>
        </a:p>
      </dgm:t>
    </dgm:pt>
    <dgm:pt modelId="{83DDF5CD-6B83-43E0-8B20-DB23067FD3A6}" type="pres">
      <dgm:prSet presAssocID="{2AE28A0C-5C6E-41D1-9CEA-31065D8F6032}" presName="childComposite" presStyleCnt="0">
        <dgm:presLayoutVars>
          <dgm:chMax val="0"/>
          <dgm:chPref val="0"/>
        </dgm:presLayoutVars>
      </dgm:prSet>
      <dgm:spPr/>
    </dgm:pt>
    <dgm:pt modelId="{81D6006B-2E5D-499D-BB83-14AB777CEBC7}" type="pres">
      <dgm:prSet presAssocID="{2AE28A0C-5C6E-41D1-9CEA-31065D8F6032}" presName="ChildAccent" presStyleLbl="solidFgAcc1" presStyleIdx="1" presStyleCnt="8" custLinFactY="-100000" custLinFactNeighborX="-1679" custLinFactNeighborY="-152452"/>
      <dgm:spPr/>
    </dgm:pt>
    <dgm:pt modelId="{AB712838-F3D2-4DFB-823D-4746EFB6254D}" type="pres">
      <dgm:prSet presAssocID="{2AE28A0C-5C6E-41D1-9CEA-31065D8F6032}" presName="Child" presStyleLbl="revTx" presStyleIdx="2" presStyleCnt="10" custLinFactY="-13046" custLinFactNeighborX="514" custLinFactNeighborY="-100000">
        <dgm:presLayoutVars>
          <dgm:chMax val="0"/>
          <dgm:chPref val="0"/>
          <dgm:bulletEnabled val="1"/>
        </dgm:presLayoutVars>
      </dgm:prSet>
      <dgm:spPr/>
      <dgm:t>
        <a:bodyPr/>
        <a:lstStyle/>
        <a:p>
          <a:endParaRPr lang="en-US"/>
        </a:p>
      </dgm:t>
    </dgm:pt>
    <dgm:pt modelId="{AFE08462-520A-4DF7-88DC-705046B3B7B2}" type="pres">
      <dgm:prSet presAssocID="{46B87B30-864C-47B6-B7D3-206A53C73606}" presName="childComposite" presStyleCnt="0">
        <dgm:presLayoutVars>
          <dgm:chMax val="0"/>
          <dgm:chPref val="0"/>
        </dgm:presLayoutVars>
      </dgm:prSet>
      <dgm:spPr/>
    </dgm:pt>
    <dgm:pt modelId="{E4047E7D-A27B-4C35-825C-0280A15F2E7A}" type="pres">
      <dgm:prSet presAssocID="{46B87B30-864C-47B6-B7D3-206A53C73606}" presName="ChildAccent" presStyleLbl="solidFgAcc1" presStyleIdx="2" presStyleCnt="8" custLinFactY="-100000" custLinFactNeighborX="-1679" custLinFactNeighborY="-152725"/>
      <dgm:spPr/>
    </dgm:pt>
    <dgm:pt modelId="{B39B0FD1-FA4C-476C-A472-60001BB5A5AF}" type="pres">
      <dgm:prSet presAssocID="{46B87B30-864C-47B6-B7D3-206A53C73606}" presName="Child" presStyleLbl="revTx" presStyleIdx="3" presStyleCnt="10" custLinFactY="-13163" custLinFactNeighborX="514" custLinFactNeighborY="-100000">
        <dgm:presLayoutVars>
          <dgm:chMax val="0"/>
          <dgm:chPref val="0"/>
          <dgm:bulletEnabled val="1"/>
        </dgm:presLayoutVars>
      </dgm:prSet>
      <dgm:spPr/>
      <dgm:t>
        <a:bodyPr/>
        <a:lstStyle/>
        <a:p>
          <a:endParaRPr lang="en-US"/>
        </a:p>
      </dgm:t>
    </dgm:pt>
    <dgm:pt modelId="{C587FED0-B745-46E4-9975-7E895E90AD43}" type="pres">
      <dgm:prSet presAssocID="{66EC2E11-30F1-4AC7-9337-467008E1FDA1}" presName="childComposite" presStyleCnt="0">
        <dgm:presLayoutVars>
          <dgm:chMax val="0"/>
          <dgm:chPref val="0"/>
        </dgm:presLayoutVars>
      </dgm:prSet>
      <dgm:spPr/>
    </dgm:pt>
    <dgm:pt modelId="{F602F0B1-B2D0-423A-B67D-9FEC4F9F4E29}" type="pres">
      <dgm:prSet presAssocID="{66EC2E11-30F1-4AC7-9337-467008E1FDA1}" presName="ChildAccent" presStyleLbl="solidFgAcc1" presStyleIdx="3" presStyleCnt="8" custLinFactY="-100000" custLinFactNeighborX="-1679" custLinFactNeighborY="-178868"/>
      <dgm:spPr/>
    </dgm:pt>
    <dgm:pt modelId="{BA2A0B0B-A3D4-458D-B58E-C6D98643B47E}" type="pres">
      <dgm:prSet presAssocID="{66EC2E11-30F1-4AC7-9337-467008E1FDA1}" presName="Child" presStyleLbl="revTx" presStyleIdx="4" presStyleCnt="10" custLinFactY="-24379" custLinFactNeighborX="514" custLinFactNeighborY="-100000">
        <dgm:presLayoutVars>
          <dgm:chMax val="0"/>
          <dgm:chPref val="0"/>
          <dgm:bulletEnabled val="1"/>
        </dgm:presLayoutVars>
      </dgm:prSet>
      <dgm:spPr/>
      <dgm:t>
        <a:bodyPr/>
        <a:lstStyle/>
        <a:p>
          <a:endParaRPr lang="en-US"/>
        </a:p>
      </dgm:t>
    </dgm:pt>
    <dgm:pt modelId="{3110B33D-177C-45C6-9FBF-570BE5A79E18}" type="pres">
      <dgm:prSet presAssocID="{2808ACBF-CE98-41C1-81A2-1DA11A7C6D5D}" presName="root" presStyleCnt="0">
        <dgm:presLayoutVars>
          <dgm:chMax/>
          <dgm:chPref/>
        </dgm:presLayoutVars>
      </dgm:prSet>
      <dgm:spPr/>
    </dgm:pt>
    <dgm:pt modelId="{D914262D-A176-4842-AF8F-4D3E59343793}" type="pres">
      <dgm:prSet presAssocID="{2808ACBF-CE98-41C1-81A2-1DA11A7C6D5D}" presName="rootComposite" presStyleCnt="0">
        <dgm:presLayoutVars/>
      </dgm:prSet>
      <dgm:spPr/>
    </dgm:pt>
    <dgm:pt modelId="{DE45DF55-CB50-4D22-95D3-52176BF40F05}" type="pres">
      <dgm:prSet presAssocID="{2808ACBF-CE98-41C1-81A2-1DA11A7C6D5D}" presName="ParentAccent" presStyleLbl="alignNode1" presStyleIdx="1" presStyleCnt="2" custFlipVert="1" custScaleY="16404" custLinFactNeighborX="-4400" custLinFactNeighborY="-80768"/>
      <dgm:spPr>
        <a:gradFill rotWithShape="0">
          <a:gsLst>
            <a:gs pos="0">
              <a:srgbClr val="5E9EFF"/>
            </a:gs>
            <a:gs pos="39999">
              <a:srgbClr val="85C2FF"/>
            </a:gs>
            <a:gs pos="70000">
              <a:srgbClr val="C4D6EB"/>
            </a:gs>
            <a:gs pos="100000">
              <a:srgbClr val="FFEBFA"/>
            </a:gs>
          </a:gsLst>
          <a:lin ang="16200000" scaled="0"/>
        </a:gradFill>
      </dgm:spPr>
      <dgm:t>
        <a:bodyPr/>
        <a:lstStyle/>
        <a:p>
          <a:endParaRPr lang="en-US"/>
        </a:p>
      </dgm:t>
    </dgm:pt>
    <dgm:pt modelId="{6202C6FD-B5BA-4B53-8762-7B5C1D2BA4A4}" type="pres">
      <dgm:prSet presAssocID="{2808ACBF-CE98-41C1-81A2-1DA11A7C6D5D}" presName="ParentSmallAccent" presStyleLbl="fgAcc1" presStyleIdx="1" presStyleCnt="2" custLinFactNeighborX="17708" custLinFactNeighborY="32662"/>
      <dgm:spPr/>
    </dgm:pt>
    <dgm:pt modelId="{1B726E74-F300-4637-8E8F-D95005C7F7F4}" type="pres">
      <dgm:prSet presAssocID="{2808ACBF-CE98-41C1-81A2-1DA11A7C6D5D}" presName="Parent" presStyleLbl="revTx" presStyleIdx="5" presStyleCnt="10">
        <dgm:presLayoutVars>
          <dgm:chMax/>
          <dgm:chPref val="4"/>
          <dgm:bulletEnabled val="1"/>
        </dgm:presLayoutVars>
      </dgm:prSet>
      <dgm:spPr/>
      <dgm:t>
        <a:bodyPr/>
        <a:lstStyle/>
        <a:p>
          <a:endParaRPr lang="en-US"/>
        </a:p>
      </dgm:t>
    </dgm:pt>
    <dgm:pt modelId="{8A548D0C-D524-4EB8-BF36-F192B00B8172}" type="pres">
      <dgm:prSet presAssocID="{2808ACBF-CE98-41C1-81A2-1DA11A7C6D5D}" presName="childShape" presStyleCnt="0">
        <dgm:presLayoutVars>
          <dgm:chMax val="0"/>
          <dgm:chPref val="0"/>
        </dgm:presLayoutVars>
      </dgm:prSet>
      <dgm:spPr/>
    </dgm:pt>
    <dgm:pt modelId="{2B23B26F-B1F7-4DA0-9DEF-32AF5D6733B7}" type="pres">
      <dgm:prSet presAssocID="{E632D634-EFCC-4A6B-B2A1-F93F7435DF03}" presName="childComposite" presStyleCnt="0">
        <dgm:presLayoutVars>
          <dgm:chMax val="0"/>
          <dgm:chPref val="0"/>
        </dgm:presLayoutVars>
      </dgm:prSet>
      <dgm:spPr/>
    </dgm:pt>
    <dgm:pt modelId="{241D10EA-FC13-436D-817D-27A7D978872D}" type="pres">
      <dgm:prSet presAssocID="{E632D634-EFCC-4A6B-B2A1-F93F7435DF03}" presName="ChildAccent" presStyleLbl="solidFgAcc1" presStyleIdx="4" presStyleCnt="8" custLinFactY="-100000" custLinFactNeighborX="17708" custLinFactNeighborY="-100439"/>
      <dgm:spPr/>
    </dgm:pt>
    <dgm:pt modelId="{429ED49D-342A-42F1-B183-2E6FDAA4B1FA}" type="pres">
      <dgm:prSet presAssocID="{E632D634-EFCC-4A6B-B2A1-F93F7435DF03}" presName="Child" presStyleLbl="revTx" presStyleIdx="6" presStyleCnt="10" custLinFactNeighborX="514" custLinFactNeighborY="-90733">
        <dgm:presLayoutVars>
          <dgm:chMax val="0"/>
          <dgm:chPref val="0"/>
          <dgm:bulletEnabled val="1"/>
        </dgm:presLayoutVars>
      </dgm:prSet>
      <dgm:spPr/>
      <dgm:t>
        <a:bodyPr/>
        <a:lstStyle/>
        <a:p>
          <a:endParaRPr lang="en-US"/>
        </a:p>
      </dgm:t>
    </dgm:pt>
    <dgm:pt modelId="{726E424C-9889-4856-BA3F-BEC4BF295A90}" type="pres">
      <dgm:prSet presAssocID="{2185EF74-F4D7-495F-89A0-A882DD717511}" presName="childComposite" presStyleCnt="0">
        <dgm:presLayoutVars>
          <dgm:chMax val="0"/>
          <dgm:chPref val="0"/>
        </dgm:presLayoutVars>
      </dgm:prSet>
      <dgm:spPr/>
    </dgm:pt>
    <dgm:pt modelId="{E862C01E-EA4F-4B05-8EB5-9F8949C7A340}" type="pres">
      <dgm:prSet presAssocID="{2185EF74-F4D7-495F-89A0-A882DD717511}" presName="ChildAccent" presStyleLbl="solidFgAcc1" presStyleIdx="5" presStyleCnt="8" custLinFactY="-100000" custLinFactNeighborX="17708" custLinFactNeighborY="-126582"/>
      <dgm:spPr/>
    </dgm:pt>
    <dgm:pt modelId="{1716E571-AA89-417C-9054-9FCD1C511746}" type="pres">
      <dgm:prSet presAssocID="{2185EF74-F4D7-495F-89A0-A882DD717511}" presName="Child" presStyleLbl="revTx" presStyleIdx="7" presStyleCnt="10" custLinFactY="-1948" custLinFactNeighborX="2" custLinFactNeighborY="-100000">
        <dgm:presLayoutVars>
          <dgm:chMax val="0"/>
          <dgm:chPref val="0"/>
          <dgm:bulletEnabled val="1"/>
        </dgm:presLayoutVars>
      </dgm:prSet>
      <dgm:spPr/>
      <dgm:t>
        <a:bodyPr/>
        <a:lstStyle/>
        <a:p>
          <a:endParaRPr lang="en-US"/>
        </a:p>
      </dgm:t>
    </dgm:pt>
    <dgm:pt modelId="{91A08E72-B2B6-4E43-B16C-847773CE1F49}" type="pres">
      <dgm:prSet presAssocID="{A76C3D2F-8A6E-4DDA-81C3-00D175C60CA6}" presName="childComposite" presStyleCnt="0">
        <dgm:presLayoutVars>
          <dgm:chMax val="0"/>
          <dgm:chPref val="0"/>
        </dgm:presLayoutVars>
      </dgm:prSet>
      <dgm:spPr/>
    </dgm:pt>
    <dgm:pt modelId="{95566ED3-4256-4888-B010-282401AA782F}" type="pres">
      <dgm:prSet presAssocID="{A76C3D2F-8A6E-4DDA-81C3-00D175C60CA6}" presName="ChildAccent" presStyleLbl="solidFgAcc1" presStyleIdx="6" presStyleCnt="8" custLinFactY="-100000" custLinFactNeighborX="17708" custLinFactNeighborY="-152725"/>
      <dgm:spPr/>
    </dgm:pt>
    <dgm:pt modelId="{ADC53703-657A-4A81-8083-634B3C64D97B}" type="pres">
      <dgm:prSet presAssocID="{A76C3D2F-8A6E-4DDA-81C3-00D175C60CA6}" presName="Child" presStyleLbl="revTx" presStyleIdx="8" presStyleCnt="10" custLinFactY="-13163" custLinFactNeighborX="514" custLinFactNeighborY="-100000">
        <dgm:presLayoutVars>
          <dgm:chMax val="0"/>
          <dgm:chPref val="0"/>
          <dgm:bulletEnabled val="1"/>
        </dgm:presLayoutVars>
      </dgm:prSet>
      <dgm:spPr/>
      <dgm:t>
        <a:bodyPr/>
        <a:lstStyle/>
        <a:p>
          <a:endParaRPr lang="en-US"/>
        </a:p>
      </dgm:t>
    </dgm:pt>
    <dgm:pt modelId="{225882F8-6096-47E8-8048-C6F4BF84C55C}" type="pres">
      <dgm:prSet presAssocID="{BC040D52-2D23-44F8-AD30-E2266BB8F45B}" presName="childComposite" presStyleCnt="0">
        <dgm:presLayoutVars>
          <dgm:chMax val="0"/>
          <dgm:chPref val="0"/>
        </dgm:presLayoutVars>
      </dgm:prSet>
      <dgm:spPr/>
    </dgm:pt>
    <dgm:pt modelId="{685AE5F2-32C2-42FD-920C-C361938E5773}" type="pres">
      <dgm:prSet presAssocID="{BC040D52-2D23-44F8-AD30-E2266BB8F45B}" presName="ChildAccent" presStyleLbl="solidFgAcc1" presStyleIdx="7" presStyleCnt="8" custLinFactY="-100000" custLinFactNeighborX="17708" custLinFactNeighborY="-178868"/>
      <dgm:spPr/>
    </dgm:pt>
    <dgm:pt modelId="{27B84C27-EE2F-47DA-857D-F97D2E5F3868}" type="pres">
      <dgm:prSet presAssocID="{BC040D52-2D23-44F8-AD30-E2266BB8F45B}" presName="Child" presStyleLbl="revTx" presStyleIdx="9" presStyleCnt="10" custLinFactY="-24379" custLinFactNeighborX="2" custLinFactNeighborY="-100000">
        <dgm:presLayoutVars>
          <dgm:chMax val="0"/>
          <dgm:chPref val="0"/>
          <dgm:bulletEnabled val="1"/>
        </dgm:presLayoutVars>
      </dgm:prSet>
      <dgm:spPr/>
      <dgm:t>
        <a:bodyPr/>
        <a:lstStyle/>
        <a:p>
          <a:endParaRPr lang="en-US"/>
        </a:p>
      </dgm:t>
    </dgm:pt>
  </dgm:ptLst>
  <dgm:cxnLst>
    <dgm:cxn modelId="{001E2C29-CE96-4D8E-AD03-FB71FF8C65F5}" type="presOf" srcId="{2185EF74-F4D7-495F-89A0-A882DD717511}" destId="{1716E571-AA89-417C-9054-9FCD1C511746}" srcOrd="0" destOrd="0" presId="urn:microsoft.com/office/officeart/2008/layout/SquareAccentList"/>
    <dgm:cxn modelId="{CF24DC9A-60EC-410D-BCE6-F51C78D2DD39}" srcId="{2808ACBF-CE98-41C1-81A2-1DA11A7C6D5D}" destId="{2185EF74-F4D7-495F-89A0-A882DD717511}" srcOrd="1" destOrd="0" parTransId="{D08BCFD7-2F0A-4FAA-8E50-3E2588B2D35B}" sibTransId="{E019AC1F-F908-4D00-9693-7D48E7F4FFE2}"/>
    <dgm:cxn modelId="{86B9E7ED-ABAF-4E3D-A490-BBB2E10DEDDD}" srcId="{09B360A3-651B-41E3-94D0-15B3F64E94EC}" destId="{3CCD0B60-D97C-46E5-9385-DDB8CED4C383}" srcOrd="0" destOrd="0" parTransId="{1D60C515-0750-4733-BEEA-428D346CB2E7}" sibTransId="{B80F50CF-65A9-432C-A3C5-D5071BEF33C5}"/>
    <dgm:cxn modelId="{C7E6A704-E8B8-4BE7-AC35-0A8C577D9FA5}" type="presOf" srcId="{66EC2E11-30F1-4AC7-9337-467008E1FDA1}" destId="{BA2A0B0B-A3D4-458D-B58E-C6D98643B47E}" srcOrd="0" destOrd="0" presId="urn:microsoft.com/office/officeart/2008/layout/SquareAccentList"/>
    <dgm:cxn modelId="{6E074A8A-3C97-43EA-80BF-21F4E27F9E5C}" type="presOf" srcId="{BC040D52-2D23-44F8-AD30-E2266BB8F45B}" destId="{27B84C27-EE2F-47DA-857D-F97D2E5F3868}" srcOrd="0" destOrd="0" presId="urn:microsoft.com/office/officeart/2008/layout/SquareAccentList"/>
    <dgm:cxn modelId="{87ED820C-C342-48C9-B485-E9FB278ACAC7}" srcId="{3CCD0B60-D97C-46E5-9385-DDB8CED4C383}" destId="{BA120574-1FFF-4D29-A093-6AA44D27972B}" srcOrd="0" destOrd="0" parTransId="{2ACF4A52-5A02-4F8A-9C7E-6F3139705230}" sibTransId="{6C60FC28-7DD8-4C4D-98BB-87560941500C}"/>
    <dgm:cxn modelId="{77F2D73B-587A-492A-9B46-5DC478D30680}" srcId="{3CCD0B60-D97C-46E5-9385-DDB8CED4C383}" destId="{46B87B30-864C-47B6-B7D3-206A53C73606}" srcOrd="2" destOrd="0" parTransId="{3A2AC28C-D290-4064-A5B2-1CF273262519}" sibTransId="{081FFEDB-FF4A-4B40-9F6E-DB38CF433FF2}"/>
    <dgm:cxn modelId="{742EDC74-9565-45A0-833C-E4F1182ACE1D}" srcId="{09B360A3-651B-41E3-94D0-15B3F64E94EC}" destId="{2808ACBF-CE98-41C1-81A2-1DA11A7C6D5D}" srcOrd="1" destOrd="0" parTransId="{1C8E5BD2-ECD0-4564-9FD2-DBA77910BA48}" sibTransId="{426F07AE-64FA-4E7A-93A7-E99A1562D074}"/>
    <dgm:cxn modelId="{59B8BAEA-7B8A-49B4-B3D4-87C86362A27A}" type="presOf" srcId="{E632D634-EFCC-4A6B-B2A1-F93F7435DF03}" destId="{429ED49D-342A-42F1-B183-2E6FDAA4B1FA}" srcOrd="0" destOrd="0" presId="urn:microsoft.com/office/officeart/2008/layout/SquareAccentList"/>
    <dgm:cxn modelId="{7CB60507-AACD-4290-A77E-3CC90A551E2A}" srcId="{2808ACBF-CE98-41C1-81A2-1DA11A7C6D5D}" destId="{A76C3D2F-8A6E-4DDA-81C3-00D175C60CA6}" srcOrd="2" destOrd="0" parTransId="{0410E7A0-25F1-4D38-AE85-0953A4E86BE5}" sibTransId="{B32522E7-A9F3-4774-8859-4B42E49C58DB}"/>
    <dgm:cxn modelId="{5ADB025D-66C3-488C-847E-F20699CB9F4B}" type="presOf" srcId="{BA120574-1FFF-4D29-A093-6AA44D27972B}" destId="{345BDE03-1534-481C-B64E-E99130CED2F0}" srcOrd="0" destOrd="0" presId="urn:microsoft.com/office/officeart/2008/layout/SquareAccentList"/>
    <dgm:cxn modelId="{3AB8D5C9-AD43-4237-8240-DB1F42C0BEC3}" srcId="{3CCD0B60-D97C-46E5-9385-DDB8CED4C383}" destId="{66EC2E11-30F1-4AC7-9337-467008E1FDA1}" srcOrd="3" destOrd="0" parTransId="{4E257E34-9C28-4BC6-B108-246C7EC7691C}" sibTransId="{FA1A106E-E21C-475D-B5A5-7B280B37C0F4}"/>
    <dgm:cxn modelId="{5A432E12-DD88-4558-BC93-ADD4974B612D}" type="presOf" srcId="{46B87B30-864C-47B6-B7D3-206A53C73606}" destId="{B39B0FD1-FA4C-476C-A472-60001BB5A5AF}" srcOrd="0" destOrd="0" presId="urn:microsoft.com/office/officeart/2008/layout/SquareAccentList"/>
    <dgm:cxn modelId="{0F5D3211-9AE4-4AFB-B4B5-CC0643A3546E}" type="presOf" srcId="{09B360A3-651B-41E3-94D0-15B3F64E94EC}" destId="{3348FDC9-F075-4251-A530-27D4C2A79175}" srcOrd="0" destOrd="0" presId="urn:microsoft.com/office/officeart/2008/layout/SquareAccentList"/>
    <dgm:cxn modelId="{8B6B386A-9F2A-49A9-A114-3F7EDDAB2B1C}" srcId="{2808ACBF-CE98-41C1-81A2-1DA11A7C6D5D}" destId="{E632D634-EFCC-4A6B-B2A1-F93F7435DF03}" srcOrd="0" destOrd="0" parTransId="{C3082EA7-C762-46B7-8B7C-EC153CA8339D}" sibTransId="{580386F9-02A8-465D-9010-0EB882552A9E}"/>
    <dgm:cxn modelId="{11E8BFB1-7337-498A-B462-0916A323709D}" type="presOf" srcId="{2808ACBF-CE98-41C1-81A2-1DA11A7C6D5D}" destId="{1B726E74-F300-4637-8E8F-D95005C7F7F4}" srcOrd="0" destOrd="0" presId="urn:microsoft.com/office/officeart/2008/layout/SquareAccentList"/>
    <dgm:cxn modelId="{2D09749E-C259-4C0E-9D52-446B35BFDD84}" srcId="{3CCD0B60-D97C-46E5-9385-DDB8CED4C383}" destId="{2AE28A0C-5C6E-41D1-9CEA-31065D8F6032}" srcOrd="1" destOrd="0" parTransId="{2F67D398-4AFA-46A2-B736-CEE71069DA0F}" sibTransId="{B84723EB-9D69-45A3-9B26-D53ECA99AB09}"/>
    <dgm:cxn modelId="{3CE21BAB-8D3C-4B3E-A12C-2D34F5D5316B}" type="presOf" srcId="{A76C3D2F-8A6E-4DDA-81C3-00D175C60CA6}" destId="{ADC53703-657A-4A81-8083-634B3C64D97B}" srcOrd="0" destOrd="0" presId="urn:microsoft.com/office/officeart/2008/layout/SquareAccentList"/>
    <dgm:cxn modelId="{A8354ECD-4534-4402-AE81-E9E49543F146}" type="presOf" srcId="{2AE28A0C-5C6E-41D1-9CEA-31065D8F6032}" destId="{AB712838-F3D2-4DFB-823D-4746EFB6254D}" srcOrd="0" destOrd="0" presId="urn:microsoft.com/office/officeart/2008/layout/SquareAccentList"/>
    <dgm:cxn modelId="{C439E9BD-3A26-44E8-8C4C-BD1D117D889D}" type="presOf" srcId="{3CCD0B60-D97C-46E5-9385-DDB8CED4C383}" destId="{9EF5D242-2CC2-455F-B5D1-E0DBFA287EFB}" srcOrd="0" destOrd="0" presId="urn:microsoft.com/office/officeart/2008/layout/SquareAccentList"/>
    <dgm:cxn modelId="{7A2605FB-E6AE-4776-9D88-93EFCFE13A67}" srcId="{2808ACBF-CE98-41C1-81A2-1DA11A7C6D5D}" destId="{BC040D52-2D23-44F8-AD30-E2266BB8F45B}" srcOrd="3" destOrd="0" parTransId="{A49420BD-629A-4EFD-9510-C764BAB1F606}" sibTransId="{10C56343-F611-44AD-8111-E092BECD467F}"/>
    <dgm:cxn modelId="{792A90F4-F240-43E8-ABD3-939918757587}" type="presParOf" srcId="{3348FDC9-F075-4251-A530-27D4C2A79175}" destId="{0B41DED4-E551-42AE-9F56-E9D405429168}" srcOrd="0" destOrd="0" presId="urn:microsoft.com/office/officeart/2008/layout/SquareAccentList"/>
    <dgm:cxn modelId="{C37A902D-BF94-4C80-A9E9-F2D27E7D20CA}" type="presParOf" srcId="{0B41DED4-E551-42AE-9F56-E9D405429168}" destId="{7F226D9E-12B0-4371-AAA2-4FF7B9ACBEA6}" srcOrd="0" destOrd="0" presId="urn:microsoft.com/office/officeart/2008/layout/SquareAccentList"/>
    <dgm:cxn modelId="{6ABB9FFB-FF23-474C-954F-93BB8D5C9DE2}" type="presParOf" srcId="{7F226D9E-12B0-4371-AAA2-4FF7B9ACBEA6}" destId="{9CC36D3A-ED67-470A-B64D-D3041FBDC039}" srcOrd="0" destOrd="0" presId="urn:microsoft.com/office/officeart/2008/layout/SquareAccentList"/>
    <dgm:cxn modelId="{612B9BD8-E419-48C4-ADE1-C3255A1FBE81}" type="presParOf" srcId="{7F226D9E-12B0-4371-AAA2-4FF7B9ACBEA6}" destId="{B7D7D651-E115-4399-95E7-1B627AD0821D}" srcOrd="1" destOrd="0" presId="urn:microsoft.com/office/officeart/2008/layout/SquareAccentList"/>
    <dgm:cxn modelId="{1A3FABC3-3667-4D9C-A786-4F1C6347AC58}" type="presParOf" srcId="{7F226D9E-12B0-4371-AAA2-4FF7B9ACBEA6}" destId="{9EF5D242-2CC2-455F-B5D1-E0DBFA287EFB}" srcOrd="2" destOrd="0" presId="urn:microsoft.com/office/officeart/2008/layout/SquareAccentList"/>
    <dgm:cxn modelId="{58DB845B-2537-472E-A047-528CDFEEAB04}" type="presParOf" srcId="{0B41DED4-E551-42AE-9F56-E9D405429168}" destId="{2F578E0C-C183-4E7C-B241-AD29A2F470B5}" srcOrd="1" destOrd="0" presId="urn:microsoft.com/office/officeart/2008/layout/SquareAccentList"/>
    <dgm:cxn modelId="{D707317C-B328-4C64-823F-3247C26E0B7B}" type="presParOf" srcId="{2F578E0C-C183-4E7C-B241-AD29A2F470B5}" destId="{37F9A3AA-1F3F-4D41-B102-A2CC9422B295}" srcOrd="0" destOrd="0" presId="urn:microsoft.com/office/officeart/2008/layout/SquareAccentList"/>
    <dgm:cxn modelId="{3B2D2E34-A432-4F34-B105-0DF85027D975}" type="presParOf" srcId="{37F9A3AA-1F3F-4D41-B102-A2CC9422B295}" destId="{74DD3731-51E2-4B7B-B20D-EDE4250F2AEB}" srcOrd="0" destOrd="0" presId="urn:microsoft.com/office/officeart/2008/layout/SquareAccentList"/>
    <dgm:cxn modelId="{A5BC91B5-9F49-4BF4-9F31-B95D302B158A}" type="presParOf" srcId="{37F9A3AA-1F3F-4D41-B102-A2CC9422B295}" destId="{345BDE03-1534-481C-B64E-E99130CED2F0}" srcOrd="1" destOrd="0" presId="urn:microsoft.com/office/officeart/2008/layout/SquareAccentList"/>
    <dgm:cxn modelId="{653E2976-AAA8-45DE-9680-0A33F699B117}" type="presParOf" srcId="{2F578E0C-C183-4E7C-B241-AD29A2F470B5}" destId="{83DDF5CD-6B83-43E0-8B20-DB23067FD3A6}" srcOrd="1" destOrd="0" presId="urn:microsoft.com/office/officeart/2008/layout/SquareAccentList"/>
    <dgm:cxn modelId="{3CC7FFBE-DECF-4C42-9EF8-6F97E6D31736}" type="presParOf" srcId="{83DDF5CD-6B83-43E0-8B20-DB23067FD3A6}" destId="{81D6006B-2E5D-499D-BB83-14AB777CEBC7}" srcOrd="0" destOrd="0" presId="urn:microsoft.com/office/officeart/2008/layout/SquareAccentList"/>
    <dgm:cxn modelId="{8155EF83-5366-4543-98AB-C0BDBBD7AC5B}" type="presParOf" srcId="{83DDF5CD-6B83-43E0-8B20-DB23067FD3A6}" destId="{AB712838-F3D2-4DFB-823D-4746EFB6254D}" srcOrd="1" destOrd="0" presId="urn:microsoft.com/office/officeart/2008/layout/SquareAccentList"/>
    <dgm:cxn modelId="{ECF76732-3D43-4D75-85FB-DDC40C8B4861}" type="presParOf" srcId="{2F578E0C-C183-4E7C-B241-AD29A2F470B5}" destId="{AFE08462-520A-4DF7-88DC-705046B3B7B2}" srcOrd="2" destOrd="0" presId="urn:microsoft.com/office/officeart/2008/layout/SquareAccentList"/>
    <dgm:cxn modelId="{40060631-E46A-47DC-9CA2-DF9B85620AC2}" type="presParOf" srcId="{AFE08462-520A-4DF7-88DC-705046B3B7B2}" destId="{E4047E7D-A27B-4C35-825C-0280A15F2E7A}" srcOrd="0" destOrd="0" presId="urn:microsoft.com/office/officeart/2008/layout/SquareAccentList"/>
    <dgm:cxn modelId="{88670E1D-2281-40CC-91BA-5955A1B0E860}" type="presParOf" srcId="{AFE08462-520A-4DF7-88DC-705046B3B7B2}" destId="{B39B0FD1-FA4C-476C-A472-60001BB5A5AF}" srcOrd="1" destOrd="0" presId="urn:microsoft.com/office/officeart/2008/layout/SquareAccentList"/>
    <dgm:cxn modelId="{E4CA8486-9F1F-4AD3-BB1F-C2DF3A68671E}" type="presParOf" srcId="{2F578E0C-C183-4E7C-B241-AD29A2F470B5}" destId="{C587FED0-B745-46E4-9975-7E895E90AD43}" srcOrd="3" destOrd="0" presId="urn:microsoft.com/office/officeart/2008/layout/SquareAccentList"/>
    <dgm:cxn modelId="{FB3738F7-C38F-4765-A43C-56AAE88BBAC5}" type="presParOf" srcId="{C587FED0-B745-46E4-9975-7E895E90AD43}" destId="{F602F0B1-B2D0-423A-B67D-9FEC4F9F4E29}" srcOrd="0" destOrd="0" presId="urn:microsoft.com/office/officeart/2008/layout/SquareAccentList"/>
    <dgm:cxn modelId="{637E364A-7F33-423C-83AE-23242311110E}" type="presParOf" srcId="{C587FED0-B745-46E4-9975-7E895E90AD43}" destId="{BA2A0B0B-A3D4-458D-B58E-C6D98643B47E}" srcOrd="1" destOrd="0" presId="urn:microsoft.com/office/officeart/2008/layout/SquareAccentList"/>
    <dgm:cxn modelId="{CC858A65-4AC8-403E-BB24-B41E5C2BA36A}" type="presParOf" srcId="{3348FDC9-F075-4251-A530-27D4C2A79175}" destId="{3110B33D-177C-45C6-9FBF-570BE5A79E18}" srcOrd="1" destOrd="0" presId="urn:microsoft.com/office/officeart/2008/layout/SquareAccentList"/>
    <dgm:cxn modelId="{DFEF233E-6D60-4975-AE7F-9C45FE87EC07}" type="presParOf" srcId="{3110B33D-177C-45C6-9FBF-570BE5A79E18}" destId="{D914262D-A176-4842-AF8F-4D3E59343793}" srcOrd="0" destOrd="0" presId="urn:microsoft.com/office/officeart/2008/layout/SquareAccentList"/>
    <dgm:cxn modelId="{2BC65A76-B78B-4210-91AE-B2351D27ECDD}" type="presParOf" srcId="{D914262D-A176-4842-AF8F-4D3E59343793}" destId="{DE45DF55-CB50-4D22-95D3-52176BF40F05}" srcOrd="0" destOrd="0" presId="urn:microsoft.com/office/officeart/2008/layout/SquareAccentList"/>
    <dgm:cxn modelId="{6C5FC38E-7F94-4B89-A7EE-6D64494C3830}" type="presParOf" srcId="{D914262D-A176-4842-AF8F-4D3E59343793}" destId="{6202C6FD-B5BA-4B53-8762-7B5C1D2BA4A4}" srcOrd="1" destOrd="0" presId="urn:microsoft.com/office/officeart/2008/layout/SquareAccentList"/>
    <dgm:cxn modelId="{1D1BCA0F-CD91-455A-B355-50DD45997203}" type="presParOf" srcId="{D914262D-A176-4842-AF8F-4D3E59343793}" destId="{1B726E74-F300-4637-8E8F-D95005C7F7F4}" srcOrd="2" destOrd="0" presId="urn:microsoft.com/office/officeart/2008/layout/SquareAccentList"/>
    <dgm:cxn modelId="{25C857EE-C5BA-4363-B3F8-3D31A42FB60D}" type="presParOf" srcId="{3110B33D-177C-45C6-9FBF-570BE5A79E18}" destId="{8A548D0C-D524-4EB8-BF36-F192B00B8172}" srcOrd="1" destOrd="0" presId="urn:microsoft.com/office/officeart/2008/layout/SquareAccentList"/>
    <dgm:cxn modelId="{AA8F43A9-FEC2-4C51-B49E-FEAFA550258C}" type="presParOf" srcId="{8A548D0C-D524-4EB8-BF36-F192B00B8172}" destId="{2B23B26F-B1F7-4DA0-9DEF-32AF5D6733B7}" srcOrd="0" destOrd="0" presId="urn:microsoft.com/office/officeart/2008/layout/SquareAccentList"/>
    <dgm:cxn modelId="{45914E7D-32A9-4CB8-97CE-C7F9E9F8D1A7}" type="presParOf" srcId="{2B23B26F-B1F7-4DA0-9DEF-32AF5D6733B7}" destId="{241D10EA-FC13-436D-817D-27A7D978872D}" srcOrd="0" destOrd="0" presId="urn:microsoft.com/office/officeart/2008/layout/SquareAccentList"/>
    <dgm:cxn modelId="{D73F575B-DA0B-48FB-886F-8EB598461F22}" type="presParOf" srcId="{2B23B26F-B1F7-4DA0-9DEF-32AF5D6733B7}" destId="{429ED49D-342A-42F1-B183-2E6FDAA4B1FA}" srcOrd="1" destOrd="0" presId="urn:microsoft.com/office/officeart/2008/layout/SquareAccentList"/>
    <dgm:cxn modelId="{B7627299-A711-4583-B84F-9E5B088CEEB7}" type="presParOf" srcId="{8A548D0C-D524-4EB8-BF36-F192B00B8172}" destId="{726E424C-9889-4856-BA3F-BEC4BF295A90}" srcOrd="1" destOrd="0" presId="urn:microsoft.com/office/officeart/2008/layout/SquareAccentList"/>
    <dgm:cxn modelId="{64843203-F94D-4257-86BE-CB2BE4DF50E4}" type="presParOf" srcId="{726E424C-9889-4856-BA3F-BEC4BF295A90}" destId="{E862C01E-EA4F-4B05-8EB5-9F8949C7A340}" srcOrd="0" destOrd="0" presId="urn:microsoft.com/office/officeart/2008/layout/SquareAccentList"/>
    <dgm:cxn modelId="{2BABB645-2A6D-4169-88A1-B559A9D51666}" type="presParOf" srcId="{726E424C-9889-4856-BA3F-BEC4BF295A90}" destId="{1716E571-AA89-417C-9054-9FCD1C511746}" srcOrd="1" destOrd="0" presId="urn:microsoft.com/office/officeart/2008/layout/SquareAccentList"/>
    <dgm:cxn modelId="{4EFEAE2B-7953-4B6F-A35A-4507B96583A6}" type="presParOf" srcId="{8A548D0C-D524-4EB8-BF36-F192B00B8172}" destId="{91A08E72-B2B6-4E43-B16C-847773CE1F49}" srcOrd="2" destOrd="0" presId="urn:microsoft.com/office/officeart/2008/layout/SquareAccentList"/>
    <dgm:cxn modelId="{B8FDB1F3-8652-47F5-9F1B-5D04D84C6E6D}" type="presParOf" srcId="{91A08E72-B2B6-4E43-B16C-847773CE1F49}" destId="{95566ED3-4256-4888-B010-282401AA782F}" srcOrd="0" destOrd="0" presId="urn:microsoft.com/office/officeart/2008/layout/SquareAccentList"/>
    <dgm:cxn modelId="{88C44683-E7ED-4C04-BBA4-E6D92694CDDF}" type="presParOf" srcId="{91A08E72-B2B6-4E43-B16C-847773CE1F49}" destId="{ADC53703-657A-4A81-8083-634B3C64D97B}" srcOrd="1" destOrd="0" presId="urn:microsoft.com/office/officeart/2008/layout/SquareAccentList"/>
    <dgm:cxn modelId="{25FD6D75-839F-4598-81EB-EACD968882AB}" type="presParOf" srcId="{8A548D0C-D524-4EB8-BF36-F192B00B8172}" destId="{225882F8-6096-47E8-8048-C6F4BF84C55C}" srcOrd="3" destOrd="0" presId="urn:microsoft.com/office/officeart/2008/layout/SquareAccentList"/>
    <dgm:cxn modelId="{316A1661-4F9D-44F3-A1EB-E1F0921550C9}" type="presParOf" srcId="{225882F8-6096-47E8-8048-C6F4BF84C55C}" destId="{685AE5F2-32C2-42FD-920C-C361938E5773}" srcOrd="0" destOrd="0" presId="urn:microsoft.com/office/officeart/2008/layout/SquareAccentList"/>
    <dgm:cxn modelId="{3B9D4664-55B6-4600-8B83-1FBF80E9E4DF}" type="presParOf" srcId="{225882F8-6096-47E8-8048-C6F4BF84C55C}" destId="{27B84C27-EE2F-47DA-857D-F97D2E5F3868}" srcOrd="1" destOrd="0" presId="urn:microsoft.com/office/officeart/2008/layout/SquareAccentList"/>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F86F18-B337-4533-B9C6-31038EEB977F}" type="doc">
      <dgm:prSet loTypeId="urn:microsoft.com/office/officeart/2009/3/layout/OpposingIdeas" loCatId="relationship" qsTypeId="urn:microsoft.com/office/officeart/2005/8/quickstyle/3d1" qsCatId="3D" csTypeId="urn:microsoft.com/office/officeart/2005/8/colors/accent4_1" csCatId="accent4" phldr="1"/>
      <dgm:spPr/>
      <dgm:t>
        <a:bodyPr/>
        <a:lstStyle/>
        <a:p>
          <a:endParaRPr lang="en-US"/>
        </a:p>
      </dgm:t>
    </dgm:pt>
    <dgm:pt modelId="{DC93375E-823A-47E3-AC5A-FAEF5630168E}">
      <dgm:prSet phldrT="[Text]" custT="1"/>
      <dgm:spPr/>
      <dgm:t>
        <a:bodyPr/>
        <a:lstStyle/>
        <a:p>
          <a:r>
            <a:rPr lang="en-US" sz="2200" b="1" dirty="0" smtClean="0">
              <a:latin typeface="Times New Roman" pitchFamily="18" charset="0"/>
              <a:cs typeface="Times New Roman" pitchFamily="18" charset="0"/>
            </a:rPr>
            <a:t>85-90% of Cases</a:t>
          </a:r>
          <a:endParaRPr lang="en-US" sz="2200" b="1" dirty="0">
            <a:latin typeface="Times New Roman" pitchFamily="18" charset="0"/>
            <a:cs typeface="Times New Roman" pitchFamily="18" charset="0"/>
          </a:endParaRPr>
        </a:p>
      </dgm:t>
    </dgm:pt>
    <dgm:pt modelId="{74D6BF12-35C5-44D3-AD7B-FA71851694DC}" type="parTrans" cxnId="{35F6D905-4764-43D3-9B78-21E086636D29}">
      <dgm:prSet/>
      <dgm:spPr/>
      <dgm:t>
        <a:bodyPr/>
        <a:lstStyle/>
        <a:p>
          <a:endParaRPr lang="en-US">
            <a:latin typeface="CG Times" pitchFamily="18" charset="0"/>
          </a:endParaRPr>
        </a:p>
      </dgm:t>
    </dgm:pt>
    <dgm:pt modelId="{9A06715D-57D4-4BAB-8F9B-3DCCB8941940}" type="sibTrans" cxnId="{35F6D905-4764-43D3-9B78-21E086636D29}">
      <dgm:prSet/>
      <dgm:spPr/>
      <dgm:t>
        <a:bodyPr/>
        <a:lstStyle/>
        <a:p>
          <a:endParaRPr lang="en-US">
            <a:latin typeface="CG Times" pitchFamily="18" charset="0"/>
          </a:endParaRPr>
        </a:p>
      </dgm:t>
    </dgm:pt>
    <dgm:pt modelId="{6CB0A91B-2FF7-4B01-8FC1-D2685BFE732E}">
      <dgm:prSet phldrT="[Text]" custT="1"/>
      <dgm:spPr/>
      <dgm:t>
        <a:bodyPr/>
        <a:lstStyle/>
        <a:p>
          <a:pPr algn="just"/>
          <a:r>
            <a:rPr lang="en-US" sz="3200" b="1" i="0" u="sng" dirty="0" err="1" smtClean="0">
              <a:solidFill>
                <a:schemeClr val="tx1"/>
              </a:solidFill>
              <a:latin typeface="Times New Roman" pitchFamily="18" charset="0"/>
              <a:cs typeface="Times New Roman" pitchFamily="18" charset="0"/>
            </a:rPr>
            <a:t>Anicteric</a:t>
          </a:r>
          <a:endParaRPr lang="en-US" sz="3200" b="1" i="0" u="sng" dirty="0" smtClean="0">
            <a:solidFill>
              <a:schemeClr val="tx1"/>
            </a:solidFill>
            <a:latin typeface="Times New Roman" pitchFamily="18" charset="0"/>
            <a:cs typeface="Times New Roman" pitchFamily="18" charset="0"/>
          </a:endParaRPr>
        </a:p>
        <a:p>
          <a:pPr algn="just"/>
          <a:r>
            <a:rPr lang="en-US" sz="2000" b="1" i="1" dirty="0" smtClean="0">
              <a:solidFill>
                <a:schemeClr val="tx1"/>
              </a:solidFill>
              <a:latin typeface="Times New Roman" pitchFamily="18" charset="0"/>
              <a:cs typeface="Times New Roman" pitchFamily="18" charset="0"/>
            </a:rPr>
            <a:t>Common, mild</a:t>
          </a:r>
        </a:p>
        <a:p>
          <a:pPr algn="just"/>
          <a:r>
            <a:rPr lang="en-US" sz="2000" b="1" i="1" dirty="0" smtClean="0">
              <a:solidFill>
                <a:schemeClr val="tx1"/>
              </a:solidFill>
              <a:latin typeface="Times New Roman" pitchFamily="18" charset="0"/>
              <a:cs typeface="Times New Roman" pitchFamily="18" charset="0"/>
            </a:rPr>
            <a:t>&lt; 2% Mortalit</a:t>
          </a:r>
          <a:r>
            <a:rPr lang="en-US" sz="2000" i="1" dirty="0" smtClean="0">
              <a:solidFill>
                <a:schemeClr val="tx1"/>
              </a:solidFill>
              <a:latin typeface="Times New Roman" pitchFamily="18" charset="0"/>
              <a:cs typeface="Times New Roman" pitchFamily="18" charset="0"/>
            </a:rPr>
            <a:t>y</a:t>
          </a:r>
        </a:p>
        <a:p>
          <a:pPr algn="just"/>
          <a:r>
            <a:rPr lang="en-US" sz="2000" dirty="0" smtClean="0">
              <a:latin typeface="Times New Roman" pitchFamily="18" charset="0"/>
              <a:cs typeface="Times New Roman" pitchFamily="18" charset="0"/>
            </a:rPr>
            <a:t>- Any </a:t>
          </a:r>
          <a:r>
            <a:rPr lang="en-US" sz="2000" dirty="0" err="1" smtClean="0">
              <a:latin typeface="Times New Roman" pitchFamily="18" charset="0"/>
              <a:cs typeface="Times New Roman" pitchFamily="18" charset="0"/>
            </a:rPr>
            <a:t>serovars</a:t>
          </a:r>
          <a:r>
            <a:rPr lang="en-US" sz="2000" dirty="0" smtClean="0">
              <a:latin typeface="Times New Roman" pitchFamily="18" charset="0"/>
              <a:cs typeface="Times New Roman" pitchFamily="18" charset="0"/>
            </a:rPr>
            <a:t> </a:t>
          </a:r>
          <a:endParaRPr lang="en-US" sz="2000" i="1" dirty="0">
            <a:solidFill>
              <a:schemeClr val="tx1"/>
            </a:solidFill>
            <a:latin typeface="Times New Roman" pitchFamily="18" charset="0"/>
            <a:cs typeface="Times New Roman" pitchFamily="18" charset="0"/>
          </a:endParaRPr>
        </a:p>
      </dgm:t>
    </dgm:pt>
    <dgm:pt modelId="{C68C1146-3AC3-42D7-A3E9-FF51F96163E2}" type="parTrans" cxnId="{4B4D3029-3532-4952-9F3C-9B15DA869A54}">
      <dgm:prSet/>
      <dgm:spPr/>
      <dgm:t>
        <a:bodyPr/>
        <a:lstStyle/>
        <a:p>
          <a:endParaRPr lang="en-US">
            <a:latin typeface="CG Times" pitchFamily="18" charset="0"/>
          </a:endParaRPr>
        </a:p>
      </dgm:t>
    </dgm:pt>
    <dgm:pt modelId="{48D35499-0348-468C-9983-289DA42B401E}" type="sibTrans" cxnId="{4B4D3029-3532-4952-9F3C-9B15DA869A54}">
      <dgm:prSet/>
      <dgm:spPr/>
      <dgm:t>
        <a:bodyPr/>
        <a:lstStyle/>
        <a:p>
          <a:endParaRPr lang="en-US">
            <a:latin typeface="CG Times" pitchFamily="18" charset="0"/>
          </a:endParaRPr>
        </a:p>
      </dgm:t>
    </dgm:pt>
    <dgm:pt modelId="{8C8EE675-758B-495C-91C8-61CD8CB21BAA}">
      <dgm:prSet phldrT="[Text]" custT="1"/>
      <dgm:spPr/>
      <dgm:t>
        <a:bodyPr/>
        <a:lstStyle/>
        <a:p>
          <a:r>
            <a:rPr lang="en-US" sz="2200" b="1" dirty="0" smtClean="0">
              <a:latin typeface="Times New Roman" pitchFamily="18" charset="0"/>
              <a:cs typeface="Times New Roman" pitchFamily="18" charset="0"/>
            </a:rPr>
            <a:t>10% of Cases</a:t>
          </a:r>
          <a:endParaRPr lang="en-US" sz="2200" b="1" dirty="0">
            <a:latin typeface="Times New Roman" pitchFamily="18" charset="0"/>
            <a:cs typeface="Times New Roman" pitchFamily="18" charset="0"/>
          </a:endParaRPr>
        </a:p>
      </dgm:t>
    </dgm:pt>
    <dgm:pt modelId="{1E24682B-1498-46DC-BA8F-64DAB1D57B4A}" type="parTrans" cxnId="{5879F3EE-4FD4-4166-879E-D67872C60349}">
      <dgm:prSet/>
      <dgm:spPr/>
      <dgm:t>
        <a:bodyPr/>
        <a:lstStyle/>
        <a:p>
          <a:endParaRPr lang="en-US">
            <a:latin typeface="CG Times" pitchFamily="18" charset="0"/>
          </a:endParaRPr>
        </a:p>
      </dgm:t>
    </dgm:pt>
    <dgm:pt modelId="{23C367BF-AB47-4DEF-A270-28B86AECBBF8}" type="sibTrans" cxnId="{5879F3EE-4FD4-4166-879E-D67872C60349}">
      <dgm:prSet/>
      <dgm:spPr/>
      <dgm:t>
        <a:bodyPr/>
        <a:lstStyle/>
        <a:p>
          <a:endParaRPr lang="en-US">
            <a:latin typeface="CG Times" pitchFamily="18" charset="0"/>
          </a:endParaRPr>
        </a:p>
      </dgm:t>
    </dgm:pt>
    <dgm:pt modelId="{9AB1C10B-DC6A-47F9-AF47-30D9A3CBA7F2}">
      <dgm:prSet phldrT="[Text]" custT="1"/>
      <dgm:spPr/>
      <dgm:t>
        <a:bodyPr/>
        <a:lstStyle/>
        <a:p>
          <a:pPr algn="ctr"/>
          <a:r>
            <a:rPr lang="en-US" sz="3200" b="1" u="sng" dirty="0" err="1" smtClean="0">
              <a:solidFill>
                <a:schemeClr val="tx1"/>
              </a:solidFill>
              <a:latin typeface="Times New Roman" pitchFamily="18" charset="0"/>
              <a:cs typeface="Times New Roman" pitchFamily="18" charset="0"/>
            </a:rPr>
            <a:t>Icteric</a:t>
          </a:r>
          <a:endParaRPr lang="en-US" sz="3200" b="1" u="sng" dirty="0" smtClean="0">
            <a:solidFill>
              <a:schemeClr val="tx1"/>
            </a:solidFill>
            <a:latin typeface="Times New Roman" pitchFamily="18" charset="0"/>
            <a:cs typeface="Times New Roman" pitchFamily="18" charset="0"/>
          </a:endParaRPr>
        </a:p>
        <a:p>
          <a:pPr algn="l"/>
          <a:r>
            <a:rPr lang="en-US" sz="2000" dirty="0" smtClean="0">
              <a:solidFill>
                <a:schemeClr val="tx1"/>
              </a:solidFill>
              <a:latin typeface="Times New Roman" pitchFamily="18" charset="0"/>
              <a:cs typeface="Times New Roman" pitchFamily="18" charset="0"/>
            </a:rPr>
            <a:t>(</a:t>
          </a:r>
          <a:r>
            <a:rPr lang="en-US" sz="2000" b="1" dirty="0" smtClean="0">
              <a:solidFill>
                <a:schemeClr val="tx1"/>
              </a:solidFill>
              <a:latin typeface="Times New Roman" pitchFamily="18" charset="0"/>
              <a:cs typeface="Times New Roman" pitchFamily="18" charset="0"/>
            </a:rPr>
            <a:t>Weil’s Syndrome</a:t>
          </a:r>
          <a:r>
            <a:rPr lang="en-US" sz="2000" dirty="0" smtClean="0">
              <a:solidFill>
                <a:schemeClr val="tx1"/>
              </a:solidFill>
              <a:latin typeface="Times New Roman" pitchFamily="18" charset="0"/>
              <a:cs typeface="Times New Roman" pitchFamily="18" charset="0"/>
            </a:rPr>
            <a:t>)</a:t>
          </a:r>
          <a:endParaRPr lang="en-US" sz="2000" b="1" dirty="0" smtClean="0">
            <a:solidFill>
              <a:schemeClr val="tx1"/>
            </a:solidFill>
            <a:latin typeface="Times New Roman" pitchFamily="18" charset="0"/>
            <a:cs typeface="Times New Roman" pitchFamily="18" charset="0"/>
          </a:endParaRPr>
        </a:p>
        <a:p>
          <a:pPr algn="l"/>
          <a:r>
            <a:rPr lang="en-US" sz="2400" b="1" i="1" dirty="0" smtClean="0">
              <a:solidFill>
                <a:schemeClr val="tx1"/>
              </a:solidFill>
              <a:latin typeface="Times New Roman" pitchFamily="18" charset="0"/>
              <a:cs typeface="Times New Roman" pitchFamily="18" charset="0"/>
            </a:rPr>
            <a:t>Rare, Severe</a:t>
          </a:r>
        </a:p>
        <a:p>
          <a:pPr algn="l"/>
          <a:r>
            <a:rPr lang="en-US" sz="2400" b="1" i="1" dirty="0" smtClean="0">
              <a:solidFill>
                <a:schemeClr val="tx1"/>
              </a:solidFill>
              <a:latin typeface="Times New Roman" pitchFamily="18" charset="0"/>
              <a:cs typeface="Times New Roman" pitchFamily="18" charset="0"/>
            </a:rPr>
            <a:t>15% Mortality</a:t>
          </a:r>
        </a:p>
        <a:p>
          <a:pPr algn="l"/>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I</a:t>
          </a:r>
          <a:r>
            <a:rPr lang="en-US" sz="2400" dirty="0" err="1" smtClean="0">
              <a:latin typeface="Times New Roman" pitchFamily="18" charset="0"/>
              <a:cs typeface="Times New Roman" pitchFamily="18" charset="0"/>
            </a:rPr>
            <a:t>cterohaemorragiae</a:t>
          </a:r>
          <a:endParaRPr lang="en-US" sz="2400" b="1" i="1" dirty="0">
            <a:solidFill>
              <a:schemeClr val="tx1"/>
            </a:solidFill>
            <a:latin typeface="Times New Roman" pitchFamily="18" charset="0"/>
            <a:cs typeface="Times New Roman" pitchFamily="18" charset="0"/>
          </a:endParaRPr>
        </a:p>
      </dgm:t>
    </dgm:pt>
    <dgm:pt modelId="{F9E0A013-7235-4439-ABED-9C8287DAF380}" type="parTrans" cxnId="{E5D7FA0D-0BC2-4566-B6CA-C68A0C2772AB}">
      <dgm:prSet/>
      <dgm:spPr/>
      <dgm:t>
        <a:bodyPr/>
        <a:lstStyle/>
        <a:p>
          <a:endParaRPr lang="en-US">
            <a:latin typeface="CG Times" pitchFamily="18" charset="0"/>
          </a:endParaRPr>
        </a:p>
      </dgm:t>
    </dgm:pt>
    <dgm:pt modelId="{9C5560C9-E3DF-4B96-8D14-5E9A33F11799}" type="sibTrans" cxnId="{E5D7FA0D-0BC2-4566-B6CA-C68A0C2772AB}">
      <dgm:prSet/>
      <dgm:spPr/>
      <dgm:t>
        <a:bodyPr/>
        <a:lstStyle/>
        <a:p>
          <a:endParaRPr lang="en-US">
            <a:latin typeface="CG Times" pitchFamily="18" charset="0"/>
          </a:endParaRPr>
        </a:p>
      </dgm:t>
    </dgm:pt>
    <dgm:pt modelId="{DCF31241-8952-415A-BD8A-0F4C1BE8C35F}" type="pres">
      <dgm:prSet presAssocID="{44F86F18-B337-4533-B9C6-31038EEB977F}" presName="Name0" presStyleCnt="0">
        <dgm:presLayoutVars>
          <dgm:chMax val="2"/>
          <dgm:dir/>
          <dgm:animOne val="branch"/>
          <dgm:animLvl val="lvl"/>
          <dgm:resizeHandles val="exact"/>
        </dgm:presLayoutVars>
      </dgm:prSet>
      <dgm:spPr/>
      <dgm:t>
        <a:bodyPr/>
        <a:lstStyle/>
        <a:p>
          <a:endParaRPr lang="en-US"/>
        </a:p>
      </dgm:t>
    </dgm:pt>
    <dgm:pt modelId="{233302D5-A2F2-44EC-BB98-38D5245F7402}" type="pres">
      <dgm:prSet presAssocID="{44F86F18-B337-4533-B9C6-31038EEB977F}" presName="Background" presStyleLbl="node1" presStyleIdx="0" presStyleCnt="1" custScaleX="125730" custLinFactNeighborX="9260" custLinFactNeighborY="-1116">
        <dgm:style>
          <a:lnRef idx="0">
            <a:schemeClr val="accent3"/>
          </a:lnRef>
          <a:fillRef idx="3">
            <a:schemeClr val="accent3"/>
          </a:fillRef>
          <a:effectRef idx="3">
            <a:schemeClr val="accent3"/>
          </a:effectRef>
          <a:fontRef idx="minor">
            <a:schemeClr val="lt1"/>
          </a:fontRef>
        </dgm:style>
      </dgm:prSet>
      <dgm:spPr>
        <a:gradFill rotWithShape="0">
          <a:gsLst>
            <a:gs pos="0">
              <a:srgbClr val="5E9EFF"/>
            </a:gs>
            <a:gs pos="39999">
              <a:srgbClr val="85C2FF"/>
            </a:gs>
            <a:gs pos="70000">
              <a:srgbClr val="C4D6EB"/>
            </a:gs>
            <a:gs pos="100000">
              <a:srgbClr val="FFEBFA"/>
            </a:gs>
          </a:gsLst>
          <a:lin ang="16200000" scaled="0"/>
        </a:gradFill>
      </dgm:spPr>
      <dgm:t>
        <a:bodyPr/>
        <a:lstStyle/>
        <a:p>
          <a:endParaRPr lang="en-US"/>
        </a:p>
      </dgm:t>
    </dgm:pt>
    <dgm:pt modelId="{2193C4E4-C2B0-4BC5-B2CA-F1761440A05E}" type="pres">
      <dgm:prSet presAssocID="{44F86F18-B337-4533-B9C6-31038EEB977F}" presName="Divider" presStyleLbl="callout" presStyleIdx="0" presStyleCnt="1"/>
      <dgm:spPr/>
      <dgm:t>
        <a:bodyPr/>
        <a:lstStyle/>
        <a:p>
          <a:endParaRPr lang="en-US"/>
        </a:p>
      </dgm:t>
    </dgm:pt>
    <dgm:pt modelId="{DF8E30CC-175C-4A56-BD85-F6874EF91791}" type="pres">
      <dgm:prSet presAssocID="{44F86F18-B337-4533-B9C6-31038EEB977F}" presName="ChildText1" presStyleLbl="revTx" presStyleIdx="0" presStyleCnt="0" custScaleX="141920" custScaleY="133271">
        <dgm:presLayoutVars>
          <dgm:chMax val="0"/>
          <dgm:chPref val="0"/>
          <dgm:bulletEnabled val="1"/>
        </dgm:presLayoutVars>
      </dgm:prSet>
      <dgm:spPr/>
      <dgm:t>
        <a:bodyPr/>
        <a:lstStyle/>
        <a:p>
          <a:endParaRPr lang="en-US"/>
        </a:p>
      </dgm:t>
    </dgm:pt>
    <dgm:pt modelId="{2B036644-FEA1-44E3-BC11-393B176ECFBC}" type="pres">
      <dgm:prSet presAssocID="{44F86F18-B337-4533-B9C6-31038EEB977F}" presName="ChildText2" presStyleLbl="revTx" presStyleIdx="0" presStyleCnt="0" custScaleX="181936" custScaleY="146992" custLinFactNeighborX="28328" custLinFactNeighborY="-5545">
        <dgm:presLayoutVars>
          <dgm:chMax val="0"/>
          <dgm:chPref val="0"/>
          <dgm:bulletEnabled val="1"/>
        </dgm:presLayoutVars>
      </dgm:prSet>
      <dgm:spPr/>
      <dgm:t>
        <a:bodyPr/>
        <a:lstStyle/>
        <a:p>
          <a:endParaRPr lang="en-US"/>
        </a:p>
      </dgm:t>
    </dgm:pt>
    <dgm:pt modelId="{CBE016A1-BC57-472C-9ADA-248C57E77F94}" type="pres">
      <dgm:prSet presAssocID="{44F86F18-B337-4533-B9C6-31038EEB977F}" presName="ParentText1" presStyleLbl="revTx" presStyleIdx="0" presStyleCnt="0">
        <dgm:presLayoutVars>
          <dgm:chMax val="1"/>
          <dgm:chPref val="1"/>
        </dgm:presLayoutVars>
      </dgm:prSet>
      <dgm:spPr/>
      <dgm:t>
        <a:bodyPr/>
        <a:lstStyle/>
        <a:p>
          <a:endParaRPr lang="en-US"/>
        </a:p>
      </dgm:t>
    </dgm:pt>
    <dgm:pt modelId="{03622397-E70B-442F-B31F-A2FE5AAAEB5F}" type="pres">
      <dgm:prSet presAssocID="{44F86F18-B337-4533-B9C6-31038EEB977F}" presName="ParentShape1" presStyleLbl="alignImgPlace1" presStyleIdx="0" presStyleCnt="2" custScaleY="111988" custLinFactNeighborX="-50282" custLinFactNeighborY="2997">
        <dgm:presLayoutVars/>
      </dgm:prSet>
      <dgm:spPr/>
      <dgm:t>
        <a:bodyPr/>
        <a:lstStyle/>
        <a:p>
          <a:endParaRPr lang="en-US"/>
        </a:p>
      </dgm:t>
    </dgm:pt>
    <dgm:pt modelId="{62B75F3E-1919-43C5-AB15-63E51A69A286}" type="pres">
      <dgm:prSet presAssocID="{44F86F18-B337-4533-B9C6-31038EEB977F}" presName="ParentText2" presStyleLbl="revTx" presStyleIdx="0" presStyleCnt="0">
        <dgm:presLayoutVars>
          <dgm:chMax val="1"/>
          <dgm:chPref val="1"/>
        </dgm:presLayoutVars>
      </dgm:prSet>
      <dgm:spPr/>
      <dgm:t>
        <a:bodyPr/>
        <a:lstStyle/>
        <a:p>
          <a:endParaRPr lang="en-US"/>
        </a:p>
      </dgm:t>
    </dgm:pt>
    <dgm:pt modelId="{653E0795-55DC-424F-98EE-0165080012BA}" type="pres">
      <dgm:prSet presAssocID="{44F86F18-B337-4533-B9C6-31038EEB977F}" presName="ParentShape2" presStyleLbl="alignImgPlace1" presStyleIdx="1" presStyleCnt="2" custLinFactX="50282" custLinFactNeighborX="100000" custLinFactNeighborY="-16301">
        <dgm:presLayoutVars/>
      </dgm:prSet>
      <dgm:spPr/>
      <dgm:t>
        <a:bodyPr/>
        <a:lstStyle/>
        <a:p>
          <a:endParaRPr lang="en-US"/>
        </a:p>
      </dgm:t>
    </dgm:pt>
  </dgm:ptLst>
  <dgm:cxnLst>
    <dgm:cxn modelId="{35F6D905-4764-43D3-9B78-21E086636D29}" srcId="{44F86F18-B337-4533-B9C6-31038EEB977F}" destId="{DC93375E-823A-47E3-AC5A-FAEF5630168E}" srcOrd="0" destOrd="0" parTransId="{74D6BF12-35C5-44D3-AD7B-FA71851694DC}" sibTransId="{9A06715D-57D4-4BAB-8F9B-3DCCB8941940}"/>
    <dgm:cxn modelId="{E5D7FA0D-0BC2-4566-B6CA-C68A0C2772AB}" srcId="{8C8EE675-758B-495C-91C8-61CD8CB21BAA}" destId="{9AB1C10B-DC6A-47F9-AF47-30D9A3CBA7F2}" srcOrd="0" destOrd="0" parTransId="{F9E0A013-7235-4439-ABED-9C8287DAF380}" sibTransId="{9C5560C9-E3DF-4B96-8D14-5E9A33F11799}"/>
    <dgm:cxn modelId="{4B4D3029-3532-4952-9F3C-9B15DA869A54}" srcId="{DC93375E-823A-47E3-AC5A-FAEF5630168E}" destId="{6CB0A91B-2FF7-4B01-8FC1-D2685BFE732E}" srcOrd="0" destOrd="0" parTransId="{C68C1146-3AC3-42D7-A3E9-FF51F96163E2}" sibTransId="{48D35499-0348-468C-9983-289DA42B401E}"/>
    <dgm:cxn modelId="{4651A558-7401-42A6-B873-4573678637CB}" type="presOf" srcId="{8C8EE675-758B-495C-91C8-61CD8CB21BAA}" destId="{653E0795-55DC-424F-98EE-0165080012BA}" srcOrd="1" destOrd="0" presId="urn:microsoft.com/office/officeart/2009/3/layout/OpposingIdeas"/>
    <dgm:cxn modelId="{CCCBE05F-040D-4A0D-BF42-02172BBB3C28}" type="presOf" srcId="{6CB0A91B-2FF7-4B01-8FC1-D2685BFE732E}" destId="{DF8E30CC-175C-4A56-BD85-F6874EF91791}" srcOrd="0" destOrd="0" presId="urn:microsoft.com/office/officeart/2009/3/layout/OpposingIdeas"/>
    <dgm:cxn modelId="{8AAA663D-6C20-4648-8029-D328F49185E0}" type="presOf" srcId="{44F86F18-B337-4533-B9C6-31038EEB977F}" destId="{DCF31241-8952-415A-BD8A-0F4C1BE8C35F}" srcOrd="0" destOrd="0" presId="urn:microsoft.com/office/officeart/2009/3/layout/OpposingIdeas"/>
    <dgm:cxn modelId="{88F7EE76-F2FE-428E-96DE-36579587B623}" type="presOf" srcId="{8C8EE675-758B-495C-91C8-61CD8CB21BAA}" destId="{62B75F3E-1919-43C5-AB15-63E51A69A286}" srcOrd="0" destOrd="0" presId="urn:microsoft.com/office/officeart/2009/3/layout/OpposingIdeas"/>
    <dgm:cxn modelId="{EDAB9475-3BAA-4119-9AF3-AC3869E65836}" type="presOf" srcId="{DC93375E-823A-47E3-AC5A-FAEF5630168E}" destId="{03622397-E70B-442F-B31F-A2FE5AAAEB5F}" srcOrd="1" destOrd="0" presId="urn:microsoft.com/office/officeart/2009/3/layout/OpposingIdeas"/>
    <dgm:cxn modelId="{5879F3EE-4FD4-4166-879E-D67872C60349}" srcId="{44F86F18-B337-4533-B9C6-31038EEB977F}" destId="{8C8EE675-758B-495C-91C8-61CD8CB21BAA}" srcOrd="1" destOrd="0" parTransId="{1E24682B-1498-46DC-BA8F-64DAB1D57B4A}" sibTransId="{23C367BF-AB47-4DEF-A270-28B86AECBBF8}"/>
    <dgm:cxn modelId="{B1A17B30-F0A2-4916-AC37-D25DAF76CCB6}" type="presOf" srcId="{9AB1C10B-DC6A-47F9-AF47-30D9A3CBA7F2}" destId="{2B036644-FEA1-44E3-BC11-393B176ECFBC}" srcOrd="0" destOrd="0" presId="urn:microsoft.com/office/officeart/2009/3/layout/OpposingIdeas"/>
    <dgm:cxn modelId="{DA36D6CE-37CD-40BC-BE39-7E05BCCBD4FD}" type="presOf" srcId="{DC93375E-823A-47E3-AC5A-FAEF5630168E}" destId="{CBE016A1-BC57-472C-9ADA-248C57E77F94}" srcOrd="0" destOrd="0" presId="urn:microsoft.com/office/officeart/2009/3/layout/OpposingIdeas"/>
    <dgm:cxn modelId="{CCBEAA16-8809-4A37-8433-0B6396E3A77F}" type="presParOf" srcId="{DCF31241-8952-415A-BD8A-0F4C1BE8C35F}" destId="{233302D5-A2F2-44EC-BB98-38D5245F7402}" srcOrd="0" destOrd="0" presId="urn:microsoft.com/office/officeart/2009/3/layout/OpposingIdeas"/>
    <dgm:cxn modelId="{1E01C896-8F03-446D-AC82-0931689D4F93}" type="presParOf" srcId="{DCF31241-8952-415A-BD8A-0F4C1BE8C35F}" destId="{2193C4E4-C2B0-4BC5-B2CA-F1761440A05E}" srcOrd="1" destOrd="0" presId="urn:microsoft.com/office/officeart/2009/3/layout/OpposingIdeas"/>
    <dgm:cxn modelId="{95B92860-DD9C-46BB-ADB7-668B58560033}" type="presParOf" srcId="{DCF31241-8952-415A-BD8A-0F4C1BE8C35F}" destId="{DF8E30CC-175C-4A56-BD85-F6874EF91791}" srcOrd="2" destOrd="0" presId="urn:microsoft.com/office/officeart/2009/3/layout/OpposingIdeas"/>
    <dgm:cxn modelId="{6CBF710B-E528-480D-BC0E-2C15F2988614}" type="presParOf" srcId="{DCF31241-8952-415A-BD8A-0F4C1BE8C35F}" destId="{2B036644-FEA1-44E3-BC11-393B176ECFBC}" srcOrd="3" destOrd="0" presId="urn:microsoft.com/office/officeart/2009/3/layout/OpposingIdeas"/>
    <dgm:cxn modelId="{620FFF27-4404-49AF-AB32-ECC7A3AAAA93}" type="presParOf" srcId="{DCF31241-8952-415A-BD8A-0F4C1BE8C35F}" destId="{CBE016A1-BC57-472C-9ADA-248C57E77F94}" srcOrd="4" destOrd="0" presId="urn:microsoft.com/office/officeart/2009/3/layout/OpposingIdeas"/>
    <dgm:cxn modelId="{FECC115E-DFC0-4BB7-A972-42F757A8148D}" type="presParOf" srcId="{DCF31241-8952-415A-BD8A-0F4C1BE8C35F}" destId="{03622397-E70B-442F-B31F-A2FE5AAAEB5F}" srcOrd="5" destOrd="0" presId="urn:microsoft.com/office/officeart/2009/3/layout/OpposingIdeas"/>
    <dgm:cxn modelId="{ABC032D7-00D9-4BEF-BBF1-EF1EA767C43C}" type="presParOf" srcId="{DCF31241-8952-415A-BD8A-0F4C1BE8C35F}" destId="{62B75F3E-1919-43C5-AB15-63E51A69A286}" srcOrd="6" destOrd="0" presId="urn:microsoft.com/office/officeart/2009/3/layout/OpposingIdeas"/>
    <dgm:cxn modelId="{A8FB42C1-3BC3-4C23-91B7-A4C7F270A065}" type="presParOf" srcId="{DCF31241-8952-415A-BD8A-0F4C1BE8C35F}" destId="{653E0795-55DC-424F-98EE-0165080012BA}" srcOrd="7" destOrd="0" presId="urn:microsoft.com/office/officeart/2009/3/layout/OpposingIdeas"/>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9B360A3-651B-41E3-94D0-15B3F64E94EC}" type="doc">
      <dgm:prSet loTypeId="urn:microsoft.com/office/officeart/2008/layout/SquareAccentList" loCatId="list" qsTypeId="urn:microsoft.com/office/officeart/2005/8/quickstyle/3d2" qsCatId="3D" csTypeId="urn:microsoft.com/office/officeart/2005/8/colors/colorful5" csCatId="colorful" phldr="1"/>
      <dgm:spPr/>
      <dgm:t>
        <a:bodyPr/>
        <a:lstStyle/>
        <a:p>
          <a:endParaRPr lang="en-US"/>
        </a:p>
      </dgm:t>
    </dgm:pt>
    <dgm:pt modelId="{3CCD0B60-D97C-46E5-9385-DDB8CED4C383}">
      <dgm:prSet phldrT="[Text]" custT="1"/>
      <dgm:spPr/>
      <dgm:t>
        <a:bodyPr/>
        <a:lstStyle/>
        <a:p>
          <a:r>
            <a:rPr lang="en-US" sz="2400" b="1" dirty="0" smtClean="0">
              <a:solidFill>
                <a:srgbClr val="002060"/>
              </a:solidFill>
              <a:latin typeface="Times New Roman" pitchFamily="18" charset="0"/>
              <a:cs typeface="Times New Roman" pitchFamily="18" charset="0"/>
            </a:rPr>
            <a:t>Human </a:t>
          </a:r>
          <a:r>
            <a:rPr lang="en-US" sz="2400" b="1" dirty="0" err="1" smtClean="0">
              <a:solidFill>
                <a:srgbClr val="002060"/>
              </a:solidFill>
              <a:latin typeface="Times New Roman" pitchFamily="18" charset="0"/>
              <a:cs typeface="Times New Roman" pitchFamily="18" charset="0"/>
            </a:rPr>
            <a:t>leptospirosis</a:t>
          </a:r>
          <a:endParaRPr lang="en-US" sz="2400" b="1" dirty="0">
            <a:solidFill>
              <a:srgbClr val="002060"/>
            </a:solidFill>
            <a:latin typeface="Times New Roman" pitchFamily="18" charset="0"/>
            <a:cs typeface="Times New Roman" pitchFamily="18" charset="0"/>
          </a:endParaRPr>
        </a:p>
      </dgm:t>
    </dgm:pt>
    <dgm:pt modelId="{1D60C515-0750-4733-BEEA-428D346CB2E7}" type="parTrans" cxnId="{86B9E7ED-ABAF-4E3D-A490-BBB2E10DEDDD}">
      <dgm:prSet/>
      <dgm:spPr/>
      <dgm:t>
        <a:bodyPr/>
        <a:lstStyle/>
        <a:p>
          <a:endParaRPr lang="en-US" sz="2400">
            <a:solidFill>
              <a:srgbClr val="000099"/>
            </a:solidFill>
            <a:latin typeface="CG Times" pitchFamily="18" charset="0"/>
          </a:endParaRPr>
        </a:p>
      </dgm:t>
    </dgm:pt>
    <dgm:pt modelId="{B80F50CF-65A9-432C-A3C5-D5071BEF33C5}" type="sibTrans" cxnId="{86B9E7ED-ABAF-4E3D-A490-BBB2E10DEDDD}">
      <dgm:prSet/>
      <dgm:spPr/>
      <dgm:t>
        <a:bodyPr/>
        <a:lstStyle/>
        <a:p>
          <a:endParaRPr lang="en-US" sz="2400">
            <a:solidFill>
              <a:srgbClr val="000099"/>
            </a:solidFill>
            <a:latin typeface="CG Times" pitchFamily="18" charset="0"/>
          </a:endParaRPr>
        </a:p>
      </dgm:t>
    </dgm:pt>
    <dgm:pt modelId="{BA120574-1FFF-4D29-A093-6AA44D27972B}">
      <dgm:prSet phldrT="[Text]" custT="1"/>
      <dgm:spPr/>
      <dgm:t>
        <a:bodyPr/>
        <a:lstStyle/>
        <a:p>
          <a:r>
            <a:rPr lang="en-US" sz="2400" dirty="0" smtClean="0">
              <a:latin typeface="Times New Roman" pitchFamily="18" charset="0"/>
              <a:cs typeface="Times New Roman" pitchFamily="18" charset="0"/>
            </a:rPr>
            <a:t>Streptomycin</a:t>
          </a:r>
          <a:endParaRPr lang="en-US" sz="2400" dirty="0">
            <a:solidFill>
              <a:schemeClr val="tx1"/>
            </a:solidFill>
            <a:latin typeface="Times New Roman" pitchFamily="18" charset="0"/>
            <a:cs typeface="Times New Roman" pitchFamily="18" charset="0"/>
          </a:endParaRPr>
        </a:p>
      </dgm:t>
    </dgm:pt>
    <dgm:pt modelId="{2ACF4A52-5A02-4F8A-9C7E-6F3139705230}" type="parTrans" cxnId="{87ED820C-C342-48C9-B485-E9FB278ACAC7}">
      <dgm:prSet/>
      <dgm:spPr/>
      <dgm:t>
        <a:bodyPr/>
        <a:lstStyle/>
        <a:p>
          <a:endParaRPr lang="en-US" sz="2400">
            <a:solidFill>
              <a:srgbClr val="000099"/>
            </a:solidFill>
            <a:latin typeface="CG Times" pitchFamily="18" charset="0"/>
          </a:endParaRPr>
        </a:p>
      </dgm:t>
    </dgm:pt>
    <dgm:pt modelId="{6C60FC28-7DD8-4C4D-98BB-87560941500C}" type="sibTrans" cxnId="{87ED820C-C342-48C9-B485-E9FB278ACAC7}">
      <dgm:prSet/>
      <dgm:spPr/>
      <dgm:t>
        <a:bodyPr/>
        <a:lstStyle/>
        <a:p>
          <a:endParaRPr lang="en-US" sz="2400">
            <a:solidFill>
              <a:srgbClr val="000099"/>
            </a:solidFill>
            <a:latin typeface="CG Times" pitchFamily="18" charset="0"/>
          </a:endParaRPr>
        </a:p>
      </dgm:t>
    </dgm:pt>
    <dgm:pt modelId="{2AE28A0C-5C6E-41D1-9CEA-31065D8F6032}">
      <dgm:prSet phldrT="[Text]" custT="1"/>
      <dgm:spPr/>
      <dgm:t>
        <a:bodyPr/>
        <a:lstStyle/>
        <a:p>
          <a:r>
            <a:rPr lang="en-US" sz="2400" dirty="0" smtClean="0">
              <a:latin typeface="Times New Roman" pitchFamily="18" charset="0"/>
              <a:cs typeface="Times New Roman" pitchFamily="18" charset="0"/>
            </a:rPr>
            <a:t>Erythromycin</a:t>
          </a:r>
          <a:endParaRPr lang="en-US" sz="2400" dirty="0">
            <a:solidFill>
              <a:schemeClr val="tx1"/>
            </a:solidFill>
            <a:latin typeface="Times New Roman" pitchFamily="18" charset="0"/>
            <a:cs typeface="Times New Roman" pitchFamily="18" charset="0"/>
          </a:endParaRPr>
        </a:p>
      </dgm:t>
    </dgm:pt>
    <dgm:pt modelId="{2F67D398-4AFA-46A2-B736-CEE71069DA0F}" type="parTrans" cxnId="{2D09749E-C259-4C0E-9D52-446B35BFDD84}">
      <dgm:prSet/>
      <dgm:spPr/>
      <dgm:t>
        <a:bodyPr/>
        <a:lstStyle/>
        <a:p>
          <a:endParaRPr lang="en-US" sz="2400">
            <a:solidFill>
              <a:srgbClr val="000099"/>
            </a:solidFill>
            <a:latin typeface="CG Times" pitchFamily="18" charset="0"/>
          </a:endParaRPr>
        </a:p>
      </dgm:t>
    </dgm:pt>
    <dgm:pt modelId="{B84723EB-9D69-45A3-9B26-D53ECA99AB09}" type="sibTrans" cxnId="{2D09749E-C259-4C0E-9D52-446B35BFDD84}">
      <dgm:prSet/>
      <dgm:spPr/>
      <dgm:t>
        <a:bodyPr/>
        <a:lstStyle/>
        <a:p>
          <a:endParaRPr lang="en-US" sz="2400">
            <a:solidFill>
              <a:srgbClr val="000099"/>
            </a:solidFill>
            <a:latin typeface="CG Times" pitchFamily="18" charset="0"/>
          </a:endParaRPr>
        </a:p>
      </dgm:t>
    </dgm:pt>
    <dgm:pt modelId="{46B87B30-864C-47B6-B7D3-206A53C73606}">
      <dgm:prSet phldrT="[Text]" custT="1"/>
      <dgm:spPr/>
      <dgm:t>
        <a:bodyPr/>
        <a:lstStyle/>
        <a:p>
          <a:r>
            <a:rPr lang="en-US" sz="2400" dirty="0" smtClean="0">
              <a:latin typeface="Times New Roman" pitchFamily="18" charset="0"/>
              <a:cs typeface="Times New Roman" pitchFamily="18" charset="0"/>
            </a:rPr>
            <a:t>Tetracycline</a:t>
          </a:r>
          <a:endParaRPr lang="en-US" sz="2400" dirty="0">
            <a:solidFill>
              <a:schemeClr val="tx1"/>
            </a:solidFill>
            <a:latin typeface="Times New Roman" pitchFamily="18" charset="0"/>
            <a:cs typeface="Times New Roman" pitchFamily="18" charset="0"/>
          </a:endParaRPr>
        </a:p>
      </dgm:t>
    </dgm:pt>
    <dgm:pt modelId="{3A2AC28C-D290-4064-A5B2-1CF273262519}" type="parTrans" cxnId="{77F2D73B-587A-492A-9B46-5DC478D30680}">
      <dgm:prSet/>
      <dgm:spPr/>
      <dgm:t>
        <a:bodyPr/>
        <a:lstStyle/>
        <a:p>
          <a:endParaRPr lang="en-US" sz="2400">
            <a:solidFill>
              <a:srgbClr val="000099"/>
            </a:solidFill>
            <a:latin typeface="CG Times" pitchFamily="18" charset="0"/>
          </a:endParaRPr>
        </a:p>
      </dgm:t>
    </dgm:pt>
    <dgm:pt modelId="{081FFEDB-FF4A-4B40-9F6E-DB38CF433FF2}" type="sibTrans" cxnId="{77F2D73B-587A-492A-9B46-5DC478D30680}">
      <dgm:prSet/>
      <dgm:spPr/>
      <dgm:t>
        <a:bodyPr/>
        <a:lstStyle/>
        <a:p>
          <a:endParaRPr lang="en-US" sz="2400">
            <a:solidFill>
              <a:srgbClr val="000099"/>
            </a:solidFill>
            <a:latin typeface="CG Times" pitchFamily="18" charset="0"/>
          </a:endParaRPr>
        </a:p>
      </dgm:t>
    </dgm:pt>
    <dgm:pt modelId="{2808ACBF-CE98-41C1-81A2-1DA11A7C6D5D}">
      <dgm:prSet phldrT="[Text]" custT="1"/>
      <dgm:spPr/>
      <dgm:t>
        <a:bodyPr/>
        <a:lstStyle/>
        <a:p>
          <a:r>
            <a:rPr lang="en-US" sz="2400" b="1" dirty="0" smtClean="0">
              <a:solidFill>
                <a:srgbClr val="002060"/>
              </a:solidFill>
              <a:latin typeface="Times New Roman" pitchFamily="18" charset="0"/>
              <a:cs typeface="Times New Roman" pitchFamily="18" charset="0"/>
            </a:rPr>
            <a:t>Animal leptospirosis </a:t>
          </a:r>
          <a:endParaRPr lang="en-US" sz="2400" b="1" dirty="0">
            <a:solidFill>
              <a:srgbClr val="002060"/>
            </a:solidFill>
            <a:latin typeface="Times New Roman" pitchFamily="18" charset="0"/>
            <a:cs typeface="Times New Roman" pitchFamily="18" charset="0"/>
          </a:endParaRPr>
        </a:p>
      </dgm:t>
    </dgm:pt>
    <dgm:pt modelId="{1C8E5BD2-ECD0-4564-9FD2-DBA77910BA48}" type="parTrans" cxnId="{742EDC74-9565-45A0-833C-E4F1182ACE1D}">
      <dgm:prSet/>
      <dgm:spPr/>
      <dgm:t>
        <a:bodyPr/>
        <a:lstStyle/>
        <a:p>
          <a:endParaRPr lang="en-US" sz="2400">
            <a:solidFill>
              <a:srgbClr val="000099"/>
            </a:solidFill>
            <a:latin typeface="CG Times" pitchFamily="18" charset="0"/>
          </a:endParaRPr>
        </a:p>
      </dgm:t>
    </dgm:pt>
    <dgm:pt modelId="{426F07AE-64FA-4E7A-93A7-E99A1562D074}" type="sibTrans" cxnId="{742EDC74-9565-45A0-833C-E4F1182ACE1D}">
      <dgm:prSet/>
      <dgm:spPr/>
      <dgm:t>
        <a:bodyPr/>
        <a:lstStyle/>
        <a:p>
          <a:endParaRPr lang="en-US" sz="2400">
            <a:solidFill>
              <a:srgbClr val="000099"/>
            </a:solidFill>
            <a:latin typeface="CG Times" pitchFamily="18" charset="0"/>
          </a:endParaRPr>
        </a:p>
      </dgm:t>
    </dgm:pt>
    <dgm:pt modelId="{E632D634-EFCC-4A6B-B2A1-F93F7435DF03}">
      <dgm:prSet phldrT="[Text]" custT="1"/>
      <dgm:spPr/>
      <dgm:t>
        <a:bodyPr/>
        <a:lstStyle/>
        <a:p>
          <a:r>
            <a:rPr lang="en-US" sz="2400" dirty="0" smtClean="0">
              <a:solidFill>
                <a:schemeClr val="tx1"/>
              </a:solidFill>
              <a:latin typeface="Times New Roman" pitchFamily="18" charset="0"/>
              <a:cs typeface="Times New Roman" pitchFamily="18" charset="0"/>
            </a:rPr>
            <a:t>Chlortetracycline</a:t>
          </a:r>
          <a:endParaRPr lang="en-US" sz="2400" dirty="0">
            <a:solidFill>
              <a:schemeClr val="tx1"/>
            </a:solidFill>
            <a:latin typeface="Times New Roman" pitchFamily="18" charset="0"/>
            <a:cs typeface="Times New Roman" pitchFamily="18" charset="0"/>
          </a:endParaRPr>
        </a:p>
      </dgm:t>
    </dgm:pt>
    <dgm:pt modelId="{C3082EA7-C762-46B7-8B7C-EC153CA8339D}" type="parTrans" cxnId="{8B6B386A-9F2A-49A9-A114-3F7EDDAB2B1C}">
      <dgm:prSet/>
      <dgm:spPr/>
      <dgm:t>
        <a:bodyPr/>
        <a:lstStyle/>
        <a:p>
          <a:endParaRPr lang="en-US" sz="2400">
            <a:solidFill>
              <a:srgbClr val="000099"/>
            </a:solidFill>
            <a:latin typeface="CG Times" pitchFamily="18" charset="0"/>
          </a:endParaRPr>
        </a:p>
      </dgm:t>
    </dgm:pt>
    <dgm:pt modelId="{580386F9-02A8-465D-9010-0EB882552A9E}" type="sibTrans" cxnId="{8B6B386A-9F2A-49A9-A114-3F7EDDAB2B1C}">
      <dgm:prSet/>
      <dgm:spPr/>
      <dgm:t>
        <a:bodyPr/>
        <a:lstStyle/>
        <a:p>
          <a:endParaRPr lang="en-US" sz="2400">
            <a:solidFill>
              <a:srgbClr val="000099"/>
            </a:solidFill>
            <a:latin typeface="CG Times" pitchFamily="18" charset="0"/>
          </a:endParaRPr>
        </a:p>
      </dgm:t>
    </dgm:pt>
    <dgm:pt modelId="{66EC2E11-30F1-4AC7-9337-467008E1FDA1}">
      <dgm:prSet phldrT="[Text]" custT="1"/>
      <dgm:spPr/>
      <dgm:t>
        <a:bodyPr/>
        <a:lstStyle/>
        <a:p>
          <a:r>
            <a:rPr lang="en-US" sz="2400" dirty="0" smtClean="0">
              <a:latin typeface="Times New Roman" pitchFamily="18" charset="0"/>
              <a:cs typeface="Times New Roman" pitchFamily="18" charset="0"/>
            </a:rPr>
            <a:t>Penicillin</a:t>
          </a:r>
          <a:endParaRPr lang="en-US" sz="2400" dirty="0">
            <a:solidFill>
              <a:schemeClr val="tx1"/>
            </a:solidFill>
            <a:latin typeface="Times New Roman" pitchFamily="18" charset="0"/>
            <a:cs typeface="Times New Roman" pitchFamily="18" charset="0"/>
          </a:endParaRPr>
        </a:p>
      </dgm:t>
    </dgm:pt>
    <dgm:pt modelId="{4E257E34-9C28-4BC6-B108-246C7EC7691C}" type="parTrans" cxnId="{3AB8D5C9-AD43-4237-8240-DB1F42C0BEC3}">
      <dgm:prSet/>
      <dgm:spPr/>
      <dgm:t>
        <a:bodyPr/>
        <a:lstStyle/>
        <a:p>
          <a:endParaRPr lang="en-US"/>
        </a:p>
      </dgm:t>
    </dgm:pt>
    <dgm:pt modelId="{FA1A106E-E21C-475D-B5A5-7B280B37C0F4}" type="sibTrans" cxnId="{3AB8D5C9-AD43-4237-8240-DB1F42C0BEC3}">
      <dgm:prSet/>
      <dgm:spPr/>
      <dgm:t>
        <a:bodyPr/>
        <a:lstStyle/>
        <a:p>
          <a:endParaRPr lang="en-US"/>
        </a:p>
      </dgm:t>
    </dgm:pt>
    <dgm:pt modelId="{2185EF74-F4D7-495F-89A0-A882DD717511}">
      <dgm:prSet phldrT="[Text]" custT="1"/>
      <dgm:spPr/>
      <dgm:t>
        <a:bodyPr/>
        <a:lstStyle/>
        <a:p>
          <a:r>
            <a:rPr lang="en-US" sz="2400" dirty="0" err="1" smtClean="0">
              <a:latin typeface="Times New Roman" pitchFamily="18" charset="0"/>
              <a:cs typeface="Times New Roman" pitchFamily="18" charset="0"/>
            </a:rPr>
            <a:t>Dihydrostreptomycn</a:t>
          </a:r>
          <a:endParaRPr lang="en-US" sz="2400" dirty="0">
            <a:solidFill>
              <a:schemeClr val="tx1"/>
            </a:solidFill>
            <a:latin typeface="Times New Roman" pitchFamily="18" charset="0"/>
            <a:cs typeface="Times New Roman" pitchFamily="18" charset="0"/>
          </a:endParaRPr>
        </a:p>
      </dgm:t>
    </dgm:pt>
    <dgm:pt modelId="{E019AC1F-F908-4D00-9693-7D48E7F4FFE2}" type="sibTrans" cxnId="{CF24DC9A-60EC-410D-BCE6-F51C78D2DD39}">
      <dgm:prSet/>
      <dgm:spPr/>
      <dgm:t>
        <a:bodyPr/>
        <a:lstStyle/>
        <a:p>
          <a:endParaRPr lang="en-US" sz="2400">
            <a:solidFill>
              <a:srgbClr val="000099"/>
            </a:solidFill>
            <a:latin typeface="CG Times" pitchFamily="18" charset="0"/>
          </a:endParaRPr>
        </a:p>
      </dgm:t>
    </dgm:pt>
    <dgm:pt modelId="{D08BCFD7-2F0A-4FAA-8E50-3E2588B2D35B}" type="parTrans" cxnId="{CF24DC9A-60EC-410D-BCE6-F51C78D2DD39}">
      <dgm:prSet/>
      <dgm:spPr/>
      <dgm:t>
        <a:bodyPr/>
        <a:lstStyle/>
        <a:p>
          <a:endParaRPr lang="en-US" sz="2400">
            <a:solidFill>
              <a:srgbClr val="000099"/>
            </a:solidFill>
            <a:latin typeface="CG Times" pitchFamily="18" charset="0"/>
          </a:endParaRPr>
        </a:p>
      </dgm:t>
    </dgm:pt>
    <dgm:pt modelId="{3348FDC9-F075-4251-A530-27D4C2A79175}" type="pres">
      <dgm:prSet presAssocID="{09B360A3-651B-41E3-94D0-15B3F64E94EC}" presName="layout" presStyleCnt="0">
        <dgm:presLayoutVars>
          <dgm:chMax/>
          <dgm:chPref/>
          <dgm:dir/>
          <dgm:resizeHandles/>
        </dgm:presLayoutVars>
      </dgm:prSet>
      <dgm:spPr/>
      <dgm:t>
        <a:bodyPr/>
        <a:lstStyle/>
        <a:p>
          <a:endParaRPr lang="en-US"/>
        </a:p>
      </dgm:t>
    </dgm:pt>
    <dgm:pt modelId="{0B41DED4-E551-42AE-9F56-E9D405429168}" type="pres">
      <dgm:prSet presAssocID="{3CCD0B60-D97C-46E5-9385-DDB8CED4C383}" presName="root" presStyleCnt="0">
        <dgm:presLayoutVars>
          <dgm:chMax/>
          <dgm:chPref/>
        </dgm:presLayoutVars>
      </dgm:prSet>
      <dgm:spPr/>
    </dgm:pt>
    <dgm:pt modelId="{7F226D9E-12B0-4371-AAA2-4FF7B9ACBEA6}" type="pres">
      <dgm:prSet presAssocID="{3CCD0B60-D97C-46E5-9385-DDB8CED4C383}" presName="rootComposite" presStyleCnt="0">
        <dgm:presLayoutVars/>
      </dgm:prSet>
      <dgm:spPr/>
    </dgm:pt>
    <dgm:pt modelId="{9CC36D3A-ED67-470A-B64D-D3041FBDC039}" type="pres">
      <dgm:prSet presAssocID="{3CCD0B60-D97C-46E5-9385-DDB8CED4C383}" presName="ParentAccent" presStyleLbl="alignNode1" presStyleIdx="0" presStyleCnt="2" custFlipVert="1" custScaleX="93844" custScaleY="16404" custLinFactNeighborX="-3924" custLinFactNeighborY="-80768"/>
      <dgm:spPr>
        <a:gradFill rotWithShape="0">
          <a:gsLst>
            <a:gs pos="0">
              <a:srgbClr val="5E9EFF"/>
            </a:gs>
            <a:gs pos="39999">
              <a:srgbClr val="85C2FF"/>
            </a:gs>
            <a:gs pos="70000">
              <a:srgbClr val="C4D6EB"/>
            </a:gs>
            <a:gs pos="100000">
              <a:srgbClr val="FFEBFA"/>
            </a:gs>
          </a:gsLst>
          <a:lin ang="16200000" scaled="0"/>
        </a:gradFill>
      </dgm:spPr>
      <dgm:t>
        <a:bodyPr/>
        <a:lstStyle/>
        <a:p>
          <a:endParaRPr lang="en-US"/>
        </a:p>
      </dgm:t>
    </dgm:pt>
    <dgm:pt modelId="{B7D7D651-E115-4399-95E7-1B627AD0821D}" type="pres">
      <dgm:prSet presAssocID="{3CCD0B60-D97C-46E5-9385-DDB8CED4C383}" presName="ParentSmallAccent" presStyleLbl="fgAcc1" presStyleIdx="0" presStyleCnt="2" custLinFactX="-100000" custLinFactNeighborX="-144834" custLinFactNeighborY="-6911"/>
      <dgm:spPr/>
    </dgm:pt>
    <dgm:pt modelId="{9EF5D242-2CC2-455F-B5D1-E0DBFA287EFB}" type="pres">
      <dgm:prSet presAssocID="{3CCD0B60-D97C-46E5-9385-DDB8CED4C383}" presName="Parent" presStyleLbl="revTx" presStyleIdx="0" presStyleCnt="8" custScaleX="136650">
        <dgm:presLayoutVars>
          <dgm:chMax/>
          <dgm:chPref val="4"/>
          <dgm:bulletEnabled val="1"/>
        </dgm:presLayoutVars>
      </dgm:prSet>
      <dgm:spPr/>
      <dgm:t>
        <a:bodyPr/>
        <a:lstStyle/>
        <a:p>
          <a:endParaRPr lang="en-US"/>
        </a:p>
      </dgm:t>
    </dgm:pt>
    <dgm:pt modelId="{2F578E0C-C183-4E7C-B241-AD29A2F470B5}" type="pres">
      <dgm:prSet presAssocID="{3CCD0B60-D97C-46E5-9385-DDB8CED4C383}" presName="childShape" presStyleCnt="0">
        <dgm:presLayoutVars>
          <dgm:chMax val="0"/>
          <dgm:chPref val="0"/>
        </dgm:presLayoutVars>
      </dgm:prSet>
      <dgm:spPr/>
    </dgm:pt>
    <dgm:pt modelId="{37F9A3AA-1F3F-4D41-B102-A2CC9422B295}" type="pres">
      <dgm:prSet presAssocID="{BA120574-1FFF-4D29-A093-6AA44D27972B}" presName="childComposite" presStyleCnt="0">
        <dgm:presLayoutVars>
          <dgm:chMax val="0"/>
          <dgm:chPref val="0"/>
        </dgm:presLayoutVars>
      </dgm:prSet>
      <dgm:spPr/>
    </dgm:pt>
    <dgm:pt modelId="{74DD3731-51E2-4B7B-B20D-EDE4250F2AEB}" type="pres">
      <dgm:prSet presAssocID="{BA120574-1FFF-4D29-A093-6AA44D27972B}" presName="ChildAccent" presStyleLbl="solidFgAcc1" presStyleIdx="0" presStyleCnt="6" custLinFactY="-100000" custLinFactNeighborX="-1679" custLinFactNeighborY="-126309"/>
      <dgm:spPr/>
    </dgm:pt>
    <dgm:pt modelId="{345BDE03-1534-481C-B64E-E99130CED2F0}" type="pres">
      <dgm:prSet presAssocID="{BA120574-1FFF-4D29-A093-6AA44D27972B}" presName="Child" presStyleLbl="revTx" presStyleIdx="1" presStyleCnt="8" custLinFactNeighborX="2936" custLinFactNeighborY="-92698">
        <dgm:presLayoutVars>
          <dgm:chMax val="0"/>
          <dgm:chPref val="0"/>
          <dgm:bulletEnabled val="1"/>
        </dgm:presLayoutVars>
      </dgm:prSet>
      <dgm:spPr/>
      <dgm:t>
        <a:bodyPr/>
        <a:lstStyle/>
        <a:p>
          <a:endParaRPr lang="en-US"/>
        </a:p>
      </dgm:t>
    </dgm:pt>
    <dgm:pt modelId="{83DDF5CD-6B83-43E0-8B20-DB23067FD3A6}" type="pres">
      <dgm:prSet presAssocID="{2AE28A0C-5C6E-41D1-9CEA-31065D8F6032}" presName="childComposite" presStyleCnt="0">
        <dgm:presLayoutVars>
          <dgm:chMax val="0"/>
          <dgm:chPref val="0"/>
        </dgm:presLayoutVars>
      </dgm:prSet>
      <dgm:spPr/>
    </dgm:pt>
    <dgm:pt modelId="{81D6006B-2E5D-499D-BB83-14AB777CEBC7}" type="pres">
      <dgm:prSet presAssocID="{2AE28A0C-5C6E-41D1-9CEA-31065D8F6032}" presName="ChildAccent" presStyleLbl="solidFgAcc1" presStyleIdx="1" presStyleCnt="6" custLinFactY="-100000" custLinFactNeighborX="-1679" custLinFactNeighborY="-126583"/>
      <dgm:spPr/>
    </dgm:pt>
    <dgm:pt modelId="{AB712838-F3D2-4DFB-823D-4746EFB6254D}" type="pres">
      <dgm:prSet presAssocID="{2AE28A0C-5C6E-41D1-9CEA-31065D8F6032}" presName="Child" presStyleLbl="revTx" presStyleIdx="2" presStyleCnt="8" custLinFactNeighborX="514" custLinFactNeighborY="-90850">
        <dgm:presLayoutVars>
          <dgm:chMax val="0"/>
          <dgm:chPref val="0"/>
          <dgm:bulletEnabled val="1"/>
        </dgm:presLayoutVars>
      </dgm:prSet>
      <dgm:spPr/>
      <dgm:t>
        <a:bodyPr/>
        <a:lstStyle/>
        <a:p>
          <a:endParaRPr lang="en-US"/>
        </a:p>
      </dgm:t>
    </dgm:pt>
    <dgm:pt modelId="{AFE08462-520A-4DF7-88DC-705046B3B7B2}" type="pres">
      <dgm:prSet presAssocID="{46B87B30-864C-47B6-B7D3-206A53C73606}" presName="childComposite" presStyleCnt="0">
        <dgm:presLayoutVars>
          <dgm:chMax val="0"/>
          <dgm:chPref val="0"/>
        </dgm:presLayoutVars>
      </dgm:prSet>
      <dgm:spPr/>
    </dgm:pt>
    <dgm:pt modelId="{E4047E7D-A27B-4C35-825C-0280A15F2E7A}" type="pres">
      <dgm:prSet presAssocID="{46B87B30-864C-47B6-B7D3-206A53C73606}" presName="ChildAccent" presStyleLbl="solidFgAcc1" presStyleIdx="2" presStyleCnt="6" custLinFactY="-100000" custLinFactNeighborX="-1679" custLinFactNeighborY="-152725"/>
      <dgm:spPr/>
    </dgm:pt>
    <dgm:pt modelId="{B39B0FD1-FA4C-476C-A472-60001BB5A5AF}" type="pres">
      <dgm:prSet presAssocID="{46B87B30-864C-47B6-B7D3-206A53C73606}" presName="Child" presStyleLbl="revTx" presStyleIdx="3" presStyleCnt="8" custLinFactY="-13163" custLinFactNeighborX="514" custLinFactNeighborY="-100000">
        <dgm:presLayoutVars>
          <dgm:chMax val="0"/>
          <dgm:chPref val="0"/>
          <dgm:bulletEnabled val="1"/>
        </dgm:presLayoutVars>
      </dgm:prSet>
      <dgm:spPr/>
      <dgm:t>
        <a:bodyPr/>
        <a:lstStyle/>
        <a:p>
          <a:endParaRPr lang="en-US"/>
        </a:p>
      </dgm:t>
    </dgm:pt>
    <dgm:pt modelId="{C587FED0-B745-46E4-9975-7E895E90AD43}" type="pres">
      <dgm:prSet presAssocID="{66EC2E11-30F1-4AC7-9337-467008E1FDA1}" presName="childComposite" presStyleCnt="0">
        <dgm:presLayoutVars>
          <dgm:chMax val="0"/>
          <dgm:chPref val="0"/>
        </dgm:presLayoutVars>
      </dgm:prSet>
      <dgm:spPr/>
    </dgm:pt>
    <dgm:pt modelId="{F602F0B1-B2D0-423A-B67D-9FEC4F9F4E29}" type="pres">
      <dgm:prSet presAssocID="{66EC2E11-30F1-4AC7-9337-467008E1FDA1}" presName="ChildAccent" presStyleLbl="solidFgAcc1" presStyleIdx="3" presStyleCnt="6" custLinFactY="-100000" custLinFactNeighborX="-1679" custLinFactNeighborY="-178868"/>
      <dgm:spPr/>
    </dgm:pt>
    <dgm:pt modelId="{BA2A0B0B-A3D4-458D-B58E-C6D98643B47E}" type="pres">
      <dgm:prSet presAssocID="{66EC2E11-30F1-4AC7-9337-467008E1FDA1}" presName="Child" presStyleLbl="revTx" presStyleIdx="4" presStyleCnt="8" custLinFactY="-24379" custLinFactNeighborX="514" custLinFactNeighborY="-100000">
        <dgm:presLayoutVars>
          <dgm:chMax val="0"/>
          <dgm:chPref val="0"/>
          <dgm:bulletEnabled val="1"/>
        </dgm:presLayoutVars>
      </dgm:prSet>
      <dgm:spPr/>
      <dgm:t>
        <a:bodyPr/>
        <a:lstStyle/>
        <a:p>
          <a:endParaRPr lang="en-US"/>
        </a:p>
      </dgm:t>
    </dgm:pt>
    <dgm:pt modelId="{3110B33D-177C-45C6-9FBF-570BE5A79E18}" type="pres">
      <dgm:prSet presAssocID="{2808ACBF-CE98-41C1-81A2-1DA11A7C6D5D}" presName="root" presStyleCnt="0">
        <dgm:presLayoutVars>
          <dgm:chMax/>
          <dgm:chPref/>
        </dgm:presLayoutVars>
      </dgm:prSet>
      <dgm:spPr/>
    </dgm:pt>
    <dgm:pt modelId="{D914262D-A176-4842-AF8F-4D3E59343793}" type="pres">
      <dgm:prSet presAssocID="{2808ACBF-CE98-41C1-81A2-1DA11A7C6D5D}" presName="rootComposite" presStyleCnt="0">
        <dgm:presLayoutVars/>
      </dgm:prSet>
      <dgm:spPr/>
    </dgm:pt>
    <dgm:pt modelId="{DE45DF55-CB50-4D22-95D3-52176BF40F05}" type="pres">
      <dgm:prSet presAssocID="{2808ACBF-CE98-41C1-81A2-1DA11A7C6D5D}" presName="ParentAccent" presStyleLbl="alignNode1" presStyleIdx="1" presStyleCnt="2" custFlipVert="1" custScaleY="16404" custLinFactNeighborX="-4400" custLinFactNeighborY="-80768"/>
      <dgm:spPr>
        <a:gradFill rotWithShape="0">
          <a:gsLst>
            <a:gs pos="0">
              <a:srgbClr val="5E9EFF"/>
            </a:gs>
            <a:gs pos="39999">
              <a:srgbClr val="85C2FF"/>
            </a:gs>
            <a:gs pos="70000">
              <a:srgbClr val="C4D6EB"/>
            </a:gs>
            <a:gs pos="100000">
              <a:srgbClr val="FFEBFA"/>
            </a:gs>
          </a:gsLst>
          <a:lin ang="16200000" scaled="0"/>
        </a:gradFill>
      </dgm:spPr>
      <dgm:t>
        <a:bodyPr/>
        <a:lstStyle/>
        <a:p>
          <a:endParaRPr lang="en-US"/>
        </a:p>
      </dgm:t>
    </dgm:pt>
    <dgm:pt modelId="{6202C6FD-B5BA-4B53-8762-7B5C1D2BA4A4}" type="pres">
      <dgm:prSet presAssocID="{2808ACBF-CE98-41C1-81A2-1DA11A7C6D5D}" presName="ParentSmallAccent" presStyleLbl="fgAcc1" presStyleIdx="1" presStyleCnt="2" custLinFactX="-100000" custLinFactNeighborX="-140859" custLinFactNeighborY="35704"/>
      <dgm:spPr/>
    </dgm:pt>
    <dgm:pt modelId="{1B726E74-F300-4637-8E8F-D95005C7F7F4}" type="pres">
      <dgm:prSet presAssocID="{2808ACBF-CE98-41C1-81A2-1DA11A7C6D5D}" presName="Parent" presStyleLbl="revTx" presStyleIdx="5" presStyleCnt="8" custScaleX="134522">
        <dgm:presLayoutVars>
          <dgm:chMax/>
          <dgm:chPref val="4"/>
          <dgm:bulletEnabled val="1"/>
        </dgm:presLayoutVars>
      </dgm:prSet>
      <dgm:spPr/>
      <dgm:t>
        <a:bodyPr/>
        <a:lstStyle/>
        <a:p>
          <a:endParaRPr lang="en-US"/>
        </a:p>
      </dgm:t>
    </dgm:pt>
    <dgm:pt modelId="{8A548D0C-D524-4EB8-BF36-F192B00B8172}" type="pres">
      <dgm:prSet presAssocID="{2808ACBF-CE98-41C1-81A2-1DA11A7C6D5D}" presName="childShape" presStyleCnt="0">
        <dgm:presLayoutVars>
          <dgm:chMax val="0"/>
          <dgm:chPref val="0"/>
        </dgm:presLayoutVars>
      </dgm:prSet>
      <dgm:spPr/>
    </dgm:pt>
    <dgm:pt modelId="{2B23B26F-B1F7-4DA0-9DEF-32AF5D6733B7}" type="pres">
      <dgm:prSet presAssocID="{E632D634-EFCC-4A6B-B2A1-F93F7435DF03}" presName="childComposite" presStyleCnt="0">
        <dgm:presLayoutVars>
          <dgm:chMax val="0"/>
          <dgm:chPref val="0"/>
        </dgm:presLayoutVars>
      </dgm:prSet>
      <dgm:spPr/>
    </dgm:pt>
    <dgm:pt modelId="{241D10EA-FC13-436D-817D-27A7D978872D}" type="pres">
      <dgm:prSet presAssocID="{E632D634-EFCC-4A6B-B2A1-F93F7435DF03}" presName="ChildAccent" presStyleLbl="solidFgAcc1" presStyleIdx="4" presStyleCnt="6" custLinFactNeighborX="-98425" custLinFactNeighborY="63031"/>
      <dgm:spPr/>
    </dgm:pt>
    <dgm:pt modelId="{429ED49D-342A-42F1-B183-2E6FDAA4B1FA}" type="pres">
      <dgm:prSet presAssocID="{E632D634-EFCC-4A6B-B2A1-F93F7435DF03}" presName="Child" presStyleLbl="revTx" presStyleIdx="6" presStyleCnt="8" custScaleX="136700" custLinFactNeighborX="12999" custLinFactNeighborY="-74416">
        <dgm:presLayoutVars>
          <dgm:chMax val="0"/>
          <dgm:chPref val="0"/>
          <dgm:bulletEnabled val="1"/>
        </dgm:presLayoutVars>
      </dgm:prSet>
      <dgm:spPr/>
      <dgm:t>
        <a:bodyPr/>
        <a:lstStyle/>
        <a:p>
          <a:endParaRPr lang="en-US"/>
        </a:p>
      </dgm:t>
    </dgm:pt>
    <dgm:pt modelId="{726E424C-9889-4856-BA3F-BEC4BF295A90}" type="pres">
      <dgm:prSet presAssocID="{2185EF74-F4D7-495F-89A0-A882DD717511}" presName="childComposite" presStyleCnt="0">
        <dgm:presLayoutVars>
          <dgm:chMax val="0"/>
          <dgm:chPref val="0"/>
        </dgm:presLayoutVars>
      </dgm:prSet>
      <dgm:spPr/>
    </dgm:pt>
    <dgm:pt modelId="{E862C01E-EA4F-4B05-8EB5-9F8949C7A340}" type="pres">
      <dgm:prSet presAssocID="{2185EF74-F4D7-495F-89A0-A882DD717511}" presName="ChildAccent" presStyleLbl="solidFgAcc1" presStyleIdx="5" presStyleCnt="6" custLinFactX="-9472" custLinFactY="-67095" custLinFactNeighborX="-100000" custLinFactNeighborY="-100000"/>
      <dgm:spPr/>
    </dgm:pt>
    <dgm:pt modelId="{1716E571-AA89-417C-9054-9FCD1C511746}" type="pres">
      <dgm:prSet presAssocID="{2185EF74-F4D7-495F-89A0-A882DD717511}" presName="Child" presStyleLbl="revTx" presStyleIdx="7" presStyleCnt="8" custScaleX="135251" custScaleY="93385" custLinFactNeighborX="14916" custLinFactNeighborY="-64723">
        <dgm:presLayoutVars>
          <dgm:chMax val="0"/>
          <dgm:chPref val="0"/>
          <dgm:bulletEnabled val="1"/>
        </dgm:presLayoutVars>
      </dgm:prSet>
      <dgm:spPr/>
      <dgm:t>
        <a:bodyPr/>
        <a:lstStyle/>
        <a:p>
          <a:endParaRPr lang="en-US"/>
        </a:p>
      </dgm:t>
    </dgm:pt>
  </dgm:ptLst>
  <dgm:cxnLst>
    <dgm:cxn modelId="{2526ED7D-6F68-441E-9ABA-34BEDB00A8AA}" type="presOf" srcId="{66EC2E11-30F1-4AC7-9337-467008E1FDA1}" destId="{BA2A0B0B-A3D4-458D-B58E-C6D98643B47E}" srcOrd="0" destOrd="0" presId="urn:microsoft.com/office/officeart/2008/layout/SquareAccentList"/>
    <dgm:cxn modelId="{CF24DC9A-60EC-410D-BCE6-F51C78D2DD39}" srcId="{2808ACBF-CE98-41C1-81A2-1DA11A7C6D5D}" destId="{2185EF74-F4D7-495F-89A0-A882DD717511}" srcOrd="1" destOrd="0" parTransId="{D08BCFD7-2F0A-4FAA-8E50-3E2588B2D35B}" sibTransId="{E019AC1F-F908-4D00-9693-7D48E7F4FFE2}"/>
    <dgm:cxn modelId="{86B9E7ED-ABAF-4E3D-A490-BBB2E10DEDDD}" srcId="{09B360A3-651B-41E3-94D0-15B3F64E94EC}" destId="{3CCD0B60-D97C-46E5-9385-DDB8CED4C383}" srcOrd="0" destOrd="0" parTransId="{1D60C515-0750-4733-BEEA-428D346CB2E7}" sibTransId="{B80F50CF-65A9-432C-A3C5-D5071BEF33C5}"/>
    <dgm:cxn modelId="{B7B37B86-B8FE-4FBD-B442-912E4EB00A01}" type="presOf" srcId="{46B87B30-864C-47B6-B7D3-206A53C73606}" destId="{B39B0FD1-FA4C-476C-A472-60001BB5A5AF}" srcOrd="0" destOrd="0" presId="urn:microsoft.com/office/officeart/2008/layout/SquareAccentList"/>
    <dgm:cxn modelId="{87ED820C-C342-48C9-B485-E9FB278ACAC7}" srcId="{3CCD0B60-D97C-46E5-9385-DDB8CED4C383}" destId="{BA120574-1FFF-4D29-A093-6AA44D27972B}" srcOrd="0" destOrd="0" parTransId="{2ACF4A52-5A02-4F8A-9C7E-6F3139705230}" sibTransId="{6C60FC28-7DD8-4C4D-98BB-87560941500C}"/>
    <dgm:cxn modelId="{77F2D73B-587A-492A-9B46-5DC478D30680}" srcId="{3CCD0B60-D97C-46E5-9385-DDB8CED4C383}" destId="{46B87B30-864C-47B6-B7D3-206A53C73606}" srcOrd="2" destOrd="0" parTransId="{3A2AC28C-D290-4064-A5B2-1CF273262519}" sibTransId="{081FFEDB-FF4A-4B40-9F6E-DB38CF433FF2}"/>
    <dgm:cxn modelId="{86854CF9-9408-4CE4-A67C-8B97E83F6181}" type="presOf" srcId="{2185EF74-F4D7-495F-89A0-A882DD717511}" destId="{1716E571-AA89-417C-9054-9FCD1C511746}" srcOrd="0" destOrd="0" presId="urn:microsoft.com/office/officeart/2008/layout/SquareAccentList"/>
    <dgm:cxn modelId="{D5A29F9A-19F2-4753-A5BA-366C89DBD5FE}" type="presOf" srcId="{2808ACBF-CE98-41C1-81A2-1DA11A7C6D5D}" destId="{1B726E74-F300-4637-8E8F-D95005C7F7F4}" srcOrd="0" destOrd="0" presId="urn:microsoft.com/office/officeart/2008/layout/SquareAccentList"/>
    <dgm:cxn modelId="{742EDC74-9565-45A0-833C-E4F1182ACE1D}" srcId="{09B360A3-651B-41E3-94D0-15B3F64E94EC}" destId="{2808ACBF-CE98-41C1-81A2-1DA11A7C6D5D}" srcOrd="1" destOrd="0" parTransId="{1C8E5BD2-ECD0-4564-9FD2-DBA77910BA48}" sibTransId="{426F07AE-64FA-4E7A-93A7-E99A1562D074}"/>
    <dgm:cxn modelId="{3AB8D5C9-AD43-4237-8240-DB1F42C0BEC3}" srcId="{3CCD0B60-D97C-46E5-9385-DDB8CED4C383}" destId="{66EC2E11-30F1-4AC7-9337-467008E1FDA1}" srcOrd="3" destOrd="0" parTransId="{4E257E34-9C28-4BC6-B108-246C7EC7691C}" sibTransId="{FA1A106E-E21C-475D-B5A5-7B280B37C0F4}"/>
    <dgm:cxn modelId="{821CB8FF-221D-4907-A323-F80D2D626178}" type="presOf" srcId="{09B360A3-651B-41E3-94D0-15B3F64E94EC}" destId="{3348FDC9-F075-4251-A530-27D4C2A79175}" srcOrd="0" destOrd="0" presId="urn:microsoft.com/office/officeart/2008/layout/SquareAccentList"/>
    <dgm:cxn modelId="{8B6B386A-9F2A-49A9-A114-3F7EDDAB2B1C}" srcId="{2808ACBF-CE98-41C1-81A2-1DA11A7C6D5D}" destId="{E632D634-EFCC-4A6B-B2A1-F93F7435DF03}" srcOrd="0" destOrd="0" parTransId="{C3082EA7-C762-46B7-8B7C-EC153CA8339D}" sibTransId="{580386F9-02A8-465D-9010-0EB882552A9E}"/>
    <dgm:cxn modelId="{2D09749E-C259-4C0E-9D52-446B35BFDD84}" srcId="{3CCD0B60-D97C-46E5-9385-DDB8CED4C383}" destId="{2AE28A0C-5C6E-41D1-9CEA-31065D8F6032}" srcOrd="1" destOrd="0" parTransId="{2F67D398-4AFA-46A2-B736-CEE71069DA0F}" sibTransId="{B84723EB-9D69-45A3-9B26-D53ECA99AB09}"/>
    <dgm:cxn modelId="{ACD37BD3-2331-4E43-AB94-D4C01B27BCA1}" type="presOf" srcId="{2AE28A0C-5C6E-41D1-9CEA-31065D8F6032}" destId="{AB712838-F3D2-4DFB-823D-4746EFB6254D}" srcOrd="0" destOrd="0" presId="urn:microsoft.com/office/officeart/2008/layout/SquareAccentList"/>
    <dgm:cxn modelId="{116526B8-A4DD-45CD-8C4B-E44D39795B47}" type="presOf" srcId="{E632D634-EFCC-4A6B-B2A1-F93F7435DF03}" destId="{429ED49D-342A-42F1-B183-2E6FDAA4B1FA}" srcOrd="0" destOrd="0" presId="urn:microsoft.com/office/officeart/2008/layout/SquareAccentList"/>
    <dgm:cxn modelId="{DDCDFBA8-BD4B-4363-AA17-838478994B42}" type="presOf" srcId="{BA120574-1FFF-4D29-A093-6AA44D27972B}" destId="{345BDE03-1534-481C-B64E-E99130CED2F0}" srcOrd="0" destOrd="0" presId="urn:microsoft.com/office/officeart/2008/layout/SquareAccentList"/>
    <dgm:cxn modelId="{3535FE04-5686-42CC-AF54-D19F7D18C227}" type="presOf" srcId="{3CCD0B60-D97C-46E5-9385-DDB8CED4C383}" destId="{9EF5D242-2CC2-455F-B5D1-E0DBFA287EFB}" srcOrd="0" destOrd="0" presId="urn:microsoft.com/office/officeart/2008/layout/SquareAccentList"/>
    <dgm:cxn modelId="{EE12F69E-4B2B-47DA-97DA-B1B27902D739}" type="presParOf" srcId="{3348FDC9-F075-4251-A530-27D4C2A79175}" destId="{0B41DED4-E551-42AE-9F56-E9D405429168}" srcOrd="0" destOrd="0" presId="urn:microsoft.com/office/officeart/2008/layout/SquareAccentList"/>
    <dgm:cxn modelId="{FF6B7C92-930A-4CF3-9246-8CA38DD5F0C2}" type="presParOf" srcId="{0B41DED4-E551-42AE-9F56-E9D405429168}" destId="{7F226D9E-12B0-4371-AAA2-4FF7B9ACBEA6}" srcOrd="0" destOrd="0" presId="urn:microsoft.com/office/officeart/2008/layout/SquareAccentList"/>
    <dgm:cxn modelId="{9012A2D7-C651-4328-A6ED-07E769DA4660}" type="presParOf" srcId="{7F226D9E-12B0-4371-AAA2-4FF7B9ACBEA6}" destId="{9CC36D3A-ED67-470A-B64D-D3041FBDC039}" srcOrd="0" destOrd="0" presId="urn:microsoft.com/office/officeart/2008/layout/SquareAccentList"/>
    <dgm:cxn modelId="{443E4338-9C82-48C2-8EAF-042C63F1E650}" type="presParOf" srcId="{7F226D9E-12B0-4371-AAA2-4FF7B9ACBEA6}" destId="{B7D7D651-E115-4399-95E7-1B627AD0821D}" srcOrd="1" destOrd="0" presId="urn:microsoft.com/office/officeart/2008/layout/SquareAccentList"/>
    <dgm:cxn modelId="{04C93830-3700-496F-AE2B-7A19490FA2E9}" type="presParOf" srcId="{7F226D9E-12B0-4371-AAA2-4FF7B9ACBEA6}" destId="{9EF5D242-2CC2-455F-B5D1-E0DBFA287EFB}" srcOrd="2" destOrd="0" presId="urn:microsoft.com/office/officeart/2008/layout/SquareAccentList"/>
    <dgm:cxn modelId="{1A94A219-87F2-445A-B31B-07B89CCF884A}" type="presParOf" srcId="{0B41DED4-E551-42AE-9F56-E9D405429168}" destId="{2F578E0C-C183-4E7C-B241-AD29A2F470B5}" srcOrd="1" destOrd="0" presId="urn:microsoft.com/office/officeart/2008/layout/SquareAccentList"/>
    <dgm:cxn modelId="{87A640A3-C965-4240-B871-6A4D7C34BDB9}" type="presParOf" srcId="{2F578E0C-C183-4E7C-B241-AD29A2F470B5}" destId="{37F9A3AA-1F3F-4D41-B102-A2CC9422B295}" srcOrd="0" destOrd="0" presId="urn:microsoft.com/office/officeart/2008/layout/SquareAccentList"/>
    <dgm:cxn modelId="{5B7F5E86-8EEF-4ABE-9B8E-3B495825CBD9}" type="presParOf" srcId="{37F9A3AA-1F3F-4D41-B102-A2CC9422B295}" destId="{74DD3731-51E2-4B7B-B20D-EDE4250F2AEB}" srcOrd="0" destOrd="0" presId="urn:microsoft.com/office/officeart/2008/layout/SquareAccentList"/>
    <dgm:cxn modelId="{768D86F1-2B48-4D6D-96F0-DDA459A7919A}" type="presParOf" srcId="{37F9A3AA-1F3F-4D41-B102-A2CC9422B295}" destId="{345BDE03-1534-481C-B64E-E99130CED2F0}" srcOrd="1" destOrd="0" presId="urn:microsoft.com/office/officeart/2008/layout/SquareAccentList"/>
    <dgm:cxn modelId="{B258DFDB-48A2-409D-9D09-592CF8D5AF29}" type="presParOf" srcId="{2F578E0C-C183-4E7C-B241-AD29A2F470B5}" destId="{83DDF5CD-6B83-43E0-8B20-DB23067FD3A6}" srcOrd="1" destOrd="0" presId="urn:microsoft.com/office/officeart/2008/layout/SquareAccentList"/>
    <dgm:cxn modelId="{6AD84897-33CD-4FED-AF7A-6F2E9E4444EC}" type="presParOf" srcId="{83DDF5CD-6B83-43E0-8B20-DB23067FD3A6}" destId="{81D6006B-2E5D-499D-BB83-14AB777CEBC7}" srcOrd="0" destOrd="0" presId="urn:microsoft.com/office/officeart/2008/layout/SquareAccentList"/>
    <dgm:cxn modelId="{016E28DD-DE81-4522-A8A7-B80D07B4BCA8}" type="presParOf" srcId="{83DDF5CD-6B83-43E0-8B20-DB23067FD3A6}" destId="{AB712838-F3D2-4DFB-823D-4746EFB6254D}" srcOrd="1" destOrd="0" presId="urn:microsoft.com/office/officeart/2008/layout/SquareAccentList"/>
    <dgm:cxn modelId="{55F8B753-A7E9-4441-8312-A0B783CCBC83}" type="presParOf" srcId="{2F578E0C-C183-4E7C-B241-AD29A2F470B5}" destId="{AFE08462-520A-4DF7-88DC-705046B3B7B2}" srcOrd="2" destOrd="0" presId="urn:microsoft.com/office/officeart/2008/layout/SquareAccentList"/>
    <dgm:cxn modelId="{33D81C79-31E2-42B8-91EB-41904EF32F6D}" type="presParOf" srcId="{AFE08462-520A-4DF7-88DC-705046B3B7B2}" destId="{E4047E7D-A27B-4C35-825C-0280A15F2E7A}" srcOrd="0" destOrd="0" presId="urn:microsoft.com/office/officeart/2008/layout/SquareAccentList"/>
    <dgm:cxn modelId="{0681120D-0E32-434B-955A-232F20C9DE04}" type="presParOf" srcId="{AFE08462-520A-4DF7-88DC-705046B3B7B2}" destId="{B39B0FD1-FA4C-476C-A472-60001BB5A5AF}" srcOrd="1" destOrd="0" presId="urn:microsoft.com/office/officeart/2008/layout/SquareAccentList"/>
    <dgm:cxn modelId="{95AC3060-F0E0-489A-AD37-82B38A064917}" type="presParOf" srcId="{2F578E0C-C183-4E7C-B241-AD29A2F470B5}" destId="{C587FED0-B745-46E4-9975-7E895E90AD43}" srcOrd="3" destOrd="0" presId="urn:microsoft.com/office/officeart/2008/layout/SquareAccentList"/>
    <dgm:cxn modelId="{63C542FE-4E7C-4AC7-BF69-9CCADF311C72}" type="presParOf" srcId="{C587FED0-B745-46E4-9975-7E895E90AD43}" destId="{F602F0B1-B2D0-423A-B67D-9FEC4F9F4E29}" srcOrd="0" destOrd="0" presId="urn:microsoft.com/office/officeart/2008/layout/SquareAccentList"/>
    <dgm:cxn modelId="{680DC0ED-85A0-4CCE-BB34-21A13309289B}" type="presParOf" srcId="{C587FED0-B745-46E4-9975-7E895E90AD43}" destId="{BA2A0B0B-A3D4-458D-B58E-C6D98643B47E}" srcOrd="1" destOrd="0" presId="urn:microsoft.com/office/officeart/2008/layout/SquareAccentList"/>
    <dgm:cxn modelId="{768A39AB-C52F-4AD0-BA90-42619FAA5189}" type="presParOf" srcId="{3348FDC9-F075-4251-A530-27D4C2A79175}" destId="{3110B33D-177C-45C6-9FBF-570BE5A79E18}" srcOrd="1" destOrd="0" presId="urn:microsoft.com/office/officeart/2008/layout/SquareAccentList"/>
    <dgm:cxn modelId="{60F5687E-2E19-4B5C-A51D-1F405FC49B0D}" type="presParOf" srcId="{3110B33D-177C-45C6-9FBF-570BE5A79E18}" destId="{D914262D-A176-4842-AF8F-4D3E59343793}" srcOrd="0" destOrd="0" presId="urn:microsoft.com/office/officeart/2008/layout/SquareAccentList"/>
    <dgm:cxn modelId="{317701F7-E6BF-4571-A5D7-678D3F5D37CB}" type="presParOf" srcId="{D914262D-A176-4842-AF8F-4D3E59343793}" destId="{DE45DF55-CB50-4D22-95D3-52176BF40F05}" srcOrd="0" destOrd="0" presId="urn:microsoft.com/office/officeart/2008/layout/SquareAccentList"/>
    <dgm:cxn modelId="{8580DD9C-7997-47EB-AE39-FAA12423866E}" type="presParOf" srcId="{D914262D-A176-4842-AF8F-4D3E59343793}" destId="{6202C6FD-B5BA-4B53-8762-7B5C1D2BA4A4}" srcOrd="1" destOrd="0" presId="urn:microsoft.com/office/officeart/2008/layout/SquareAccentList"/>
    <dgm:cxn modelId="{8DD809E4-33BC-4017-89BE-F7118E74D956}" type="presParOf" srcId="{D914262D-A176-4842-AF8F-4D3E59343793}" destId="{1B726E74-F300-4637-8E8F-D95005C7F7F4}" srcOrd="2" destOrd="0" presId="urn:microsoft.com/office/officeart/2008/layout/SquareAccentList"/>
    <dgm:cxn modelId="{A237B4FC-B41A-4EF2-AAA3-F4140ADCCC81}" type="presParOf" srcId="{3110B33D-177C-45C6-9FBF-570BE5A79E18}" destId="{8A548D0C-D524-4EB8-BF36-F192B00B8172}" srcOrd="1" destOrd="0" presId="urn:microsoft.com/office/officeart/2008/layout/SquareAccentList"/>
    <dgm:cxn modelId="{EC99D1B0-259D-4BCB-8F81-986F1D3F8619}" type="presParOf" srcId="{8A548D0C-D524-4EB8-BF36-F192B00B8172}" destId="{2B23B26F-B1F7-4DA0-9DEF-32AF5D6733B7}" srcOrd="0" destOrd="0" presId="urn:microsoft.com/office/officeart/2008/layout/SquareAccentList"/>
    <dgm:cxn modelId="{4B13CC37-6D61-42B3-84B8-847AE7172CA3}" type="presParOf" srcId="{2B23B26F-B1F7-4DA0-9DEF-32AF5D6733B7}" destId="{241D10EA-FC13-436D-817D-27A7D978872D}" srcOrd="0" destOrd="0" presId="urn:microsoft.com/office/officeart/2008/layout/SquareAccentList"/>
    <dgm:cxn modelId="{4EA83B53-A3FA-45B0-B9D9-6FAD708D5939}" type="presParOf" srcId="{2B23B26F-B1F7-4DA0-9DEF-32AF5D6733B7}" destId="{429ED49D-342A-42F1-B183-2E6FDAA4B1FA}" srcOrd="1" destOrd="0" presId="urn:microsoft.com/office/officeart/2008/layout/SquareAccentList"/>
    <dgm:cxn modelId="{074C1CF6-3B5D-4478-9B69-0ED92074130A}" type="presParOf" srcId="{8A548D0C-D524-4EB8-BF36-F192B00B8172}" destId="{726E424C-9889-4856-BA3F-BEC4BF295A90}" srcOrd="1" destOrd="0" presId="urn:microsoft.com/office/officeart/2008/layout/SquareAccentList"/>
    <dgm:cxn modelId="{4AEF675F-CFCD-4D5F-A99C-BD76308152A5}" type="presParOf" srcId="{726E424C-9889-4856-BA3F-BEC4BF295A90}" destId="{E862C01E-EA4F-4B05-8EB5-9F8949C7A340}" srcOrd="0" destOrd="0" presId="urn:microsoft.com/office/officeart/2008/layout/SquareAccentList"/>
    <dgm:cxn modelId="{85936E74-FB1E-438C-AB86-9AC05095222A}" type="presParOf" srcId="{726E424C-9889-4856-BA3F-BEC4BF295A90}" destId="{1716E571-AA89-417C-9054-9FCD1C511746}" srcOrd="1" destOrd="0" presId="urn:microsoft.com/office/officeart/2008/layout/SquareAccentList"/>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CE06E15-5B5A-4D1F-8505-B3CF976CE354}">
      <dsp:nvSpPr>
        <dsp:cNvPr id="0" name=""/>
        <dsp:cNvSpPr/>
      </dsp:nvSpPr>
      <dsp:spPr>
        <a:xfrm>
          <a:off x="4332257" y="247951"/>
          <a:ext cx="2700021" cy="925029"/>
        </a:xfrm>
        <a:custGeom>
          <a:avLst/>
          <a:gdLst/>
          <a:ahLst/>
          <a:cxnLst/>
          <a:rect l="0" t="0" r="0" b="0"/>
          <a:pathLst>
            <a:path>
              <a:moveTo>
                <a:pt x="0" y="0"/>
              </a:moveTo>
              <a:lnTo>
                <a:pt x="0" y="683844"/>
              </a:lnTo>
              <a:lnTo>
                <a:pt x="2700021" y="683844"/>
              </a:lnTo>
              <a:lnTo>
                <a:pt x="2700021" y="9250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8412E8-2DEF-41BE-A4F4-B5EFD5EAA02E}">
      <dsp:nvSpPr>
        <dsp:cNvPr id="0" name=""/>
        <dsp:cNvSpPr/>
      </dsp:nvSpPr>
      <dsp:spPr>
        <a:xfrm>
          <a:off x="2536481" y="2126259"/>
          <a:ext cx="2514588" cy="1104127"/>
        </a:xfrm>
        <a:custGeom>
          <a:avLst/>
          <a:gdLst/>
          <a:ahLst/>
          <a:cxnLst/>
          <a:rect l="0" t="0" r="0" b="0"/>
          <a:pathLst>
            <a:path>
              <a:moveTo>
                <a:pt x="0" y="0"/>
              </a:moveTo>
              <a:lnTo>
                <a:pt x="0" y="862942"/>
              </a:lnTo>
              <a:lnTo>
                <a:pt x="2514588" y="862942"/>
              </a:lnTo>
              <a:lnTo>
                <a:pt x="2514588" y="11041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ACF57B-DE13-4481-8982-B4A8D05F033E}">
      <dsp:nvSpPr>
        <dsp:cNvPr id="0" name=""/>
        <dsp:cNvSpPr/>
      </dsp:nvSpPr>
      <dsp:spPr>
        <a:xfrm>
          <a:off x="1622079" y="2126259"/>
          <a:ext cx="914402" cy="1104127"/>
        </a:xfrm>
        <a:custGeom>
          <a:avLst/>
          <a:gdLst/>
          <a:ahLst/>
          <a:cxnLst/>
          <a:rect l="0" t="0" r="0" b="0"/>
          <a:pathLst>
            <a:path>
              <a:moveTo>
                <a:pt x="914402" y="0"/>
              </a:moveTo>
              <a:lnTo>
                <a:pt x="914402" y="862942"/>
              </a:lnTo>
              <a:lnTo>
                <a:pt x="0" y="862942"/>
              </a:lnTo>
              <a:lnTo>
                <a:pt x="0" y="110412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9423BB-2BBB-40A6-83BB-694B7B888659}">
      <dsp:nvSpPr>
        <dsp:cNvPr id="0" name=""/>
        <dsp:cNvSpPr/>
      </dsp:nvSpPr>
      <dsp:spPr>
        <a:xfrm>
          <a:off x="2536481" y="247951"/>
          <a:ext cx="1795775" cy="925029"/>
        </a:xfrm>
        <a:custGeom>
          <a:avLst/>
          <a:gdLst/>
          <a:ahLst/>
          <a:cxnLst/>
          <a:rect l="0" t="0" r="0" b="0"/>
          <a:pathLst>
            <a:path>
              <a:moveTo>
                <a:pt x="1795775" y="0"/>
              </a:moveTo>
              <a:lnTo>
                <a:pt x="1795775" y="683844"/>
              </a:lnTo>
              <a:lnTo>
                <a:pt x="0" y="683844"/>
              </a:lnTo>
              <a:lnTo>
                <a:pt x="0" y="9250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CC633-5BE6-4FCE-910D-D8D788ECB5DE}">
      <dsp:nvSpPr>
        <dsp:cNvPr id="0" name=""/>
        <dsp:cNvSpPr/>
      </dsp:nvSpPr>
      <dsp:spPr>
        <a:xfrm>
          <a:off x="3030509" y="-274813"/>
          <a:ext cx="2603495" cy="522764"/>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A62E68-7CA2-488E-B6D4-2A560DA2873B}">
      <dsp:nvSpPr>
        <dsp:cNvPr id="0" name=""/>
        <dsp:cNvSpPr/>
      </dsp:nvSpPr>
      <dsp:spPr>
        <a:xfrm>
          <a:off x="3319786" y="0"/>
          <a:ext cx="2603495" cy="52276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latin typeface="Times New Roman" pitchFamily="18" charset="0"/>
              <a:cs typeface="Times New Roman" pitchFamily="18" charset="0"/>
            </a:rPr>
            <a:t>Milk</a:t>
          </a:r>
          <a:endParaRPr lang="en-US" sz="2800" kern="1200" dirty="0"/>
        </a:p>
      </dsp:txBody>
      <dsp:txXfrm>
        <a:off x="3319786" y="0"/>
        <a:ext cx="2603495" cy="522764"/>
      </dsp:txXfrm>
    </dsp:sp>
    <dsp:sp modelId="{87D0604A-8D1A-4658-A976-D50B86A4E68D}">
      <dsp:nvSpPr>
        <dsp:cNvPr id="0" name=""/>
        <dsp:cNvSpPr/>
      </dsp:nvSpPr>
      <dsp:spPr>
        <a:xfrm>
          <a:off x="1234734" y="1172980"/>
          <a:ext cx="2603495" cy="95327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7A49A5-4ABE-4B4F-AB84-B05B08DADBD4}">
      <dsp:nvSpPr>
        <dsp:cNvPr id="0" name=""/>
        <dsp:cNvSpPr/>
      </dsp:nvSpPr>
      <dsp:spPr>
        <a:xfrm>
          <a:off x="1524011" y="1447793"/>
          <a:ext cx="2603495" cy="9532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smtClean="0">
              <a:latin typeface="Times New Roman" pitchFamily="18" charset="0"/>
              <a:cs typeface="Times New Roman" pitchFamily="18" charset="0"/>
            </a:rPr>
            <a:t>Total solids (TS) in milk</a:t>
          </a:r>
          <a:endParaRPr lang="en-US" sz="2800" kern="1200" dirty="0">
            <a:latin typeface="Times New Roman" pitchFamily="18" charset="0"/>
            <a:cs typeface="Times New Roman" pitchFamily="18" charset="0"/>
          </a:endParaRPr>
        </a:p>
      </dsp:txBody>
      <dsp:txXfrm>
        <a:off x="1524011" y="1447793"/>
        <a:ext cx="2603495" cy="953279"/>
      </dsp:txXfrm>
    </dsp:sp>
    <dsp:sp modelId="{16E2E73F-85E4-4ECA-96E2-6F572697F7FD}">
      <dsp:nvSpPr>
        <dsp:cNvPr id="0" name=""/>
        <dsp:cNvSpPr/>
      </dsp:nvSpPr>
      <dsp:spPr>
        <a:xfrm>
          <a:off x="320331" y="3230387"/>
          <a:ext cx="2603495" cy="1169255"/>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ED61DD-5028-4B92-9C75-4AF8AD6B1C28}">
      <dsp:nvSpPr>
        <dsp:cNvPr id="0" name=""/>
        <dsp:cNvSpPr/>
      </dsp:nvSpPr>
      <dsp:spPr>
        <a:xfrm>
          <a:off x="609609" y="3505201"/>
          <a:ext cx="2603495" cy="11692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smtClean="0">
              <a:latin typeface="Times New Roman" pitchFamily="18" charset="0"/>
              <a:cs typeface="Times New Roman" pitchFamily="18" charset="0"/>
            </a:rPr>
            <a:t>Solids-Non-Fat (TNF)</a:t>
          </a:r>
          <a:endParaRPr lang="en-US" sz="2800" kern="1200" dirty="0">
            <a:latin typeface="Times New Roman" pitchFamily="18" charset="0"/>
            <a:cs typeface="Times New Roman" pitchFamily="18" charset="0"/>
          </a:endParaRPr>
        </a:p>
      </dsp:txBody>
      <dsp:txXfrm>
        <a:off x="609609" y="3505201"/>
        <a:ext cx="2603495" cy="1169255"/>
      </dsp:txXfrm>
    </dsp:sp>
    <dsp:sp modelId="{EA38C4C7-618B-4827-AA28-6308425BA770}">
      <dsp:nvSpPr>
        <dsp:cNvPr id="0" name=""/>
        <dsp:cNvSpPr/>
      </dsp:nvSpPr>
      <dsp:spPr>
        <a:xfrm>
          <a:off x="3749322" y="3230387"/>
          <a:ext cx="2603495" cy="1169255"/>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503410-D909-4D96-BA86-373B90F87A82}">
      <dsp:nvSpPr>
        <dsp:cNvPr id="0" name=""/>
        <dsp:cNvSpPr/>
      </dsp:nvSpPr>
      <dsp:spPr>
        <a:xfrm>
          <a:off x="4038600" y="3505201"/>
          <a:ext cx="2603495" cy="11692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GB" sz="2800" b="1" kern="1200" dirty="0" smtClean="0">
              <a:latin typeface="Times New Roman" pitchFamily="18" charset="0"/>
              <a:cs typeface="Times New Roman" pitchFamily="18" charset="0"/>
            </a:rPr>
            <a:t>Fat</a:t>
          </a:r>
          <a:endParaRPr lang="en-US" sz="2800" kern="1200" dirty="0">
            <a:latin typeface="Times New Roman" pitchFamily="18" charset="0"/>
            <a:cs typeface="Times New Roman" pitchFamily="18" charset="0"/>
          </a:endParaRPr>
        </a:p>
      </dsp:txBody>
      <dsp:txXfrm>
        <a:off x="4038600" y="3505201"/>
        <a:ext cx="2603495" cy="1169255"/>
      </dsp:txXfrm>
    </dsp:sp>
    <dsp:sp modelId="{C5D5101F-2E21-4A6C-9EC3-48DE4563D300}">
      <dsp:nvSpPr>
        <dsp:cNvPr id="0" name=""/>
        <dsp:cNvSpPr/>
      </dsp:nvSpPr>
      <dsp:spPr>
        <a:xfrm>
          <a:off x="5730530" y="1172980"/>
          <a:ext cx="2603495" cy="153035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551BFC-B6AD-44EC-AE95-A696C02EEA4B}">
      <dsp:nvSpPr>
        <dsp:cNvPr id="0" name=""/>
        <dsp:cNvSpPr/>
      </dsp:nvSpPr>
      <dsp:spPr>
        <a:xfrm>
          <a:off x="6019807" y="1447793"/>
          <a:ext cx="2603495" cy="153035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b="1" kern="1200" dirty="0" smtClean="0">
              <a:latin typeface="Times New Roman" pitchFamily="18" charset="0"/>
              <a:cs typeface="Times New Roman" pitchFamily="18" charset="0"/>
            </a:rPr>
            <a:t>Water</a:t>
          </a:r>
          <a:r>
            <a:rPr lang="en-US" sz="3600" kern="1200" dirty="0" smtClean="0">
              <a:latin typeface="Times New Roman" pitchFamily="18" charset="0"/>
              <a:cs typeface="Times New Roman" pitchFamily="18" charset="0"/>
            </a:rPr>
            <a:t> </a:t>
          </a:r>
          <a:endParaRPr lang="en-US" sz="3600" kern="1200" dirty="0">
            <a:latin typeface="Times New Roman" pitchFamily="18" charset="0"/>
            <a:cs typeface="Times New Roman" pitchFamily="18" charset="0"/>
          </a:endParaRPr>
        </a:p>
      </dsp:txBody>
      <dsp:txXfrm>
        <a:off x="6019807" y="1447793"/>
        <a:ext cx="2603495" cy="153035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21DCB0-0D55-4B43-9407-07305F12D155}">
      <dsp:nvSpPr>
        <dsp:cNvPr id="0" name=""/>
        <dsp:cNvSpPr/>
      </dsp:nvSpPr>
      <dsp:spPr>
        <a:xfrm>
          <a:off x="3340547" y="4005"/>
          <a:ext cx="1701775" cy="11061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itchFamily="18" charset="0"/>
              <a:cs typeface="Times New Roman" pitchFamily="18" charset="0"/>
            </a:rPr>
            <a:t>Udder infection</a:t>
          </a:r>
          <a:r>
            <a:rPr lang="en-US" sz="2400" kern="1200" dirty="0" smtClean="0">
              <a:latin typeface="Times New Roman" pitchFamily="18" charset="0"/>
              <a:cs typeface="Times New Roman" pitchFamily="18" charset="0"/>
            </a:rPr>
            <a:t> </a:t>
          </a:r>
          <a:endParaRPr lang="en-US" sz="2400" kern="1200" dirty="0">
            <a:latin typeface="Times New Roman" pitchFamily="18" charset="0"/>
            <a:cs typeface="Times New Roman" pitchFamily="18" charset="0"/>
          </a:endParaRPr>
        </a:p>
      </dsp:txBody>
      <dsp:txXfrm>
        <a:off x="3340547" y="4005"/>
        <a:ext cx="1701775" cy="1106153"/>
      </dsp:txXfrm>
    </dsp:sp>
    <dsp:sp modelId="{BB51E977-43ED-4140-8237-719218694373}">
      <dsp:nvSpPr>
        <dsp:cNvPr id="0" name=""/>
        <dsp:cNvSpPr/>
      </dsp:nvSpPr>
      <dsp:spPr>
        <a:xfrm>
          <a:off x="2765230" y="726530"/>
          <a:ext cx="4416299" cy="4416299"/>
        </a:xfrm>
        <a:custGeom>
          <a:avLst/>
          <a:gdLst/>
          <a:ahLst/>
          <a:cxnLst/>
          <a:rect l="0" t="0" r="0" b="0"/>
          <a:pathLst>
            <a:path>
              <a:moveTo>
                <a:pt x="2296224" y="1757"/>
              </a:moveTo>
              <a:arcTo wR="2208149" hR="2208149" stAng="16337156" swAng="302325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50A71D5-D4C9-40CB-89F6-D83ABE831FDF}">
      <dsp:nvSpPr>
        <dsp:cNvPr id="0" name=""/>
        <dsp:cNvSpPr/>
      </dsp:nvSpPr>
      <dsp:spPr>
        <a:xfrm>
          <a:off x="6073722" y="1611031"/>
          <a:ext cx="1701775" cy="11061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Dirty udder and teats</a:t>
          </a:r>
          <a:endParaRPr lang="en-US" sz="2500" kern="1200" dirty="0" smtClean="0">
            <a:latin typeface="Times New Roman" pitchFamily="18" charset="0"/>
            <a:cs typeface="Times New Roman" pitchFamily="18" charset="0"/>
          </a:endParaRPr>
        </a:p>
      </dsp:txBody>
      <dsp:txXfrm>
        <a:off x="6073722" y="1611031"/>
        <a:ext cx="1701775" cy="1106153"/>
      </dsp:txXfrm>
    </dsp:sp>
    <dsp:sp modelId="{712BFA79-4929-4BA2-85C4-D96635D030C4}">
      <dsp:nvSpPr>
        <dsp:cNvPr id="0" name=""/>
        <dsp:cNvSpPr/>
      </dsp:nvSpPr>
      <dsp:spPr>
        <a:xfrm>
          <a:off x="2577359" y="644149"/>
          <a:ext cx="4416299" cy="4416299"/>
        </a:xfrm>
        <a:custGeom>
          <a:avLst/>
          <a:gdLst/>
          <a:ahLst/>
          <a:cxnLst/>
          <a:rect l="0" t="0" r="0" b="0"/>
          <a:pathLst>
            <a:path>
              <a:moveTo>
                <a:pt x="4412977" y="2087078"/>
              </a:moveTo>
              <a:arcTo wR="2208149" hR="2208149" stAng="21411416" swAng="218488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A918209-DD42-4346-BC1E-B9C06D1176FB}">
      <dsp:nvSpPr>
        <dsp:cNvPr id="0" name=""/>
        <dsp:cNvSpPr/>
      </dsp:nvSpPr>
      <dsp:spPr>
        <a:xfrm>
          <a:off x="5503139" y="4075446"/>
          <a:ext cx="1456736" cy="11061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itchFamily="18" charset="0"/>
              <a:cs typeface="Times New Roman" pitchFamily="18" charset="0"/>
            </a:rPr>
            <a:t>Milker’s</a:t>
          </a:r>
          <a:r>
            <a:rPr lang="en-US" sz="2400" kern="1200" dirty="0" smtClean="0">
              <a:latin typeface="Times New Roman" pitchFamily="18" charset="0"/>
              <a:cs typeface="Times New Roman" pitchFamily="18" charset="0"/>
            </a:rPr>
            <a:t> hands</a:t>
          </a:r>
          <a:endParaRPr lang="en-US" sz="2400" kern="1200" dirty="0">
            <a:latin typeface="Times New Roman" pitchFamily="18" charset="0"/>
            <a:cs typeface="Times New Roman" pitchFamily="18" charset="0"/>
          </a:endParaRPr>
        </a:p>
      </dsp:txBody>
      <dsp:txXfrm>
        <a:off x="5503139" y="4075446"/>
        <a:ext cx="1456736" cy="1106153"/>
      </dsp:txXfrm>
    </dsp:sp>
    <dsp:sp modelId="{85F6DF89-5623-4A1E-B131-980637899EBD}">
      <dsp:nvSpPr>
        <dsp:cNvPr id="0" name=""/>
        <dsp:cNvSpPr/>
      </dsp:nvSpPr>
      <dsp:spPr>
        <a:xfrm>
          <a:off x="1999940" y="1205582"/>
          <a:ext cx="4416299" cy="4416299"/>
        </a:xfrm>
        <a:custGeom>
          <a:avLst/>
          <a:gdLst/>
          <a:ahLst/>
          <a:cxnLst/>
          <a:rect l="0" t="0" r="0" b="0"/>
          <a:pathLst>
            <a:path>
              <a:moveTo>
                <a:pt x="3509959" y="3991745"/>
              </a:moveTo>
              <a:arcTo wR="2208149" hR="2208149" stAng="3232504" swAng="433499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ECD053-1D31-40A6-A636-CB138EFADC6D}">
      <dsp:nvSpPr>
        <dsp:cNvPr id="0" name=""/>
        <dsp:cNvSpPr/>
      </dsp:nvSpPr>
      <dsp:spPr>
        <a:xfrm>
          <a:off x="1322193" y="4075446"/>
          <a:ext cx="1701775" cy="11061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milking equipments</a:t>
          </a:r>
          <a:endParaRPr lang="en-US" sz="2600" kern="1200" dirty="0" smtClean="0">
            <a:latin typeface="Times New Roman" pitchFamily="18" charset="0"/>
            <a:cs typeface="Times New Roman" pitchFamily="18" charset="0"/>
          </a:endParaRPr>
        </a:p>
      </dsp:txBody>
      <dsp:txXfrm>
        <a:off x="1322193" y="4075446"/>
        <a:ext cx="1701775" cy="1106153"/>
      </dsp:txXfrm>
    </dsp:sp>
    <dsp:sp modelId="{04495E69-C4B4-4E2A-A4E3-5B10D9A8BE21}">
      <dsp:nvSpPr>
        <dsp:cNvPr id="0" name=""/>
        <dsp:cNvSpPr/>
      </dsp:nvSpPr>
      <dsp:spPr>
        <a:xfrm>
          <a:off x="1124144" y="299706"/>
          <a:ext cx="4416299" cy="4416299"/>
        </a:xfrm>
        <a:custGeom>
          <a:avLst/>
          <a:gdLst/>
          <a:ahLst/>
          <a:cxnLst/>
          <a:rect l="0" t="0" r="0" b="0"/>
          <a:pathLst>
            <a:path>
              <a:moveTo>
                <a:pt x="642492" y="3765275"/>
              </a:moveTo>
              <a:arcTo wR="2208149" hR="2208149" stAng="8109392" swAng="230477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D580002-A4FD-43F6-90F7-F263D5BD56DC}">
      <dsp:nvSpPr>
        <dsp:cNvPr id="0" name=""/>
        <dsp:cNvSpPr/>
      </dsp:nvSpPr>
      <dsp:spPr>
        <a:xfrm>
          <a:off x="206791" y="1447803"/>
          <a:ext cx="2008315" cy="1292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itchFamily="18" charset="0"/>
              <a:cs typeface="Times New Roman" pitchFamily="18" charset="0"/>
            </a:rPr>
            <a:t>Other sources (dung, soil, hair, bedding, feed…)</a:t>
          </a:r>
          <a:endParaRPr lang="en-US" sz="2400" kern="1200" dirty="0">
            <a:latin typeface="Times New Roman" pitchFamily="18" charset="0"/>
            <a:cs typeface="Times New Roman" pitchFamily="18" charset="0"/>
          </a:endParaRPr>
        </a:p>
      </dsp:txBody>
      <dsp:txXfrm>
        <a:off x="206791" y="1447803"/>
        <a:ext cx="2008315" cy="1292640"/>
      </dsp:txXfrm>
    </dsp:sp>
    <dsp:sp modelId="{C2D7E6D9-242A-48F3-BD4C-E9E9165338F9}">
      <dsp:nvSpPr>
        <dsp:cNvPr id="0" name=""/>
        <dsp:cNvSpPr/>
      </dsp:nvSpPr>
      <dsp:spPr>
        <a:xfrm>
          <a:off x="872258" y="712230"/>
          <a:ext cx="4416299" cy="4416299"/>
        </a:xfrm>
        <a:custGeom>
          <a:avLst/>
          <a:gdLst/>
          <a:ahLst/>
          <a:cxnLst/>
          <a:rect l="0" t="0" r="0" b="0"/>
          <a:pathLst>
            <a:path>
              <a:moveTo>
                <a:pt x="576373" y="720455"/>
              </a:moveTo>
              <a:arcTo wR="2208149" hR="2208149" stAng="13341330" swAng="323289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C36D3A-ED67-470A-B64D-D3041FBDC039}">
      <dsp:nvSpPr>
        <dsp:cNvPr id="0" name=""/>
        <dsp:cNvSpPr/>
      </dsp:nvSpPr>
      <dsp:spPr>
        <a:xfrm flipV="1">
          <a:off x="1348148" y="485755"/>
          <a:ext cx="2754454" cy="56644"/>
        </a:xfrm>
        <a:prstGeom prst="rect">
          <a:avLst/>
        </a:prstGeom>
        <a:gradFill rotWithShape="0">
          <a:gsLst>
            <a:gs pos="0">
              <a:srgbClr val="5E9EFF"/>
            </a:gs>
            <a:gs pos="39999">
              <a:srgbClr val="85C2FF"/>
            </a:gs>
            <a:gs pos="70000">
              <a:srgbClr val="C4D6EB"/>
            </a:gs>
            <a:gs pos="100000">
              <a:srgbClr val="FFEBFA"/>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D7D651-E115-4399-95E7-1B627AD0821D}">
      <dsp:nvSpPr>
        <dsp:cNvPr id="0" name=""/>
        <dsp:cNvSpPr/>
      </dsp:nvSpPr>
      <dsp:spPr>
        <a:xfrm>
          <a:off x="1372980" y="750007"/>
          <a:ext cx="215626" cy="215626"/>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EF5D242-2CC2-455F-B5D1-E0DBFA287EFB}">
      <dsp:nvSpPr>
        <dsp:cNvPr id="0" name=""/>
        <dsp:cNvSpPr/>
      </dsp:nvSpPr>
      <dsp:spPr>
        <a:xfrm>
          <a:off x="1372980" y="0"/>
          <a:ext cx="2935141" cy="620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b="1" i="0" kern="1200" dirty="0" smtClean="0">
              <a:solidFill>
                <a:srgbClr val="002060"/>
              </a:solidFill>
              <a:latin typeface="Times New Roman" pitchFamily="18" charset="0"/>
              <a:cs typeface="Times New Roman" pitchFamily="18" charset="0"/>
            </a:rPr>
            <a:t>Common </a:t>
          </a:r>
          <a:r>
            <a:rPr lang="en-US" sz="2800" b="1" i="0" kern="1200" dirty="0" err="1" smtClean="0">
              <a:solidFill>
                <a:srgbClr val="002060"/>
              </a:solidFill>
              <a:latin typeface="Times New Roman" pitchFamily="18" charset="0"/>
              <a:cs typeface="Times New Roman" pitchFamily="18" charset="0"/>
            </a:rPr>
            <a:t>serovars</a:t>
          </a:r>
          <a:endParaRPr lang="en-US" sz="2800" b="1" i="0" kern="1200" dirty="0">
            <a:solidFill>
              <a:srgbClr val="002060"/>
            </a:solidFill>
            <a:latin typeface="Times New Roman" pitchFamily="18" charset="0"/>
            <a:cs typeface="Times New Roman" pitchFamily="18" charset="0"/>
          </a:endParaRPr>
        </a:p>
      </dsp:txBody>
      <dsp:txXfrm>
        <a:off x="1372980" y="0"/>
        <a:ext cx="2935141" cy="620323"/>
      </dsp:txXfrm>
    </dsp:sp>
    <dsp:sp modelId="{74DD3731-51E2-4B7B-B20D-EDE4250F2AEB}">
      <dsp:nvSpPr>
        <dsp:cNvPr id="0" name=""/>
        <dsp:cNvSpPr/>
      </dsp:nvSpPr>
      <dsp:spPr>
        <a:xfrm>
          <a:off x="1369359" y="764656"/>
          <a:ext cx="215620" cy="215620"/>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45BDE03-1534-481C-B64E-E99130CED2F0}">
      <dsp:nvSpPr>
        <dsp:cNvPr id="0" name=""/>
        <dsp:cNvSpPr/>
      </dsp:nvSpPr>
      <dsp:spPr>
        <a:xfrm>
          <a:off x="1592470" y="653094"/>
          <a:ext cx="2729681" cy="50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lvl="0" algn="l" defTabSz="933450">
            <a:lnSpc>
              <a:spcPct val="90000"/>
            </a:lnSpc>
            <a:spcBef>
              <a:spcPct val="0"/>
            </a:spcBef>
            <a:spcAft>
              <a:spcPct val="35000"/>
            </a:spcAft>
          </a:pPr>
          <a:r>
            <a:rPr lang="en-US" sz="2100" b="1" kern="1200" dirty="0" err="1" smtClean="0">
              <a:solidFill>
                <a:schemeClr val="tx1"/>
              </a:solidFill>
              <a:latin typeface="Times New Roman" pitchFamily="18" charset="0"/>
              <a:cs typeface="Times New Roman" pitchFamily="18" charset="0"/>
            </a:rPr>
            <a:t>Icterohaemorrhagiae</a:t>
          </a:r>
          <a:endParaRPr lang="en-US" sz="2100" kern="1200" dirty="0">
            <a:solidFill>
              <a:schemeClr val="tx1"/>
            </a:solidFill>
            <a:latin typeface="Times New Roman" pitchFamily="18" charset="0"/>
            <a:cs typeface="Times New Roman" pitchFamily="18" charset="0"/>
          </a:endParaRPr>
        </a:p>
      </dsp:txBody>
      <dsp:txXfrm>
        <a:off x="1592470" y="653094"/>
        <a:ext cx="2729681" cy="502612"/>
      </dsp:txXfrm>
    </dsp:sp>
    <dsp:sp modelId="{81D6006B-2E5D-499D-BB83-14AB777CEBC7}">
      <dsp:nvSpPr>
        <dsp:cNvPr id="0" name=""/>
        <dsp:cNvSpPr/>
      </dsp:nvSpPr>
      <dsp:spPr>
        <a:xfrm>
          <a:off x="1369359" y="1210899"/>
          <a:ext cx="215620" cy="215620"/>
        </a:xfrm>
        <a:prstGeom prst="rect">
          <a:avLst/>
        </a:prstGeom>
        <a:solidFill>
          <a:schemeClr val="lt1">
            <a:hueOff val="0"/>
            <a:satOff val="0"/>
            <a:lumOff val="0"/>
            <a:alphaOff val="0"/>
          </a:schemeClr>
        </a:solidFill>
        <a:ln w="9525" cap="flat" cmpd="sng" algn="ctr">
          <a:solidFill>
            <a:schemeClr val="accent5">
              <a:hueOff val="-1419125"/>
              <a:satOff val="5687"/>
              <a:lumOff val="12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B712838-F3D2-4DFB-823D-4746EFB6254D}">
      <dsp:nvSpPr>
        <dsp:cNvPr id="0" name=""/>
        <dsp:cNvSpPr/>
      </dsp:nvSpPr>
      <dsp:spPr>
        <a:xfrm>
          <a:off x="1592470" y="1043559"/>
          <a:ext cx="2729681" cy="50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itchFamily="18" charset="0"/>
              <a:cs typeface="Times New Roman" pitchFamily="18" charset="0"/>
            </a:rPr>
            <a:t>Pomona    	</a:t>
          </a:r>
          <a:endParaRPr lang="en-US" sz="2400" kern="1200" dirty="0">
            <a:solidFill>
              <a:schemeClr val="tx1"/>
            </a:solidFill>
            <a:latin typeface="Times New Roman" pitchFamily="18" charset="0"/>
            <a:cs typeface="Times New Roman" pitchFamily="18" charset="0"/>
          </a:endParaRPr>
        </a:p>
      </dsp:txBody>
      <dsp:txXfrm>
        <a:off x="1592470" y="1043559"/>
        <a:ext cx="2729681" cy="502612"/>
      </dsp:txXfrm>
    </dsp:sp>
    <dsp:sp modelId="{E4047E7D-A27B-4C35-825C-0280A15F2E7A}">
      <dsp:nvSpPr>
        <dsp:cNvPr id="0" name=""/>
        <dsp:cNvSpPr/>
      </dsp:nvSpPr>
      <dsp:spPr>
        <a:xfrm>
          <a:off x="1369359" y="1712923"/>
          <a:ext cx="215620" cy="215620"/>
        </a:xfrm>
        <a:prstGeom prst="rect">
          <a:avLst/>
        </a:prstGeom>
        <a:solidFill>
          <a:schemeClr val="lt1">
            <a:hueOff val="0"/>
            <a:satOff val="0"/>
            <a:lumOff val="0"/>
            <a:alphaOff val="0"/>
          </a:schemeClr>
        </a:solidFill>
        <a:ln w="9525" cap="flat" cmpd="sng" algn="ctr">
          <a:solidFill>
            <a:schemeClr val="accent5">
              <a:hueOff val="-2838251"/>
              <a:satOff val="11375"/>
              <a:lumOff val="246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39B0FD1-FA4C-476C-A472-60001BB5A5AF}">
      <dsp:nvSpPr>
        <dsp:cNvPr id="0" name=""/>
        <dsp:cNvSpPr/>
      </dsp:nvSpPr>
      <dsp:spPr>
        <a:xfrm>
          <a:off x="1592470" y="1545583"/>
          <a:ext cx="2729681" cy="50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itchFamily="18" charset="0"/>
              <a:cs typeface="Times New Roman" pitchFamily="18" charset="0"/>
            </a:rPr>
            <a:t>Harjdo</a:t>
          </a:r>
          <a:endParaRPr lang="en-US" sz="2400" kern="1200" dirty="0">
            <a:solidFill>
              <a:schemeClr val="tx1"/>
            </a:solidFill>
            <a:latin typeface="Times New Roman" pitchFamily="18" charset="0"/>
            <a:cs typeface="Times New Roman" pitchFamily="18" charset="0"/>
          </a:endParaRPr>
        </a:p>
      </dsp:txBody>
      <dsp:txXfrm>
        <a:off x="1592470" y="1545583"/>
        <a:ext cx="2729681" cy="502612"/>
      </dsp:txXfrm>
    </dsp:sp>
    <dsp:sp modelId="{F602F0B1-B2D0-423A-B67D-9FEC4F9F4E29}">
      <dsp:nvSpPr>
        <dsp:cNvPr id="0" name=""/>
        <dsp:cNvSpPr/>
      </dsp:nvSpPr>
      <dsp:spPr>
        <a:xfrm>
          <a:off x="1369359" y="2159166"/>
          <a:ext cx="215620" cy="215620"/>
        </a:xfrm>
        <a:prstGeom prst="rect">
          <a:avLst/>
        </a:prstGeom>
        <a:solidFill>
          <a:schemeClr val="lt1">
            <a:hueOff val="0"/>
            <a:satOff val="0"/>
            <a:lumOff val="0"/>
            <a:alphaOff val="0"/>
          </a:schemeClr>
        </a:solidFill>
        <a:ln w="9525" cap="flat" cmpd="sng" algn="ctr">
          <a:solidFill>
            <a:schemeClr val="accent5">
              <a:hueOff val="-4257376"/>
              <a:satOff val="17062"/>
              <a:lumOff val="369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A2A0B0B-A3D4-458D-B58E-C6D98643B47E}">
      <dsp:nvSpPr>
        <dsp:cNvPr id="0" name=""/>
        <dsp:cNvSpPr/>
      </dsp:nvSpPr>
      <dsp:spPr>
        <a:xfrm>
          <a:off x="1592470" y="1991823"/>
          <a:ext cx="2729681" cy="50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itchFamily="18" charset="0"/>
              <a:cs typeface="Times New Roman" pitchFamily="18" charset="0"/>
            </a:rPr>
            <a:t>Canicola</a:t>
          </a:r>
          <a:endParaRPr lang="en-US" sz="2400" kern="1200" dirty="0">
            <a:solidFill>
              <a:schemeClr val="tx1"/>
            </a:solidFill>
            <a:latin typeface="Times New Roman" pitchFamily="18" charset="0"/>
            <a:cs typeface="Times New Roman" pitchFamily="18" charset="0"/>
          </a:endParaRPr>
        </a:p>
      </dsp:txBody>
      <dsp:txXfrm>
        <a:off x="1592470" y="1991823"/>
        <a:ext cx="2729681" cy="502612"/>
      </dsp:txXfrm>
    </dsp:sp>
    <dsp:sp modelId="{DE45DF55-CB50-4D22-95D3-52176BF40F05}">
      <dsp:nvSpPr>
        <dsp:cNvPr id="0" name=""/>
        <dsp:cNvSpPr/>
      </dsp:nvSpPr>
      <dsp:spPr>
        <a:xfrm flipV="1">
          <a:off x="4325732" y="485755"/>
          <a:ext cx="2935141" cy="56644"/>
        </a:xfrm>
        <a:prstGeom prst="rect">
          <a:avLst/>
        </a:prstGeom>
        <a:gradFill rotWithShape="0">
          <a:gsLst>
            <a:gs pos="0">
              <a:srgbClr val="5E9EFF"/>
            </a:gs>
            <a:gs pos="39999">
              <a:srgbClr val="85C2FF"/>
            </a:gs>
            <a:gs pos="70000">
              <a:srgbClr val="C4D6EB"/>
            </a:gs>
            <a:gs pos="100000">
              <a:srgbClr val="FFEBFA"/>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02C6FD-B5BA-4B53-8762-7B5C1D2BA4A4}">
      <dsp:nvSpPr>
        <dsp:cNvPr id="0" name=""/>
        <dsp:cNvSpPr/>
      </dsp:nvSpPr>
      <dsp:spPr>
        <a:xfrm>
          <a:off x="4493061" y="820435"/>
          <a:ext cx="215626" cy="215626"/>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B726E74-F300-4637-8E8F-D95005C7F7F4}">
      <dsp:nvSpPr>
        <dsp:cNvPr id="0" name=""/>
        <dsp:cNvSpPr/>
      </dsp:nvSpPr>
      <dsp:spPr>
        <a:xfrm>
          <a:off x="4454878" y="0"/>
          <a:ext cx="2935141" cy="620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dirty="0" smtClean="0">
              <a:solidFill>
                <a:srgbClr val="002060"/>
              </a:solidFill>
              <a:latin typeface="CG Times" pitchFamily="18" charset="0"/>
            </a:rPr>
            <a:t> </a:t>
          </a:r>
          <a:r>
            <a:rPr lang="en-US" sz="2400" b="1" kern="1200" dirty="0" smtClean="0">
              <a:solidFill>
                <a:srgbClr val="002060"/>
              </a:solidFill>
              <a:latin typeface="Times New Roman" pitchFamily="18" charset="0"/>
              <a:cs typeface="Times New Roman" pitchFamily="18" charset="0"/>
            </a:rPr>
            <a:t>Major reservoir(s)</a:t>
          </a:r>
          <a:endParaRPr lang="en-US" sz="2400" b="1" kern="1200" dirty="0">
            <a:solidFill>
              <a:srgbClr val="002060"/>
            </a:solidFill>
            <a:latin typeface="Times New Roman" pitchFamily="18" charset="0"/>
            <a:cs typeface="Times New Roman" pitchFamily="18" charset="0"/>
          </a:endParaRPr>
        </a:p>
      </dsp:txBody>
      <dsp:txXfrm>
        <a:off x="4454878" y="0"/>
        <a:ext cx="2935141" cy="620323"/>
      </dsp:txXfrm>
    </dsp:sp>
    <dsp:sp modelId="{241D10EA-FC13-436D-817D-27A7D978872D}">
      <dsp:nvSpPr>
        <dsp:cNvPr id="0" name=""/>
        <dsp:cNvSpPr/>
      </dsp:nvSpPr>
      <dsp:spPr>
        <a:xfrm>
          <a:off x="4493060" y="820437"/>
          <a:ext cx="215620" cy="215620"/>
        </a:xfrm>
        <a:prstGeom prst="rect">
          <a:avLst/>
        </a:prstGeom>
        <a:solidFill>
          <a:schemeClr val="lt1">
            <a:hueOff val="0"/>
            <a:satOff val="0"/>
            <a:lumOff val="0"/>
            <a:alphaOff val="0"/>
          </a:schemeClr>
        </a:solidFill>
        <a:ln w="9525" cap="flat" cmpd="sng" algn="ctr">
          <a:solidFill>
            <a:schemeClr val="accent5">
              <a:hueOff val="-5676501"/>
              <a:satOff val="22749"/>
              <a:lumOff val="493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29ED49D-342A-42F1-B183-2E6FDAA4B1FA}">
      <dsp:nvSpPr>
        <dsp:cNvPr id="0" name=""/>
        <dsp:cNvSpPr/>
      </dsp:nvSpPr>
      <dsp:spPr>
        <a:xfrm>
          <a:off x="4674368" y="653094"/>
          <a:ext cx="2729681" cy="50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b="1" kern="1200" dirty="0" smtClean="0">
              <a:solidFill>
                <a:srgbClr val="002060"/>
              </a:solidFill>
              <a:latin typeface="Times New Roman" pitchFamily="18" charset="0"/>
              <a:cs typeface="Times New Roman" pitchFamily="18" charset="0"/>
            </a:rPr>
            <a:t> </a:t>
          </a:r>
          <a:r>
            <a:rPr lang="en-US" sz="2400" b="1" kern="1200" dirty="0" smtClean="0">
              <a:solidFill>
                <a:schemeClr val="tx1"/>
              </a:solidFill>
              <a:latin typeface="Times New Roman" pitchFamily="18" charset="0"/>
              <a:cs typeface="Times New Roman" pitchFamily="18" charset="0"/>
            </a:rPr>
            <a:t>Rat</a:t>
          </a:r>
          <a:endParaRPr lang="en-US" sz="2400" kern="1200" dirty="0">
            <a:solidFill>
              <a:schemeClr val="tx1"/>
            </a:solidFill>
            <a:latin typeface="Times New Roman" pitchFamily="18" charset="0"/>
            <a:cs typeface="Times New Roman" pitchFamily="18" charset="0"/>
          </a:endParaRPr>
        </a:p>
      </dsp:txBody>
      <dsp:txXfrm>
        <a:off x="4674368" y="653094"/>
        <a:ext cx="2729681" cy="502612"/>
      </dsp:txXfrm>
    </dsp:sp>
    <dsp:sp modelId="{E862C01E-EA4F-4B05-8EB5-9F8949C7A340}">
      <dsp:nvSpPr>
        <dsp:cNvPr id="0" name=""/>
        <dsp:cNvSpPr/>
      </dsp:nvSpPr>
      <dsp:spPr>
        <a:xfrm>
          <a:off x="4493060" y="1266680"/>
          <a:ext cx="215620" cy="215620"/>
        </a:xfrm>
        <a:prstGeom prst="rect">
          <a:avLst/>
        </a:prstGeom>
        <a:solidFill>
          <a:schemeClr val="lt1">
            <a:hueOff val="0"/>
            <a:satOff val="0"/>
            <a:lumOff val="0"/>
            <a:alphaOff val="0"/>
          </a:schemeClr>
        </a:solidFill>
        <a:ln w="9525" cap="flat" cmpd="sng" algn="ctr">
          <a:solidFill>
            <a:schemeClr val="accent5">
              <a:hueOff val="-7095626"/>
              <a:satOff val="28436"/>
              <a:lumOff val="616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716E571-AA89-417C-9054-9FCD1C511746}">
      <dsp:nvSpPr>
        <dsp:cNvPr id="0" name=""/>
        <dsp:cNvSpPr/>
      </dsp:nvSpPr>
      <dsp:spPr>
        <a:xfrm>
          <a:off x="4660393" y="1099339"/>
          <a:ext cx="2729681" cy="50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itchFamily="18" charset="0"/>
              <a:cs typeface="Times New Roman" pitchFamily="18" charset="0"/>
            </a:rPr>
            <a:t> Pig</a:t>
          </a:r>
          <a:endParaRPr lang="en-US" sz="2400" kern="1200" dirty="0">
            <a:solidFill>
              <a:schemeClr val="tx1"/>
            </a:solidFill>
            <a:latin typeface="Times New Roman" pitchFamily="18" charset="0"/>
            <a:cs typeface="Times New Roman" pitchFamily="18" charset="0"/>
          </a:endParaRPr>
        </a:p>
      </dsp:txBody>
      <dsp:txXfrm>
        <a:off x="4660393" y="1099339"/>
        <a:ext cx="2729681" cy="502612"/>
      </dsp:txXfrm>
    </dsp:sp>
    <dsp:sp modelId="{95566ED3-4256-4888-B010-282401AA782F}">
      <dsp:nvSpPr>
        <dsp:cNvPr id="0" name=""/>
        <dsp:cNvSpPr/>
      </dsp:nvSpPr>
      <dsp:spPr>
        <a:xfrm>
          <a:off x="4493060" y="1712923"/>
          <a:ext cx="215620" cy="215620"/>
        </a:xfrm>
        <a:prstGeom prst="rect">
          <a:avLst/>
        </a:prstGeom>
        <a:solidFill>
          <a:schemeClr val="lt1">
            <a:hueOff val="0"/>
            <a:satOff val="0"/>
            <a:lumOff val="0"/>
            <a:alphaOff val="0"/>
          </a:schemeClr>
        </a:solidFill>
        <a:ln w="9525" cap="flat" cmpd="sng" algn="ctr">
          <a:solidFill>
            <a:schemeClr val="accent5">
              <a:hueOff val="-8514751"/>
              <a:satOff val="34124"/>
              <a:lumOff val="739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DC53703-657A-4A81-8083-634B3C64D97B}">
      <dsp:nvSpPr>
        <dsp:cNvPr id="0" name=""/>
        <dsp:cNvSpPr/>
      </dsp:nvSpPr>
      <dsp:spPr>
        <a:xfrm>
          <a:off x="4674368" y="1545583"/>
          <a:ext cx="2729681" cy="50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itchFamily="18" charset="0"/>
              <a:cs typeface="Times New Roman" pitchFamily="18" charset="0"/>
            </a:rPr>
            <a:t> Cattle, sheep</a:t>
          </a:r>
          <a:endParaRPr lang="en-US" sz="2400" kern="1200" dirty="0">
            <a:solidFill>
              <a:schemeClr val="tx1"/>
            </a:solidFill>
            <a:latin typeface="Times New Roman" pitchFamily="18" charset="0"/>
            <a:cs typeface="Times New Roman" pitchFamily="18" charset="0"/>
          </a:endParaRPr>
        </a:p>
      </dsp:txBody>
      <dsp:txXfrm>
        <a:off x="4674368" y="1545583"/>
        <a:ext cx="2729681" cy="502612"/>
      </dsp:txXfrm>
    </dsp:sp>
    <dsp:sp modelId="{685AE5F2-32C2-42FD-920C-C361938E5773}">
      <dsp:nvSpPr>
        <dsp:cNvPr id="0" name=""/>
        <dsp:cNvSpPr/>
      </dsp:nvSpPr>
      <dsp:spPr>
        <a:xfrm>
          <a:off x="4493060" y="2159166"/>
          <a:ext cx="215620" cy="215620"/>
        </a:xfrm>
        <a:prstGeom prst="rect">
          <a:avLst/>
        </a:prstGeom>
        <a:solidFill>
          <a:schemeClr val="lt1">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27B84C27-EE2F-47DA-857D-F97D2E5F3868}">
      <dsp:nvSpPr>
        <dsp:cNvPr id="0" name=""/>
        <dsp:cNvSpPr/>
      </dsp:nvSpPr>
      <dsp:spPr>
        <a:xfrm>
          <a:off x="4660393" y="1991823"/>
          <a:ext cx="2729681" cy="502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itchFamily="18" charset="0"/>
              <a:cs typeface="Times New Roman" pitchFamily="18" charset="0"/>
            </a:rPr>
            <a:t> Dogs                                 </a:t>
          </a:r>
          <a:endParaRPr lang="en-US" sz="2400" kern="1200" dirty="0">
            <a:solidFill>
              <a:schemeClr val="tx1"/>
            </a:solidFill>
            <a:latin typeface="Times New Roman" pitchFamily="18" charset="0"/>
            <a:cs typeface="Times New Roman" pitchFamily="18" charset="0"/>
          </a:endParaRPr>
        </a:p>
      </dsp:txBody>
      <dsp:txXfrm>
        <a:off x="4660393" y="1991823"/>
        <a:ext cx="2729681" cy="50261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33302D5-A2F2-44EC-BB98-38D5245F7402}">
      <dsp:nvSpPr>
        <dsp:cNvPr id="0" name=""/>
        <dsp:cNvSpPr/>
      </dsp:nvSpPr>
      <dsp:spPr>
        <a:xfrm>
          <a:off x="2338138" y="561480"/>
          <a:ext cx="4703320" cy="2011680"/>
        </a:xfrm>
        <a:prstGeom prst="round2DiagRect">
          <a:avLst>
            <a:gd name="adj1" fmla="val 0"/>
            <a:gd name="adj2" fmla="val 16670"/>
          </a:avLst>
        </a:prstGeom>
        <a:gradFill rotWithShape="0">
          <a:gsLst>
            <a:gs pos="0">
              <a:srgbClr val="5E9EFF"/>
            </a:gs>
            <a:gs pos="39999">
              <a:srgbClr val="85C2FF"/>
            </a:gs>
            <a:gs pos="70000">
              <a:srgbClr val="C4D6EB"/>
            </a:gs>
            <a:gs pos="100000">
              <a:srgbClr val="FFEBFA"/>
            </a:gs>
          </a:gsLst>
          <a:lin ang="16200000" scaled="0"/>
        </a:gradFill>
        <a:ln>
          <a:noFill/>
        </a:ln>
        <a:effectLst>
          <a:outerShdw blurRad="40000" dist="23000" dir="5400000" rotWithShape="0">
            <a:srgbClr val="000000">
              <a:alpha val="35000"/>
            </a:srgbClr>
          </a:outerShdw>
        </a:effectLst>
        <a:scene3d>
          <a:camera prst="orthographicFront"/>
          <a:lightRig rig="flat" dir="t"/>
        </a:scene3d>
        <a:sp3d>
          <a:bevelT w="63500" h="25400"/>
        </a:sp3d>
      </dsp:spPr>
      <dsp:style>
        <a:lnRef idx="0">
          <a:schemeClr val="accent3"/>
        </a:lnRef>
        <a:fillRef idx="3">
          <a:schemeClr val="accent3"/>
        </a:fillRef>
        <a:effectRef idx="3">
          <a:schemeClr val="accent3"/>
        </a:effectRef>
        <a:fontRef idx="minor">
          <a:schemeClr val="lt1"/>
        </a:fontRef>
      </dsp:style>
    </dsp:sp>
    <dsp:sp modelId="{2193C4E4-C2B0-4BC5-B2CA-F1761440A05E}">
      <dsp:nvSpPr>
        <dsp:cNvPr id="0" name=""/>
        <dsp:cNvSpPr/>
      </dsp:nvSpPr>
      <dsp:spPr>
        <a:xfrm>
          <a:off x="4343400" y="797290"/>
          <a:ext cx="498" cy="158496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sp3d z="127000" prstMaterial="matte"/>
      </dsp:spPr>
      <dsp:style>
        <a:lnRef idx="2">
          <a:scrgbClr r="0" g="0" b="0"/>
        </a:lnRef>
        <a:fillRef idx="1">
          <a:scrgbClr r="0" g="0" b="0"/>
        </a:fillRef>
        <a:effectRef idx="0">
          <a:scrgbClr r="0" g="0" b="0"/>
        </a:effectRef>
        <a:fontRef idx="minor"/>
      </dsp:style>
    </dsp:sp>
    <dsp:sp modelId="{DF8E30CC-175C-4A56-BD85-F6874EF91791}">
      <dsp:nvSpPr>
        <dsp:cNvPr id="0" name=""/>
        <dsp:cNvSpPr/>
      </dsp:nvSpPr>
      <dsp:spPr>
        <a:xfrm>
          <a:off x="2257923" y="452382"/>
          <a:ext cx="2300548" cy="22747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just" defTabSz="1422400">
            <a:lnSpc>
              <a:spcPct val="90000"/>
            </a:lnSpc>
            <a:spcBef>
              <a:spcPct val="0"/>
            </a:spcBef>
            <a:spcAft>
              <a:spcPct val="35000"/>
            </a:spcAft>
          </a:pPr>
          <a:r>
            <a:rPr lang="en-US" sz="3200" b="1" i="0" u="sng" kern="1200" dirty="0" err="1" smtClean="0">
              <a:solidFill>
                <a:schemeClr val="tx1"/>
              </a:solidFill>
              <a:latin typeface="Times New Roman" pitchFamily="18" charset="0"/>
              <a:cs typeface="Times New Roman" pitchFamily="18" charset="0"/>
            </a:rPr>
            <a:t>Anicteric</a:t>
          </a:r>
          <a:endParaRPr lang="en-US" sz="3200" b="1" i="0" u="sng" kern="1200" dirty="0" smtClean="0">
            <a:solidFill>
              <a:schemeClr val="tx1"/>
            </a:solidFill>
            <a:latin typeface="Times New Roman" pitchFamily="18" charset="0"/>
            <a:cs typeface="Times New Roman" pitchFamily="18" charset="0"/>
          </a:endParaRPr>
        </a:p>
        <a:p>
          <a:pPr lvl="0" algn="just" defTabSz="1422400">
            <a:lnSpc>
              <a:spcPct val="90000"/>
            </a:lnSpc>
            <a:spcBef>
              <a:spcPct val="0"/>
            </a:spcBef>
            <a:spcAft>
              <a:spcPct val="35000"/>
            </a:spcAft>
          </a:pPr>
          <a:r>
            <a:rPr lang="en-US" sz="2000" b="1" i="1" kern="1200" dirty="0" smtClean="0">
              <a:solidFill>
                <a:schemeClr val="tx1"/>
              </a:solidFill>
              <a:latin typeface="Times New Roman" pitchFamily="18" charset="0"/>
              <a:cs typeface="Times New Roman" pitchFamily="18" charset="0"/>
            </a:rPr>
            <a:t>Common, mild</a:t>
          </a:r>
        </a:p>
        <a:p>
          <a:pPr lvl="0" algn="just" defTabSz="1422400">
            <a:lnSpc>
              <a:spcPct val="90000"/>
            </a:lnSpc>
            <a:spcBef>
              <a:spcPct val="0"/>
            </a:spcBef>
            <a:spcAft>
              <a:spcPct val="35000"/>
            </a:spcAft>
          </a:pPr>
          <a:r>
            <a:rPr lang="en-US" sz="2000" b="1" i="1" kern="1200" dirty="0" smtClean="0">
              <a:solidFill>
                <a:schemeClr val="tx1"/>
              </a:solidFill>
              <a:latin typeface="Times New Roman" pitchFamily="18" charset="0"/>
              <a:cs typeface="Times New Roman" pitchFamily="18" charset="0"/>
            </a:rPr>
            <a:t>&lt; 2% Mortalit</a:t>
          </a:r>
          <a:r>
            <a:rPr lang="en-US" sz="2000" i="1" kern="1200" dirty="0" smtClean="0">
              <a:solidFill>
                <a:schemeClr val="tx1"/>
              </a:solidFill>
              <a:latin typeface="Times New Roman" pitchFamily="18" charset="0"/>
              <a:cs typeface="Times New Roman" pitchFamily="18" charset="0"/>
            </a:rPr>
            <a:t>y</a:t>
          </a:r>
        </a:p>
        <a:p>
          <a:pPr lvl="0" algn="just" defTabSz="1422400">
            <a:lnSpc>
              <a:spcPct val="90000"/>
            </a:lnSpc>
            <a:spcBef>
              <a:spcPct val="0"/>
            </a:spcBef>
            <a:spcAft>
              <a:spcPct val="35000"/>
            </a:spcAft>
          </a:pPr>
          <a:r>
            <a:rPr lang="en-US" sz="2000" kern="1200" dirty="0" smtClean="0">
              <a:latin typeface="Times New Roman" pitchFamily="18" charset="0"/>
              <a:cs typeface="Times New Roman" pitchFamily="18" charset="0"/>
            </a:rPr>
            <a:t>- Any </a:t>
          </a:r>
          <a:r>
            <a:rPr lang="en-US" sz="2000" kern="1200" dirty="0" err="1" smtClean="0">
              <a:latin typeface="Times New Roman" pitchFamily="18" charset="0"/>
              <a:cs typeface="Times New Roman" pitchFamily="18" charset="0"/>
            </a:rPr>
            <a:t>serovars</a:t>
          </a:r>
          <a:r>
            <a:rPr lang="en-US" sz="2000" kern="1200" dirty="0" smtClean="0">
              <a:latin typeface="Times New Roman" pitchFamily="18" charset="0"/>
              <a:cs typeface="Times New Roman" pitchFamily="18" charset="0"/>
            </a:rPr>
            <a:t> </a:t>
          </a:r>
          <a:endParaRPr lang="en-US" sz="2000" i="1" kern="1200" dirty="0">
            <a:solidFill>
              <a:schemeClr val="tx1"/>
            </a:solidFill>
            <a:latin typeface="Times New Roman" pitchFamily="18" charset="0"/>
            <a:cs typeface="Times New Roman" pitchFamily="18" charset="0"/>
          </a:endParaRPr>
        </a:p>
      </dsp:txBody>
      <dsp:txXfrm>
        <a:off x="2257923" y="452382"/>
        <a:ext cx="2300548" cy="2274776"/>
      </dsp:txXfrm>
    </dsp:sp>
    <dsp:sp modelId="{2B036644-FEA1-44E3-BC11-393B176ECFBC}">
      <dsp:nvSpPr>
        <dsp:cNvPr id="0" name=""/>
        <dsp:cNvSpPr/>
      </dsp:nvSpPr>
      <dsp:spPr>
        <a:xfrm>
          <a:off x="4263197" y="240635"/>
          <a:ext cx="2949215" cy="250897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ctr" defTabSz="1422400">
            <a:lnSpc>
              <a:spcPct val="90000"/>
            </a:lnSpc>
            <a:spcBef>
              <a:spcPct val="0"/>
            </a:spcBef>
            <a:spcAft>
              <a:spcPct val="35000"/>
            </a:spcAft>
          </a:pPr>
          <a:r>
            <a:rPr lang="en-US" sz="3200" b="1" u="sng" kern="1200" dirty="0" err="1" smtClean="0">
              <a:solidFill>
                <a:schemeClr val="tx1"/>
              </a:solidFill>
              <a:latin typeface="Times New Roman" pitchFamily="18" charset="0"/>
              <a:cs typeface="Times New Roman" pitchFamily="18" charset="0"/>
            </a:rPr>
            <a:t>Icteric</a:t>
          </a:r>
          <a:endParaRPr lang="en-US" sz="3200" b="1" u="sng" kern="1200" dirty="0" smtClean="0">
            <a:solidFill>
              <a:schemeClr val="tx1"/>
            </a:solidFill>
            <a:latin typeface="Times New Roman" pitchFamily="18" charset="0"/>
            <a:cs typeface="Times New Roman" pitchFamily="18" charset="0"/>
          </a:endParaRPr>
        </a:p>
        <a:p>
          <a:pPr lvl="0" algn="l" defTabSz="1422400">
            <a:lnSpc>
              <a:spcPct val="90000"/>
            </a:lnSpc>
            <a:spcBef>
              <a:spcPct val="0"/>
            </a:spcBef>
            <a:spcAft>
              <a:spcPct val="35000"/>
            </a:spcAft>
          </a:pPr>
          <a:r>
            <a:rPr lang="en-US" sz="2000" kern="1200" dirty="0" smtClean="0">
              <a:solidFill>
                <a:schemeClr val="tx1"/>
              </a:solidFill>
              <a:latin typeface="Times New Roman" pitchFamily="18" charset="0"/>
              <a:cs typeface="Times New Roman" pitchFamily="18" charset="0"/>
            </a:rPr>
            <a:t>(</a:t>
          </a:r>
          <a:r>
            <a:rPr lang="en-US" sz="2000" b="1" kern="1200" dirty="0" smtClean="0">
              <a:solidFill>
                <a:schemeClr val="tx1"/>
              </a:solidFill>
              <a:latin typeface="Times New Roman" pitchFamily="18" charset="0"/>
              <a:cs typeface="Times New Roman" pitchFamily="18" charset="0"/>
            </a:rPr>
            <a:t>Weil’s Syndrome</a:t>
          </a:r>
          <a:r>
            <a:rPr lang="en-US" sz="2000" kern="1200" dirty="0" smtClean="0">
              <a:solidFill>
                <a:schemeClr val="tx1"/>
              </a:solidFill>
              <a:latin typeface="Times New Roman" pitchFamily="18" charset="0"/>
              <a:cs typeface="Times New Roman" pitchFamily="18" charset="0"/>
            </a:rPr>
            <a:t>)</a:t>
          </a:r>
          <a:endParaRPr lang="en-US" sz="2000" b="1" kern="1200" dirty="0" smtClean="0">
            <a:solidFill>
              <a:schemeClr val="tx1"/>
            </a:solidFill>
            <a:latin typeface="Times New Roman" pitchFamily="18" charset="0"/>
            <a:cs typeface="Times New Roman" pitchFamily="18" charset="0"/>
          </a:endParaRPr>
        </a:p>
        <a:p>
          <a:pPr lvl="0" algn="l" defTabSz="1422400">
            <a:lnSpc>
              <a:spcPct val="90000"/>
            </a:lnSpc>
            <a:spcBef>
              <a:spcPct val="0"/>
            </a:spcBef>
            <a:spcAft>
              <a:spcPct val="35000"/>
            </a:spcAft>
          </a:pPr>
          <a:r>
            <a:rPr lang="en-US" sz="2400" b="1" i="1" kern="1200" dirty="0" smtClean="0">
              <a:solidFill>
                <a:schemeClr val="tx1"/>
              </a:solidFill>
              <a:latin typeface="Times New Roman" pitchFamily="18" charset="0"/>
              <a:cs typeface="Times New Roman" pitchFamily="18" charset="0"/>
            </a:rPr>
            <a:t>Rare, Severe</a:t>
          </a:r>
        </a:p>
        <a:p>
          <a:pPr lvl="0" algn="l" defTabSz="1422400">
            <a:lnSpc>
              <a:spcPct val="90000"/>
            </a:lnSpc>
            <a:spcBef>
              <a:spcPct val="0"/>
            </a:spcBef>
            <a:spcAft>
              <a:spcPct val="35000"/>
            </a:spcAft>
          </a:pPr>
          <a:r>
            <a:rPr lang="en-US" sz="2400" b="1" i="1" kern="1200" dirty="0" smtClean="0">
              <a:solidFill>
                <a:schemeClr val="tx1"/>
              </a:solidFill>
              <a:latin typeface="Times New Roman" pitchFamily="18" charset="0"/>
              <a:cs typeface="Times New Roman" pitchFamily="18" charset="0"/>
            </a:rPr>
            <a:t>15% Mortality</a:t>
          </a:r>
        </a:p>
        <a:p>
          <a:pPr lvl="0" algn="l" defTabSz="1422400">
            <a:lnSpc>
              <a:spcPct val="90000"/>
            </a:lnSpc>
            <a:spcBef>
              <a:spcPct val="0"/>
            </a:spcBef>
            <a:spcAft>
              <a:spcPct val="35000"/>
            </a:spcAft>
          </a:pPr>
          <a:r>
            <a:rPr lang="en-US" sz="2000" kern="1200" dirty="0" smtClean="0">
              <a:latin typeface="Times New Roman" pitchFamily="18" charset="0"/>
              <a:cs typeface="Times New Roman" pitchFamily="18" charset="0"/>
            </a:rPr>
            <a:t>- </a:t>
          </a:r>
          <a:r>
            <a:rPr lang="en-US" sz="2000" kern="1200" dirty="0" err="1" smtClean="0">
              <a:latin typeface="Times New Roman" pitchFamily="18" charset="0"/>
              <a:cs typeface="Times New Roman" pitchFamily="18" charset="0"/>
            </a:rPr>
            <a:t>I</a:t>
          </a:r>
          <a:r>
            <a:rPr lang="en-US" sz="2400" kern="1200" dirty="0" err="1" smtClean="0">
              <a:latin typeface="Times New Roman" pitchFamily="18" charset="0"/>
              <a:cs typeface="Times New Roman" pitchFamily="18" charset="0"/>
            </a:rPr>
            <a:t>cterohaemorragiae</a:t>
          </a:r>
          <a:endParaRPr lang="en-US" sz="2400" b="1" i="1" kern="1200" dirty="0">
            <a:solidFill>
              <a:schemeClr val="tx1"/>
            </a:solidFill>
            <a:latin typeface="Times New Roman" pitchFamily="18" charset="0"/>
            <a:cs typeface="Times New Roman" pitchFamily="18" charset="0"/>
          </a:endParaRPr>
        </a:p>
      </dsp:txBody>
      <dsp:txXfrm>
        <a:off x="4263197" y="240635"/>
        <a:ext cx="2949215" cy="2508977"/>
      </dsp:txXfrm>
    </dsp:sp>
    <dsp:sp modelId="{03622397-E70B-442F-B31F-A2FE5AAAEB5F}">
      <dsp:nvSpPr>
        <dsp:cNvPr id="0" name=""/>
        <dsp:cNvSpPr/>
      </dsp:nvSpPr>
      <dsp:spPr>
        <a:xfrm rot="16200000">
          <a:off x="618946" y="917087"/>
          <a:ext cx="2457643" cy="623468"/>
        </a:xfrm>
        <a:prstGeom prst="rightArrow">
          <a:avLst>
            <a:gd name="adj1" fmla="val 49830"/>
            <a:gd name="adj2" fmla="val 60660"/>
          </a:avLst>
        </a:prstGeom>
        <a:gradFill rotWithShape="0">
          <a:gsLst>
            <a:gs pos="0">
              <a:schemeClr val="accent4">
                <a:tint val="40000"/>
                <a:hueOff val="0"/>
                <a:satOff val="0"/>
                <a:lumOff val="0"/>
                <a:alphaOff val="0"/>
                <a:shade val="51000"/>
                <a:satMod val="130000"/>
              </a:schemeClr>
            </a:gs>
            <a:gs pos="80000">
              <a:schemeClr val="accent4">
                <a:tint val="40000"/>
                <a:hueOff val="0"/>
                <a:satOff val="0"/>
                <a:lumOff val="0"/>
                <a:alphaOff val="0"/>
                <a:shade val="93000"/>
                <a:satMod val="130000"/>
              </a:schemeClr>
            </a:gs>
            <a:gs pos="100000">
              <a:schemeClr val="accent4">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b="1" kern="1200" dirty="0" smtClean="0">
              <a:latin typeface="Times New Roman" pitchFamily="18" charset="0"/>
              <a:cs typeface="Times New Roman" pitchFamily="18" charset="0"/>
            </a:rPr>
            <a:t>85-90% of Cases</a:t>
          </a:r>
          <a:endParaRPr lang="en-US" sz="2200" b="1" kern="1200" dirty="0">
            <a:latin typeface="Times New Roman" pitchFamily="18" charset="0"/>
            <a:cs typeface="Times New Roman" pitchFamily="18" charset="0"/>
          </a:endParaRPr>
        </a:p>
      </dsp:txBody>
      <dsp:txXfrm rot="16200000">
        <a:off x="618946" y="917087"/>
        <a:ext cx="2457643" cy="623468"/>
      </dsp:txXfrm>
    </dsp:sp>
    <dsp:sp modelId="{653E0795-55DC-424F-98EE-0165080012BA}">
      <dsp:nvSpPr>
        <dsp:cNvPr id="0" name=""/>
        <dsp:cNvSpPr/>
      </dsp:nvSpPr>
      <dsp:spPr>
        <a:xfrm rot="5400000">
          <a:off x="6365220" y="1347021"/>
          <a:ext cx="2194560" cy="623468"/>
        </a:xfrm>
        <a:prstGeom prst="rightArrow">
          <a:avLst>
            <a:gd name="adj1" fmla="val 49830"/>
            <a:gd name="adj2" fmla="val 60660"/>
          </a:avLst>
        </a:prstGeom>
        <a:gradFill rotWithShape="0">
          <a:gsLst>
            <a:gs pos="0">
              <a:schemeClr val="accent4">
                <a:tint val="40000"/>
                <a:hueOff val="0"/>
                <a:satOff val="0"/>
                <a:lumOff val="0"/>
                <a:alphaOff val="0"/>
                <a:shade val="51000"/>
                <a:satMod val="130000"/>
              </a:schemeClr>
            </a:gs>
            <a:gs pos="80000">
              <a:schemeClr val="accent4">
                <a:tint val="40000"/>
                <a:hueOff val="0"/>
                <a:satOff val="0"/>
                <a:lumOff val="0"/>
                <a:alphaOff val="0"/>
                <a:shade val="93000"/>
                <a:satMod val="130000"/>
              </a:schemeClr>
            </a:gs>
            <a:gs pos="100000">
              <a:schemeClr val="accent4">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r>
            <a:rPr lang="en-US" sz="2200" b="1" kern="1200" dirty="0" smtClean="0">
              <a:latin typeface="Times New Roman" pitchFamily="18" charset="0"/>
              <a:cs typeface="Times New Roman" pitchFamily="18" charset="0"/>
            </a:rPr>
            <a:t>10% of Cases</a:t>
          </a:r>
          <a:endParaRPr lang="en-US" sz="2200" b="1" kern="1200" dirty="0">
            <a:latin typeface="Times New Roman" pitchFamily="18" charset="0"/>
            <a:cs typeface="Times New Roman" pitchFamily="18" charset="0"/>
          </a:endParaRPr>
        </a:p>
      </dsp:txBody>
      <dsp:txXfrm rot="5400000">
        <a:off x="6365220" y="1347021"/>
        <a:ext cx="2194560" cy="623468"/>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C36D3A-ED67-470A-B64D-D3041FBDC039}">
      <dsp:nvSpPr>
        <dsp:cNvPr id="0" name=""/>
        <dsp:cNvSpPr/>
      </dsp:nvSpPr>
      <dsp:spPr>
        <a:xfrm flipV="1">
          <a:off x="1179201" y="402821"/>
          <a:ext cx="2284181" cy="46973"/>
        </a:xfrm>
        <a:prstGeom prst="rect">
          <a:avLst/>
        </a:prstGeom>
        <a:gradFill rotWithShape="0">
          <a:gsLst>
            <a:gs pos="0">
              <a:srgbClr val="5E9EFF"/>
            </a:gs>
            <a:gs pos="39999">
              <a:srgbClr val="85C2FF"/>
            </a:gs>
            <a:gs pos="70000">
              <a:srgbClr val="C4D6EB"/>
            </a:gs>
            <a:gs pos="100000">
              <a:srgbClr val="FFEBFA"/>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D7D651-E115-4399-95E7-1B627AD0821D}">
      <dsp:nvSpPr>
        <dsp:cNvPr id="0" name=""/>
        <dsp:cNvSpPr/>
      </dsp:nvSpPr>
      <dsp:spPr>
        <a:xfrm>
          <a:off x="762001" y="609600"/>
          <a:ext cx="178811" cy="178811"/>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EF5D242-2CC2-455F-B5D1-E0DBFA287EFB}">
      <dsp:nvSpPr>
        <dsp:cNvPr id="0" name=""/>
        <dsp:cNvSpPr/>
      </dsp:nvSpPr>
      <dsp:spPr>
        <a:xfrm>
          <a:off x="753759" y="0"/>
          <a:ext cx="3326087" cy="514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002060"/>
              </a:solidFill>
              <a:latin typeface="Times New Roman" pitchFamily="18" charset="0"/>
              <a:cs typeface="Times New Roman" pitchFamily="18" charset="0"/>
            </a:rPr>
            <a:t>Human </a:t>
          </a:r>
          <a:r>
            <a:rPr lang="en-US" sz="2400" b="1" kern="1200" dirty="0" err="1" smtClean="0">
              <a:solidFill>
                <a:srgbClr val="002060"/>
              </a:solidFill>
              <a:latin typeface="Times New Roman" pitchFamily="18" charset="0"/>
              <a:cs typeface="Times New Roman" pitchFamily="18" charset="0"/>
            </a:rPr>
            <a:t>leptospirosis</a:t>
          </a:r>
          <a:endParaRPr lang="en-US" sz="2400" b="1" kern="1200" dirty="0">
            <a:solidFill>
              <a:srgbClr val="002060"/>
            </a:solidFill>
            <a:latin typeface="Times New Roman" pitchFamily="18" charset="0"/>
            <a:cs typeface="Times New Roman" pitchFamily="18" charset="0"/>
          </a:endParaRPr>
        </a:p>
      </dsp:txBody>
      <dsp:txXfrm>
        <a:off x="753759" y="0"/>
        <a:ext cx="3326087" cy="514414"/>
      </dsp:txXfrm>
    </dsp:sp>
    <dsp:sp modelId="{74DD3731-51E2-4B7B-B20D-EDE4250F2AEB}">
      <dsp:nvSpPr>
        <dsp:cNvPr id="0" name=""/>
        <dsp:cNvSpPr/>
      </dsp:nvSpPr>
      <dsp:spPr>
        <a:xfrm>
          <a:off x="750757" y="634105"/>
          <a:ext cx="178807" cy="178807"/>
        </a:xfrm>
        <a:prstGeom prst="rect">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45BDE03-1534-481C-B64E-E99130CED2F0}">
      <dsp:nvSpPr>
        <dsp:cNvPr id="0" name=""/>
        <dsp:cNvSpPr/>
      </dsp:nvSpPr>
      <dsp:spPr>
        <a:xfrm>
          <a:off x="990601" y="533400"/>
          <a:ext cx="2263638" cy="41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itchFamily="18" charset="0"/>
              <a:cs typeface="Times New Roman" pitchFamily="18" charset="0"/>
            </a:rPr>
            <a:t>Streptomycin</a:t>
          </a:r>
          <a:endParaRPr lang="en-US" sz="2400" kern="1200" dirty="0">
            <a:solidFill>
              <a:schemeClr val="tx1"/>
            </a:solidFill>
            <a:latin typeface="Times New Roman" pitchFamily="18" charset="0"/>
            <a:cs typeface="Times New Roman" pitchFamily="18" charset="0"/>
          </a:endParaRPr>
        </a:p>
      </dsp:txBody>
      <dsp:txXfrm>
        <a:off x="990601" y="533400"/>
        <a:ext cx="2263638" cy="416800"/>
      </dsp:txXfrm>
    </dsp:sp>
    <dsp:sp modelId="{81D6006B-2E5D-499D-BB83-14AB777CEBC7}">
      <dsp:nvSpPr>
        <dsp:cNvPr id="0" name=""/>
        <dsp:cNvSpPr/>
      </dsp:nvSpPr>
      <dsp:spPr>
        <a:xfrm>
          <a:off x="750757" y="1050416"/>
          <a:ext cx="178807" cy="178807"/>
        </a:xfrm>
        <a:prstGeom prst="rect">
          <a:avLst/>
        </a:prstGeom>
        <a:solidFill>
          <a:schemeClr val="lt1">
            <a:hueOff val="0"/>
            <a:satOff val="0"/>
            <a:lumOff val="0"/>
            <a:alphaOff val="0"/>
          </a:schemeClr>
        </a:solidFill>
        <a:ln w="9525" cap="flat" cmpd="sng" algn="ctr">
          <a:solidFill>
            <a:schemeClr val="accent5">
              <a:hueOff val="-1986775"/>
              <a:satOff val="7962"/>
              <a:lumOff val="172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AB712838-F3D2-4DFB-823D-4746EFB6254D}">
      <dsp:nvSpPr>
        <dsp:cNvPr id="0" name=""/>
        <dsp:cNvSpPr/>
      </dsp:nvSpPr>
      <dsp:spPr>
        <a:xfrm>
          <a:off x="935776" y="957903"/>
          <a:ext cx="2263638" cy="41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itchFamily="18" charset="0"/>
              <a:cs typeface="Times New Roman" pitchFamily="18" charset="0"/>
            </a:rPr>
            <a:t>Erythromycin</a:t>
          </a:r>
          <a:endParaRPr lang="en-US" sz="2400" kern="1200" dirty="0">
            <a:solidFill>
              <a:schemeClr val="tx1"/>
            </a:solidFill>
            <a:latin typeface="Times New Roman" pitchFamily="18" charset="0"/>
            <a:cs typeface="Times New Roman" pitchFamily="18" charset="0"/>
          </a:endParaRPr>
        </a:p>
      </dsp:txBody>
      <dsp:txXfrm>
        <a:off x="935776" y="957903"/>
        <a:ext cx="2263638" cy="416800"/>
      </dsp:txXfrm>
    </dsp:sp>
    <dsp:sp modelId="{E4047E7D-A27B-4C35-825C-0280A15F2E7A}">
      <dsp:nvSpPr>
        <dsp:cNvPr id="0" name=""/>
        <dsp:cNvSpPr/>
      </dsp:nvSpPr>
      <dsp:spPr>
        <a:xfrm>
          <a:off x="750757" y="1420472"/>
          <a:ext cx="178807" cy="178807"/>
        </a:xfrm>
        <a:prstGeom prst="rect">
          <a:avLst/>
        </a:prstGeom>
        <a:solidFill>
          <a:schemeClr val="lt1">
            <a:hueOff val="0"/>
            <a:satOff val="0"/>
            <a:lumOff val="0"/>
            <a:alphaOff val="0"/>
          </a:schemeClr>
        </a:solidFill>
        <a:ln w="9525" cap="flat" cmpd="sng" algn="ctr">
          <a:solidFill>
            <a:schemeClr val="accent5">
              <a:hueOff val="-3973551"/>
              <a:satOff val="15924"/>
              <a:lumOff val="3451"/>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39B0FD1-FA4C-476C-A472-60001BB5A5AF}">
      <dsp:nvSpPr>
        <dsp:cNvPr id="0" name=""/>
        <dsp:cNvSpPr/>
      </dsp:nvSpPr>
      <dsp:spPr>
        <a:xfrm>
          <a:off x="935776" y="1281703"/>
          <a:ext cx="2263638" cy="41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itchFamily="18" charset="0"/>
              <a:cs typeface="Times New Roman" pitchFamily="18" charset="0"/>
            </a:rPr>
            <a:t>Tetracycline</a:t>
          </a:r>
          <a:endParaRPr lang="en-US" sz="2400" kern="1200" dirty="0">
            <a:solidFill>
              <a:schemeClr val="tx1"/>
            </a:solidFill>
            <a:latin typeface="Times New Roman" pitchFamily="18" charset="0"/>
            <a:cs typeface="Times New Roman" pitchFamily="18" charset="0"/>
          </a:endParaRPr>
        </a:p>
      </dsp:txBody>
      <dsp:txXfrm>
        <a:off x="935776" y="1281703"/>
        <a:ext cx="2263638" cy="416800"/>
      </dsp:txXfrm>
    </dsp:sp>
    <dsp:sp modelId="{F602F0B1-B2D0-423A-B67D-9FEC4F9F4E29}">
      <dsp:nvSpPr>
        <dsp:cNvPr id="0" name=""/>
        <dsp:cNvSpPr/>
      </dsp:nvSpPr>
      <dsp:spPr>
        <a:xfrm>
          <a:off x="750757" y="1790527"/>
          <a:ext cx="178807" cy="178807"/>
        </a:xfrm>
        <a:prstGeom prst="rect">
          <a:avLst/>
        </a:prstGeom>
        <a:solidFill>
          <a:schemeClr val="lt1">
            <a:hueOff val="0"/>
            <a:satOff val="0"/>
            <a:lumOff val="0"/>
            <a:alphaOff val="0"/>
          </a:schemeClr>
        </a:solidFill>
        <a:ln w="9525" cap="flat" cmpd="sng" algn="ctr">
          <a:solidFill>
            <a:schemeClr val="accent5">
              <a:hueOff val="-5960326"/>
              <a:satOff val="23887"/>
              <a:lumOff val="517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A2A0B0B-A3D4-458D-B58E-C6D98643B47E}">
      <dsp:nvSpPr>
        <dsp:cNvPr id="0" name=""/>
        <dsp:cNvSpPr/>
      </dsp:nvSpPr>
      <dsp:spPr>
        <a:xfrm>
          <a:off x="935776" y="1651755"/>
          <a:ext cx="2263638" cy="41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itchFamily="18" charset="0"/>
              <a:cs typeface="Times New Roman" pitchFamily="18" charset="0"/>
            </a:rPr>
            <a:t>Penicillin</a:t>
          </a:r>
          <a:endParaRPr lang="en-US" sz="2400" kern="1200" dirty="0">
            <a:solidFill>
              <a:schemeClr val="tx1"/>
            </a:solidFill>
            <a:latin typeface="Times New Roman" pitchFamily="18" charset="0"/>
            <a:cs typeface="Times New Roman" pitchFamily="18" charset="0"/>
          </a:endParaRPr>
        </a:p>
      </dsp:txBody>
      <dsp:txXfrm>
        <a:off x="935776" y="1651755"/>
        <a:ext cx="2263638" cy="416800"/>
      </dsp:txXfrm>
    </dsp:sp>
    <dsp:sp modelId="{DE45DF55-CB50-4D22-95D3-52176BF40F05}">
      <dsp:nvSpPr>
        <dsp:cNvPr id="0" name=""/>
        <dsp:cNvSpPr/>
      </dsp:nvSpPr>
      <dsp:spPr>
        <a:xfrm flipV="1">
          <a:off x="4514587" y="402821"/>
          <a:ext cx="2434019" cy="46973"/>
        </a:xfrm>
        <a:prstGeom prst="rect">
          <a:avLst/>
        </a:prstGeom>
        <a:gradFill rotWithShape="0">
          <a:gsLst>
            <a:gs pos="0">
              <a:srgbClr val="5E9EFF"/>
            </a:gs>
            <a:gs pos="39999">
              <a:srgbClr val="85C2FF"/>
            </a:gs>
            <a:gs pos="70000">
              <a:srgbClr val="C4D6EB"/>
            </a:gs>
            <a:gs pos="100000">
              <a:srgbClr val="FFEBFA"/>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202C6FD-B5BA-4B53-8762-7B5C1D2BA4A4}">
      <dsp:nvSpPr>
        <dsp:cNvPr id="0" name=""/>
        <dsp:cNvSpPr/>
      </dsp:nvSpPr>
      <dsp:spPr>
        <a:xfrm>
          <a:off x="4191000" y="685800"/>
          <a:ext cx="178811" cy="178811"/>
        </a:xfrm>
        <a:prstGeom prst="rect">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B726E74-F300-4637-8E8F-D95005C7F7F4}">
      <dsp:nvSpPr>
        <dsp:cNvPr id="0" name=""/>
        <dsp:cNvSpPr/>
      </dsp:nvSpPr>
      <dsp:spPr>
        <a:xfrm>
          <a:off x="4201548" y="0"/>
          <a:ext cx="3274291" cy="514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30480" rIns="45720" bIns="30480" numCol="1" spcCol="1270" anchor="ctr" anchorCtr="0">
          <a:noAutofit/>
        </a:bodyPr>
        <a:lstStyle/>
        <a:p>
          <a:pPr lvl="0" algn="l" defTabSz="1066800">
            <a:lnSpc>
              <a:spcPct val="90000"/>
            </a:lnSpc>
            <a:spcBef>
              <a:spcPct val="0"/>
            </a:spcBef>
            <a:spcAft>
              <a:spcPct val="35000"/>
            </a:spcAft>
          </a:pPr>
          <a:r>
            <a:rPr lang="en-US" sz="2400" b="1" kern="1200" dirty="0" smtClean="0">
              <a:solidFill>
                <a:srgbClr val="002060"/>
              </a:solidFill>
              <a:latin typeface="Times New Roman" pitchFamily="18" charset="0"/>
              <a:cs typeface="Times New Roman" pitchFamily="18" charset="0"/>
            </a:rPr>
            <a:t>Animal leptospirosis </a:t>
          </a:r>
          <a:endParaRPr lang="en-US" sz="2400" b="1" kern="1200" dirty="0">
            <a:solidFill>
              <a:srgbClr val="002060"/>
            </a:solidFill>
            <a:latin typeface="Times New Roman" pitchFamily="18" charset="0"/>
            <a:cs typeface="Times New Roman" pitchFamily="18" charset="0"/>
          </a:endParaRPr>
        </a:p>
      </dsp:txBody>
      <dsp:txXfrm>
        <a:off x="4201548" y="0"/>
        <a:ext cx="3274291" cy="514414"/>
      </dsp:txXfrm>
    </dsp:sp>
    <dsp:sp modelId="{241D10EA-FC13-436D-817D-27A7D978872D}">
      <dsp:nvSpPr>
        <dsp:cNvPr id="0" name=""/>
        <dsp:cNvSpPr/>
      </dsp:nvSpPr>
      <dsp:spPr>
        <a:xfrm>
          <a:off x="4270553" y="1151467"/>
          <a:ext cx="178807" cy="178807"/>
        </a:xfrm>
        <a:prstGeom prst="rect">
          <a:avLst/>
        </a:prstGeom>
        <a:solidFill>
          <a:schemeClr val="lt1">
            <a:hueOff val="0"/>
            <a:satOff val="0"/>
            <a:lumOff val="0"/>
            <a:alphaOff val="0"/>
          </a:schemeClr>
        </a:solidFill>
        <a:ln w="9525" cap="flat" cmpd="sng" algn="ctr">
          <a:solidFill>
            <a:schemeClr val="accent5">
              <a:hueOff val="-7947101"/>
              <a:satOff val="31849"/>
              <a:lumOff val="6902"/>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29ED49D-342A-42F1-B183-2E6FDAA4B1FA}">
      <dsp:nvSpPr>
        <dsp:cNvPr id="0" name=""/>
        <dsp:cNvSpPr/>
      </dsp:nvSpPr>
      <dsp:spPr>
        <a:xfrm>
          <a:off x="4495798" y="609599"/>
          <a:ext cx="3094393" cy="41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smtClean="0">
              <a:solidFill>
                <a:schemeClr val="tx1"/>
              </a:solidFill>
              <a:latin typeface="Times New Roman" pitchFamily="18" charset="0"/>
              <a:cs typeface="Times New Roman" pitchFamily="18" charset="0"/>
            </a:rPr>
            <a:t>Chlortetracycline</a:t>
          </a:r>
          <a:endParaRPr lang="en-US" sz="2400" kern="1200" dirty="0">
            <a:solidFill>
              <a:schemeClr val="tx1"/>
            </a:solidFill>
            <a:latin typeface="Times New Roman" pitchFamily="18" charset="0"/>
            <a:cs typeface="Times New Roman" pitchFamily="18" charset="0"/>
          </a:endParaRPr>
        </a:p>
      </dsp:txBody>
      <dsp:txXfrm>
        <a:off x="4495798" y="609599"/>
        <a:ext cx="3094393" cy="416800"/>
      </dsp:txXfrm>
    </dsp:sp>
    <dsp:sp modelId="{E862C01E-EA4F-4B05-8EB5-9F8949C7A340}">
      <dsp:nvSpPr>
        <dsp:cNvPr id="0" name=""/>
        <dsp:cNvSpPr/>
      </dsp:nvSpPr>
      <dsp:spPr>
        <a:xfrm>
          <a:off x="4267200" y="1142999"/>
          <a:ext cx="178807" cy="178807"/>
        </a:xfrm>
        <a:prstGeom prst="rect">
          <a:avLst/>
        </a:prstGeom>
        <a:solidFill>
          <a:schemeClr val="lt1">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1716E571-AA89-417C-9054-9FCD1C511746}">
      <dsp:nvSpPr>
        <dsp:cNvPr id="0" name=""/>
        <dsp:cNvSpPr/>
      </dsp:nvSpPr>
      <dsp:spPr>
        <a:xfrm>
          <a:off x="4571992" y="1066801"/>
          <a:ext cx="3061593" cy="389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itchFamily="18" charset="0"/>
              <a:cs typeface="Times New Roman" pitchFamily="18" charset="0"/>
            </a:rPr>
            <a:t>Dihydrostreptomycn</a:t>
          </a:r>
          <a:endParaRPr lang="en-US" sz="2400" kern="1200" dirty="0">
            <a:solidFill>
              <a:schemeClr val="tx1"/>
            </a:solidFill>
            <a:latin typeface="Times New Roman" pitchFamily="18" charset="0"/>
            <a:cs typeface="Times New Roman" pitchFamily="18" charset="0"/>
          </a:endParaRPr>
        </a:p>
      </dsp:txBody>
      <dsp:txXfrm>
        <a:off x="4571992" y="1066801"/>
        <a:ext cx="3061593" cy="3892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5.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D4B808-3572-4F03-A0CD-F199ADC6B755}" type="datetimeFigureOut">
              <a:rPr lang="en-US" smtClean="0"/>
              <a:pPr/>
              <a:t>5/13/2015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52956B-8DB8-49DD-B207-209B1F10435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C847D6-9539-4401-BBA5-363C9C847A61}" type="slidenum">
              <a:rPr lang="en-US" smtClean="0"/>
              <a:pPr/>
              <a:t>10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smtClean="0"/>
          </a:p>
        </p:txBody>
      </p:sp>
      <p:sp>
        <p:nvSpPr>
          <p:cNvPr id="158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8087B2-7241-4F72-9985-8B536F0171FB}" type="slidenum">
              <a:rPr lang="zh-CN" altLang="en-US" smtClean="0"/>
              <a:pPr fontAlgn="base">
                <a:spcBef>
                  <a:spcPct val="0"/>
                </a:spcBef>
                <a:spcAft>
                  <a:spcPct val="0"/>
                </a:spcAft>
                <a:defRPr/>
              </a:pPr>
              <a:t>150</a:t>
            </a:fld>
            <a:endParaRPr lang="zh-CN"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zh-CN" smtClean="0"/>
          </a:p>
        </p:txBody>
      </p:sp>
      <p:sp>
        <p:nvSpPr>
          <p:cNvPr id="159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0D2193-3390-4B01-B524-542152CA8D76}" type="slidenum">
              <a:rPr lang="en-US" altLang="zh-CN" smtClean="0"/>
              <a:pPr fontAlgn="base">
                <a:spcBef>
                  <a:spcPct val="0"/>
                </a:spcBef>
                <a:spcAft>
                  <a:spcPct val="0"/>
                </a:spcAft>
                <a:defRPr/>
              </a:pPr>
              <a:t>165</a:t>
            </a:fld>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C847D6-9539-4401-BBA5-363C9C847A61}" type="slidenum">
              <a:rPr lang="en-US" smtClean="0"/>
              <a:pPr/>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002F26-A85C-4F18-A895-20814D84C69C}" type="slidenum">
              <a:rPr lang="en-US" altLang="zh-CN" smtClean="0"/>
              <a:pPr fontAlgn="base">
                <a:spcBef>
                  <a:spcPct val="0"/>
                </a:spcBef>
                <a:spcAft>
                  <a:spcPct val="0"/>
                </a:spcAft>
                <a:defRPr/>
              </a:pPr>
              <a:t>115</a:t>
            </a:fld>
            <a:endParaRPr lang="en-US" altLang="zh-CN" smtClean="0"/>
          </a:p>
        </p:txBody>
      </p:sp>
      <p:sp>
        <p:nvSpPr>
          <p:cNvPr id="148483"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zh-CN" smtClean="0"/>
          </a:p>
        </p:txBody>
      </p:sp>
      <p:sp>
        <p:nvSpPr>
          <p:cNvPr id="14848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09484EE-43E1-4262-B130-A41D3AD3ABF3}" type="slidenum">
              <a:rPr lang="en-US" altLang="zh-CN" sz="1200">
                <a:latin typeface="Calibri" pitchFamily="34" charset="0"/>
              </a:rPr>
              <a:pPr algn="r"/>
              <a:t>115</a:t>
            </a:fld>
            <a:endParaRPr lang="en-US" altLang="zh-CN"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0427C-B0CD-4072-A11A-9F5172D21D25}" type="slidenum">
              <a:rPr lang="en-US" altLang="zh-CN" smtClean="0"/>
              <a:pPr fontAlgn="base">
                <a:spcBef>
                  <a:spcPct val="0"/>
                </a:spcBef>
                <a:spcAft>
                  <a:spcPct val="0"/>
                </a:spcAft>
                <a:defRPr/>
              </a:pPr>
              <a:t>117</a:t>
            </a:fld>
            <a:endParaRPr lang="en-US" altLang="zh-CN" smtClean="0"/>
          </a:p>
        </p:txBody>
      </p:sp>
      <p:sp>
        <p:nvSpPr>
          <p:cNvPr id="149507"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zh-CN" smtClean="0"/>
          </a:p>
        </p:txBody>
      </p:sp>
      <p:sp>
        <p:nvSpPr>
          <p:cNvPr id="14950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138CFDC-A76C-41A3-96F7-1AFD181CA49E}" type="slidenum">
              <a:rPr lang="en-US" altLang="zh-CN" sz="1200">
                <a:latin typeface="Calibri" pitchFamily="34" charset="0"/>
              </a:rPr>
              <a:pPr algn="r"/>
              <a:t>117</a:t>
            </a:fld>
            <a:endParaRPr lang="en-US" altLang="zh-CN"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zh-CN" smtClean="0"/>
          </a:p>
        </p:txBody>
      </p:sp>
      <p:sp>
        <p:nvSpPr>
          <p:cNvPr id="149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2C6F50-8257-42F0-B3DE-14F941B4F271}" type="slidenum">
              <a:rPr lang="en-US" altLang="zh-CN" smtClean="0"/>
              <a:pPr fontAlgn="base">
                <a:spcBef>
                  <a:spcPct val="0"/>
                </a:spcBef>
                <a:spcAft>
                  <a:spcPct val="0"/>
                </a:spcAft>
                <a:defRPr/>
              </a:pPr>
              <a:t>119</a:t>
            </a:fld>
            <a:endParaRPr lang="en-US"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zh-CN" smtClean="0"/>
          </a:p>
        </p:txBody>
      </p:sp>
      <p:sp>
        <p:nvSpPr>
          <p:cNvPr id="151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77F930-814F-44D8-9F1C-6C19D9F77230}" type="slidenum">
              <a:rPr lang="en-US" altLang="zh-CN" smtClean="0"/>
              <a:pPr fontAlgn="base">
                <a:spcBef>
                  <a:spcPct val="0"/>
                </a:spcBef>
                <a:spcAft>
                  <a:spcPct val="0"/>
                </a:spcAft>
                <a:defRPr/>
              </a:pPr>
              <a:t>132</a:t>
            </a:fld>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zh-CN" smtClean="0"/>
          </a:p>
        </p:txBody>
      </p:sp>
      <p:sp>
        <p:nvSpPr>
          <p:cNvPr id="152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C25FD1-217D-4586-A65A-F66B47441986}" type="slidenum">
              <a:rPr lang="en-US" altLang="zh-CN" smtClean="0"/>
              <a:pPr fontAlgn="base">
                <a:spcBef>
                  <a:spcPct val="0"/>
                </a:spcBef>
                <a:spcAft>
                  <a:spcPct val="0"/>
                </a:spcAft>
                <a:defRPr/>
              </a:pPr>
              <a:t>136</a:t>
            </a:fld>
            <a:endParaRPr lang="en-US"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altLang="zh-CN" smtClean="0"/>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C71142-9894-4DE8-A9B9-38F4541CCC4A}" type="slidenum">
              <a:rPr lang="en-US" altLang="zh-CN" smtClean="0"/>
              <a:pPr fontAlgn="base">
                <a:spcBef>
                  <a:spcPct val="0"/>
                </a:spcBef>
                <a:spcAft>
                  <a:spcPct val="0"/>
                </a:spcAft>
                <a:defRPr/>
              </a:pPr>
              <a:t>137</a:t>
            </a:fld>
            <a:endParaRPr lang="en-US"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44BB6B-3F72-4030-94B1-620B18F7E132}" type="slidenum">
              <a:rPr lang="en-US" altLang="zh-CN" smtClean="0"/>
              <a:pPr fontAlgn="base">
                <a:spcBef>
                  <a:spcPct val="0"/>
                </a:spcBef>
                <a:spcAft>
                  <a:spcPct val="0"/>
                </a:spcAft>
                <a:defRPr/>
              </a:pPr>
              <a:t>146</a:t>
            </a:fld>
            <a:endParaRPr lang="en-US" altLang="zh-CN" smtClean="0"/>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7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1" eaLnBrk="1" hangingPunct="1">
              <a:spcBef>
                <a:spcPct val="0"/>
              </a:spcBef>
            </a:pPr>
            <a:endParaRPr lang="zh-CN"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7C4B5A-1906-4CFC-BF4A-E99AA740E4C7}" type="datetimeFigureOut">
              <a:rPr lang="en-US" smtClean="0"/>
              <a:pPr/>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C7599-13B8-4579-90D9-0DCEF8979E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C4B5A-1906-4CFC-BF4A-E99AA740E4C7}" type="datetimeFigureOut">
              <a:rPr lang="en-US" smtClean="0"/>
              <a:pPr/>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C7599-13B8-4579-90D9-0DCEF8979E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C4B5A-1906-4CFC-BF4A-E99AA740E4C7}" type="datetimeFigureOut">
              <a:rPr lang="en-US" smtClean="0"/>
              <a:pPr/>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C7599-13B8-4579-90D9-0DCEF8979EE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altLang="zh-CN" smtClean="0"/>
              <a:t>Click to edit Master title style</a:t>
            </a:r>
            <a:endParaRPr lang="zh-CN" altLang="en-US"/>
          </a:p>
        </p:txBody>
      </p:sp>
      <p:sp>
        <p:nvSpPr>
          <p:cNvPr id="3" name="ClipArt Placeholder 2"/>
          <p:cNvSpPr>
            <a:spLocks noGrp="1"/>
          </p:cNvSpPr>
          <p:nvPr>
            <p:ph type="clipArt" sz="half" idx="1"/>
          </p:nvPr>
        </p:nvSpPr>
        <p:spPr>
          <a:xfrm>
            <a:off x="990600" y="1828800"/>
            <a:ext cx="3810000" cy="4114800"/>
          </a:xfrm>
        </p:spPr>
        <p:txBody>
          <a:bodyPr rtlCol="0">
            <a:normAutofit/>
          </a:bodyPr>
          <a:lstStyle/>
          <a:p>
            <a:pPr lvl="0"/>
            <a:endParaRPr lang="zh-CN" altLang="en-US" noProof="0"/>
          </a:p>
        </p:txBody>
      </p:sp>
      <p:sp>
        <p:nvSpPr>
          <p:cNvPr id="4" name="Text Placeholder 3"/>
          <p:cNvSpPr>
            <a:spLocks noGrp="1"/>
          </p:cNvSpPr>
          <p:nvPr>
            <p:ph type="body" sz="half" idx="2"/>
          </p:nvPr>
        </p:nvSpPr>
        <p:spPr>
          <a:xfrm>
            <a:off x="4953000" y="1828800"/>
            <a:ext cx="3810000" cy="4114800"/>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4"/>
          <p:cNvSpPr>
            <a:spLocks noGrp="1"/>
          </p:cNvSpPr>
          <p:nvPr>
            <p:ph type="dt" sz="half" idx="10"/>
          </p:nvPr>
        </p:nvSpPr>
        <p:spPr>
          <a:xfrm>
            <a:off x="990600" y="6096000"/>
            <a:ext cx="1905000" cy="457200"/>
          </a:xfrm>
        </p:spPr>
        <p:txBody>
          <a:bodyPr/>
          <a:lstStyle>
            <a:lvl1pPr>
              <a:defRPr smtClean="0"/>
            </a:lvl1pPr>
          </a:lstStyle>
          <a:p>
            <a:pPr>
              <a:defRPr/>
            </a:pPr>
            <a:fld id="{D8F7B849-558C-48E1-8BF7-489EB0939D1D}" type="datetime1">
              <a:rPr lang="en-US" altLang="zh-CN"/>
              <a:pPr>
                <a:defRPr/>
              </a:pPr>
              <a:t>5/13/2015</a:t>
            </a:fld>
            <a:endParaRPr lang="en-US" altLang="zh-CN"/>
          </a:p>
        </p:txBody>
      </p:sp>
      <p:sp>
        <p:nvSpPr>
          <p:cNvPr id="6" name="Footer Placeholder 5"/>
          <p:cNvSpPr>
            <a:spLocks noGrp="1"/>
          </p:cNvSpPr>
          <p:nvPr>
            <p:ph type="ftr" sz="quarter" idx="11"/>
          </p:nvPr>
        </p:nvSpPr>
        <p:spPr>
          <a:xfrm>
            <a:off x="3429000" y="6096000"/>
            <a:ext cx="2895600" cy="457200"/>
          </a:xfrm>
        </p:spPr>
        <p:txBody>
          <a:bodyPr/>
          <a:lstStyle>
            <a:lvl1pPr>
              <a:defRPr/>
            </a:lvl1pPr>
          </a:lstStyle>
          <a:p>
            <a:pPr>
              <a:defRPr/>
            </a:pPr>
            <a:endParaRPr lang="en-US" altLang="zh-CN"/>
          </a:p>
        </p:txBody>
      </p:sp>
      <p:sp>
        <p:nvSpPr>
          <p:cNvPr id="7" name="Slide Number Placeholder 6"/>
          <p:cNvSpPr>
            <a:spLocks noGrp="1"/>
          </p:cNvSpPr>
          <p:nvPr>
            <p:ph type="sldNum" sz="quarter" idx="12"/>
          </p:nvPr>
        </p:nvSpPr>
        <p:spPr>
          <a:xfrm>
            <a:off x="6858000" y="6096000"/>
            <a:ext cx="1905000" cy="457200"/>
          </a:xfrm>
        </p:spPr>
        <p:txBody>
          <a:bodyPr/>
          <a:lstStyle>
            <a:lvl1pPr>
              <a:defRPr/>
            </a:lvl1pPr>
          </a:lstStyle>
          <a:p>
            <a:pPr>
              <a:defRPr/>
            </a:pPr>
            <a:fld id="{5524EF14-C47B-463D-9961-C9AC81514624}" type="slidenum">
              <a:rPr lang="en-US" altLang="zh-CN"/>
              <a:pPr>
                <a:defRPr/>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ltLang="zh-CN" smtClean="0"/>
              <a:t>Click to edit Master title style</a:t>
            </a:r>
            <a:endParaRPr lang="zh-CN" altLang="en-US"/>
          </a:p>
        </p:txBody>
      </p:sp>
      <p:sp>
        <p:nvSpPr>
          <p:cNvPr id="3" name="Text Placeholder 2"/>
          <p:cNvSpPr>
            <a:spLocks noGrp="1"/>
          </p:cNvSpPr>
          <p:nvPr>
            <p:ph type="body" sz="half" idx="1"/>
          </p:nvPr>
        </p:nvSpPr>
        <p:spPr>
          <a:xfrm>
            <a:off x="685800" y="1981200"/>
            <a:ext cx="3810000" cy="4114800"/>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981200"/>
            <a:ext cx="3810000" cy="4114800"/>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7C4B5A-1906-4CFC-BF4A-E99AA740E4C7}" type="datetimeFigureOut">
              <a:rPr lang="en-US" smtClean="0"/>
              <a:pPr/>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C7599-13B8-4579-90D9-0DCEF8979E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7C4B5A-1906-4CFC-BF4A-E99AA740E4C7}" type="datetimeFigureOut">
              <a:rPr lang="en-US" smtClean="0"/>
              <a:pPr/>
              <a:t>5/13/2015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C7599-13B8-4579-90D9-0DCEF8979E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C4B5A-1906-4CFC-BF4A-E99AA740E4C7}" type="datetimeFigureOut">
              <a:rPr lang="en-US" smtClean="0"/>
              <a:pPr/>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7C7599-13B8-4579-90D9-0DCEF8979E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7C4B5A-1906-4CFC-BF4A-E99AA740E4C7}" type="datetimeFigureOut">
              <a:rPr lang="en-US" smtClean="0"/>
              <a:pPr/>
              <a:t>5/13/2015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7C7599-13B8-4579-90D9-0DCEF8979E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7C4B5A-1906-4CFC-BF4A-E99AA740E4C7}" type="datetimeFigureOut">
              <a:rPr lang="en-US" smtClean="0"/>
              <a:pPr/>
              <a:t>5/13/2015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7C7599-13B8-4579-90D9-0DCEF8979E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C4B5A-1906-4CFC-BF4A-E99AA740E4C7}" type="datetimeFigureOut">
              <a:rPr lang="en-US" smtClean="0"/>
              <a:pPr/>
              <a:t>5/13/2015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7C7599-13B8-4579-90D9-0DCEF8979E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C4B5A-1906-4CFC-BF4A-E99AA740E4C7}" type="datetimeFigureOut">
              <a:rPr lang="en-US" smtClean="0"/>
              <a:pPr/>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7C7599-13B8-4579-90D9-0DCEF8979E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7C4B5A-1906-4CFC-BF4A-E99AA740E4C7}" type="datetimeFigureOut">
              <a:rPr lang="en-US" smtClean="0"/>
              <a:pPr/>
              <a:t>5/13/2015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7C7599-13B8-4579-90D9-0DCEF8979E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C4B5A-1906-4CFC-BF4A-E99AA740E4C7}" type="datetimeFigureOut">
              <a:rPr lang="en-US" smtClean="0"/>
              <a:pPr/>
              <a:t>5/13/2015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C7599-13B8-4579-90D9-0DCEF8979E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milkfacts.info/Milk%20Processing/Heat%20Treatments%20and%20Pasteurization.htm"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peacefulpastures.com/photos/chicken-lg.jpg" TargetMode="Externa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s://secure.merck-animal-health.com/" TargetMode="External"/><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8.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1828800"/>
            <a:ext cx="3048000" cy="762000"/>
          </a:xfrm>
        </p:spPr>
        <p:txBody>
          <a:bodyPr>
            <a:normAutofit fontScale="90000"/>
          </a:bodyPr>
          <a:lstStyle/>
          <a:p>
            <a:pPr algn="l">
              <a:lnSpc>
                <a:spcPct val="150000"/>
              </a:lnSpc>
            </a:pPr>
            <a:r>
              <a:rPr lang="en-US" sz="4000" b="1" dirty="0" smtClean="0">
                <a:solidFill>
                  <a:schemeClr val="accent3">
                    <a:lumMod val="50000"/>
                  </a:schemeClr>
                </a:solidFill>
                <a:effectLst/>
                <a:latin typeface="Times New Roman" pitchFamily="18" charset="0"/>
                <a:cs typeface="Times New Roman" pitchFamily="18" charset="0"/>
              </a:rPr>
              <a:t>   </a:t>
            </a:r>
            <a:r>
              <a:rPr lang="en-US" sz="4000" b="1" u="sng" dirty="0" smtClean="0">
                <a:solidFill>
                  <a:schemeClr val="accent3">
                    <a:lumMod val="50000"/>
                  </a:schemeClr>
                </a:solidFill>
                <a:effectLst/>
                <a:latin typeface="Times New Roman" pitchFamily="18" charset="0"/>
                <a:cs typeface="Times New Roman" pitchFamily="18" charset="0"/>
              </a:rPr>
              <a:t>Milk hygiene</a:t>
            </a:r>
            <a:endParaRPr lang="en-US" sz="4000"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cstate="print"/>
          <a:srcRect/>
          <a:stretch>
            <a:fillRect/>
          </a:stretch>
        </p:blipFill>
        <p:spPr bwMode="auto">
          <a:xfrm>
            <a:off x="990600" y="3886200"/>
            <a:ext cx="3505200" cy="21145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98554918-7F81-4179-ABE7-69427B67C020}" type="slidenum">
              <a:rPr lang="en-US" smtClean="0"/>
              <a:pPr/>
              <a:t>1</a:t>
            </a:fld>
            <a:endParaRPr lang="en-US" dirty="0"/>
          </a:p>
        </p:txBody>
      </p:sp>
      <p:pic>
        <p:nvPicPr>
          <p:cNvPr id="3" name="Picture 2" descr="C:\Users\yalew\Downloads\Milk.JPG"/>
          <p:cNvPicPr>
            <a:picLocks noChangeAspect="1" noChangeArrowheads="1"/>
          </p:cNvPicPr>
          <p:nvPr/>
        </p:nvPicPr>
        <p:blipFill>
          <a:blip r:embed="rId3" cstate="print"/>
          <a:srcRect/>
          <a:stretch>
            <a:fillRect/>
          </a:stretch>
        </p:blipFill>
        <p:spPr bwMode="auto">
          <a:xfrm>
            <a:off x="5791200" y="3581400"/>
            <a:ext cx="2540000" cy="28956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fontScale="92500" lnSpcReduction="10000"/>
          </a:bodyPr>
          <a:lstStyle/>
          <a:p>
            <a:pPr marL="350838" indent="-350838" algn="just">
              <a:spcAft>
                <a:spcPts val="1200"/>
              </a:spcAft>
              <a:buFont typeface="+mj-lt"/>
              <a:buAutoNum type="arabicPeriod" startAt="2"/>
            </a:pPr>
            <a:r>
              <a:rPr lang="en-US" sz="3000" b="1" dirty="0" smtClean="0">
                <a:latin typeface="Times New Roman" pitchFamily="18" charset="0"/>
                <a:cs typeface="Times New Roman" pitchFamily="18" charset="0"/>
              </a:rPr>
              <a:t>Proteins</a:t>
            </a:r>
            <a:r>
              <a:rPr lang="en-US" sz="2600" dirty="0" smtClean="0">
                <a:latin typeface="Times New Roman" pitchFamily="18" charset="0"/>
                <a:cs typeface="Times New Roman" pitchFamily="18" charset="0"/>
              </a:rPr>
              <a:t>: - Milk protein is valuable to human since it contains all essential amino acids which are important for normal functioning of human body. (about </a:t>
            </a:r>
            <a:r>
              <a:rPr lang="en-US" sz="2600" b="1" dirty="0" smtClean="0">
                <a:latin typeface="Times New Roman" pitchFamily="18" charset="0"/>
                <a:cs typeface="Times New Roman" pitchFamily="18" charset="0"/>
              </a:rPr>
              <a:t>20 amino acids</a:t>
            </a:r>
            <a:r>
              <a:rPr lang="en-US" sz="2600" dirty="0" smtClean="0">
                <a:latin typeface="Times New Roman" pitchFamily="18" charset="0"/>
                <a:cs typeface="Times New Roman" pitchFamily="18" charset="0"/>
              </a:rPr>
              <a:t> among which </a:t>
            </a:r>
            <a:r>
              <a:rPr lang="en-US" sz="2600" b="1" dirty="0" smtClean="0">
                <a:latin typeface="Times New Roman" pitchFamily="18" charset="0"/>
                <a:cs typeface="Times New Roman" pitchFamily="18" charset="0"/>
              </a:rPr>
              <a:t>8</a:t>
            </a:r>
            <a:r>
              <a:rPr lang="en-US" sz="2600" dirty="0" smtClean="0">
                <a:latin typeface="Times New Roman" pitchFamily="18" charset="0"/>
                <a:cs typeface="Times New Roman" pitchFamily="18" charset="0"/>
              </a:rPr>
              <a:t> of them are essential) and a wide variety of these acids are found in each of the proteins of milk. </a:t>
            </a:r>
            <a:r>
              <a:rPr lang="en-US" sz="300" dirty="0" smtClean="0">
                <a:solidFill>
                  <a:schemeClr val="bg1"/>
                </a:solidFill>
                <a:latin typeface="Times New Roman" pitchFamily="18" charset="0"/>
                <a:cs typeface="Times New Roman" pitchFamily="18" charset="0"/>
              </a:rPr>
              <a:t>leucine, isoleucine, lysine, methionine, phenylalanine, threonine, tryptophan, valine, and histidine</a:t>
            </a:r>
            <a:endParaRPr lang="en-US" sz="2600" dirty="0" smtClean="0">
              <a:solidFill>
                <a:schemeClr val="bg1"/>
              </a:solidFill>
              <a:latin typeface="Times New Roman" pitchFamily="18" charset="0"/>
              <a:cs typeface="Times New Roman" pitchFamily="18" charset="0"/>
            </a:endParaRPr>
          </a:p>
          <a:p>
            <a:pPr algn="just">
              <a:spcAft>
                <a:spcPts val="1200"/>
              </a:spcAft>
            </a:pPr>
            <a:r>
              <a:rPr lang="en-US" sz="2600" dirty="0" smtClean="0">
                <a:latin typeface="Times New Roman" pitchFamily="18" charset="0"/>
                <a:cs typeface="Times New Roman" pitchFamily="18" charset="0"/>
              </a:rPr>
              <a:t>Milk proteins are further subdivided into </a:t>
            </a:r>
            <a:r>
              <a:rPr lang="en-US" sz="3000" b="1" dirty="0" smtClean="0">
                <a:latin typeface="Times New Roman" pitchFamily="18" charset="0"/>
                <a:cs typeface="Times New Roman" pitchFamily="18" charset="0"/>
              </a:rPr>
              <a:t>casein</a:t>
            </a:r>
            <a:r>
              <a:rPr lang="en-US" sz="2600" dirty="0" smtClean="0">
                <a:latin typeface="Times New Roman" pitchFamily="18" charset="0"/>
                <a:cs typeface="Times New Roman" pitchFamily="18" charset="0"/>
              </a:rPr>
              <a:t>, comprising approximately </a:t>
            </a:r>
            <a:r>
              <a:rPr lang="en-US" sz="2600" b="1" dirty="0" smtClean="0">
                <a:latin typeface="Times New Roman" pitchFamily="18" charset="0"/>
                <a:cs typeface="Times New Roman" pitchFamily="18" charset="0"/>
              </a:rPr>
              <a:t>76–80</a:t>
            </a:r>
            <a:r>
              <a:rPr lang="en-US" sz="2600" dirty="0" smtClean="0">
                <a:latin typeface="Times New Roman" pitchFamily="18" charset="0"/>
                <a:cs typeface="Times New Roman" pitchFamily="18" charset="0"/>
              </a:rPr>
              <a:t>% of the total milk proteins, and the </a:t>
            </a:r>
            <a:r>
              <a:rPr lang="en-US" sz="3000" b="1" dirty="0" smtClean="0">
                <a:latin typeface="Times New Roman" pitchFamily="18" charset="0"/>
                <a:cs typeface="Times New Roman" pitchFamily="18" charset="0"/>
              </a:rPr>
              <a:t>whey </a:t>
            </a:r>
            <a:r>
              <a:rPr lang="en-US" sz="2600" b="1" dirty="0" smtClean="0">
                <a:latin typeface="Times New Roman" pitchFamily="18" charset="0"/>
                <a:cs typeface="Times New Roman" pitchFamily="18" charset="0"/>
              </a:rPr>
              <a:t>proteins</a:t>
            </a:r>
            <a:r>
              <a:rPr lang="en-US" sz="2600" dirty="0" smtClean="0">
                <a:latin typeface="Times New Roman" pitchFamily="18" charset="0"/>
                <a:cs typeface="Times New Roman" pitchFamily="18" charset="0"/>
              </a:rPr>
              <a:t> such as </a:t>
            </a:r>
            <a:r>
              <a:rPr lang="en-US" sz="2600" b="1" dirty="0" smtClean="0">
                <a:latin typeface="Times New Roman" pitchFamily="18" charset="0"/>
                <a:cs typeface="Times New Roman" pitchFamily="18" charset="0"/>
              </a:rPr>
              <a:t>albumin</a:t>
            </a:r>
            <a:r>
              <a:rPr lang="en-US" sz="2600" dirty="0" smtClean="0">
                <a:latin typeface="Times New Roman" pitchFamily="18" charset="0"/>
                <a:cs typeface="Times New Roman" pitchFamily="18" charset="0"/>
              </a:rPr>
              <a:t> (e.g. lacto albumin), </a:t>
            </a:r>
            <a:r>
              <a:rPr lang="en-US" sz="2600" b="1" dirty="0" smtClean="0">
                <a:latin typeface="Times New Roman" pitchFamily="18" charset="0"/>
                <a:cs typeface="Times New Roman" pitchFamily="18" charset="0"/>
              </a:rPr>
              <a:t>globulin</a:t>
            </a:r>
            <a:r>
              <a:rPr lang="en-US" sz="2600" dirty="0" smtClean="0">
                <a:latin typeface="Times New Roman" pitchFamily="18" charset="0"/>
                <a:cs typeface="Times New Roman" pitchFamily="18" charset="0"/>
              </a:rPr>
              <a:t> (e.g. Lacto globulin, </a:t>
            </a:r>
            <a:r>
              <a:rPr lang="en-US" sz="2600" b="1" dirty="0" smtClean="0">
                <a:latin typeface="Times New Roman" pitchFamily="18" charset="0"/>
                <a:cs typeface="Times New Roman" pitchFamily="18" charset="0"/>
              </a:rPr>
              <a:t>immunoglobulin</a:t>
            </a:r>
            <a:r>
              <a:rPr lang="en-US" sz="2600" dirty="0" smtClean="0">
                <a:latin typeface="Times New Roman" pitchFamily="18" charset="0"/>
                <a:cs typeface="Times New Roman" pitchFamily="18" charset="0"/>
              </a:rPr>
              <a:t> and other globulins) and </a:t>
            </a:r>
            <a:r>
              <a:rPr lang="en-US" sz="2600" b="1" dirty="0" smtClean="0">
                <a:latin typeface="Times New Roman" pitchFamily="18" charset="0"/>
                <a:cs typeface="Times New Roman" pitchFamily="18" charset="0"/>
              </a:rPr>
              <a:t>enzymes</a:t>
            </a:r>
            <a:r>
              <a:rPr lang="en-US" sz="2600" dirty="0" smtClean="0">
                <a:latin typeface="Times New Roman" pitchFamily="18" charset="0"/>
                <a:cs typeface="Times New Roman" pitchFamily="18" charset="0"/>
              </a:rPr>
              <a:t>, comprising roughly </a:t>
            </a:r>
            <a:r>
              <a:rPr lang="en-US" sz="2600" b="1" dirty="0" smtClean="0">
                <a:latin typeface="Times New Roman" pitchFamily="18" charset="0"/>
                <a:cs typeface="Times New Roman" pitchFamily="18" charset="0"/>
              </a:rPr>
              <a:t>20–24</a:t>
            </a:r>
            <a:r>
              <a:rPr lang="en-US" sz="2600" dirty="0" smtClean="0">
                <a:latin typeface="Times New Roman" pitchFamily="18" charset="0"/>
                <a:cs typeface="Times New Roman" pitchFamily="18" charset="0"/>
              </a:rPr>
              <a:t>%.</a:t>
            </a:r>
          </a:p>
          <a:p>
            <a:pPr algn="just"/>
            <a:r>
              <a:rPr lang="en-US" sz="3000" b="1" dirty="0" smtClean="0">
                <a:latin typeface="Times New Roman" pitchFamily="18" charset="0"/>
                <a:cs typeface="Times New Roman" pitchFamily="18" charset="0"/>
              </a:rPr>
              <a:t>Casein</a:t>
            </a:r>
            <a:r>
              <a:rPr lang="en-US" sz="2600" b="1" i="1" dirty="0" smtClean="0">
                <a:latin typeface="Times New Roman" pitchFamily="18" charset="0"/>
                <a:cs typeface="Times New Roman" pitchFamily="18" charset="0"/>
              </a:rPr>
              <a:t> </a:t>
            </a:r>
            <a:r>
              <a:rPr lang="en-US" sz="2600" b="1" dirty="0" smtClean="0">
                <a:latin typeface="Times New Roman" pitchFamily="18" charset="0"/>
                <a:cs typeface="Times New Roman" pitchFamily="18" charset="0"/>
              </a:rPr>
              <a:t>is </a:t>
            </a:r>
            <a:r>
              <a:rPr lang="en-US" sz="2600" dirty="0" smtClean="0">
                <a:latin typeface="Times New Roman" pitchFamily="18" charset="0"/>
                <a:cs typeface="Times New Roman" pitchFamily="18" charset="0"/>
              </a:rPr>
              <a:t>considered as the specific predominant protein of milk and it is </a:t>
            </a:r>
            <a:r>
              <a:rPr lang="en-US" sz="2600" b="1" dirty="0" smtClean="0">
                <a:latin typeface="Times New Roman" pitchFamily="18" charset="0"/>
                <a:cs typeface="Times New Roman" pitchFamily="18" charset="0"/>
              </a:rPr>
              <a:t>white</a:t>
            </a:r>
            <a:r>
              <a:rPr lang="en-US" sz="2600" dirty="0" smtClean="0">
                <a:latin typeface="Times New Roman" pitchFamily="18" charset="0"/>
                <a:cs typeface="Times New Roman" pitchFamily="18" charset="0"/>
              </a:rPr>
              <a:t> in color and thus, enables milk to have its </a:t>
            </a:r>
            <a:r>
              <a:rPr lang="en-US" sz="2600" b="1" dirty="0" smtClean="0">
                <a:latin typeface="Times New Roman" pitchFamily="18" charset="0"/>
                <a:cs typeface="Times New Roman" pitchFamily="18" charset="0"/>
              </a:rPr>
              <a:t>normal whitish color</a:t>
            </a:r>
            <a:r>
              <a:rPr lang="en-US" sz="2600" dirty="0" smtClean="0">
                <a:latin typeface="Times New Roman" pitchFamily="18" charset="0"/>
                <a:cs typeface="Times New Roman" pitchFamily="18" charset="0"/>
              </a:rPr>
              <a:t>.</a:t>
            </a:r>
            <a:r>
              <a:rPr lang="en-US" sz="2600" b="1" i="1"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Addition of </a:t>
            </a:r>
            <a:r>
              <a:rPr lang="en-US" sz="2600" b="1" dirty="0" smtClean="0">
                <a:latin typeface="Times New Roman" pitchFamily="18" charset="0"/>
                <a:cs typeface="Times New Roman" pitchFamily="18" charset="0"/>
              </a:rPr>
              <a:t>acids</a:t>
            </a:r>
            <a:r>
              <a:rPr lang="en-US" sz="2600" dirty="0" smtClean="0">
                <a:latin typeface="Times New Roman" pitchFamily="18" charset="0"/>
                <a:cs typeface="Times New Roman" pitchFamily="18" charset="0"/>
              </a:rPr>
              <a:t> (e.g. citric acid, lactic acid), </a:t>
            </a:r>
            <a:r>
              <a:rPr lang="en-US" sz="2600" b="1" dirty="0" smtClean="0">
                <a:latin typeface="Times New Roman" pitchFamily="18" charset="0"/>
                <a:cs typeface="Times New Roman" pitchFamily="18" charset="0"/>
              </a:rPr>
              <a:t>enzymes</a:t>
            </a:r>
            <a:r>
              <a:rPr lang="en-US" sz="2600" dirty="0" smtClean="0">
                <a:latin typeface="Times New Roman" pitchFamily="18" charset="0"/>
                <a:cs typeface="Times New Roman" pitchFamily="18" charset="0"/>
              </a:rPr>
              <a:t> (e.g. rennin, pepsin) and </a:t>
            </a:r>
            <a:r>
              <a:rPr lang="en-US" sz="2600" b="1" dirty="0" smtClean="0">
                <a:latin typeface="Times New Roman" pitchFamily="18" charset="0"/>
                <a:cs typeface="Times New Roman" pitchFamily="18" charset="0"/>
              </a:rPr>
              <a:t>alcohols</a:t>
            </a:r>
            <a:r>
              <a:rPr lang="en-US" sz="2600" dirty="0" smtClean="0">
                <a:latin typeface="Times New Roman" pitchFamily="18" charset="0"/>
                <a:cs typeface="Times New Roman" pitchFamily="18" charset="0"/>
              </a:rPr>
              <a:t> and application of </a:t>
            </a:r>
            <a:r>
              <a:rPr lang="en-US" sz="2600" b="1" dirty="0" smtClean="0">
                <a:latin typeface="Times New Roman" pitchFamily="18" charset="0"/>
                <a:cs typeface="Times New Roman" pitchFamily="18" charset="0"/>
              </a:rPr>
              <a:t>heat</a:t>
            </a:r>
            <a:r>
              <a:rPr lang="en-US" sz="2600" dirty="0" smtClean="0">
                <a:latin typeface="Times New Roman" pitchFamily="18" charset="0"/>
                <a:cs typeface="Times New Roman" pitchFamily="18" charset="0"/>
              </a:rPr>
              <a:t> coagulates casein and hence casein is used in </a:t>
            </a:r>
            <a:r>
              <a:rPr lang="en-US" sz="2600" b="1" dirty="0" smtClean="0">
                <a:latin typeface="Times New Roman" pitchFamily="18" charset="0"/>
                <a:cs typeface="Times New Roman" pitchFamily="18" charset="0"/>
              </a:rPr>
              <a:t>cheese production</a:t>
            </a:r>
            <a:r>
              <a:rPr lang="en-US" sz="2600" dirty="0" smtClean="0">
                <a:latin typeface="Times New Roman" pitchFamily="18" charset="0"/>
                <a:cs typeface="Times New Roman" pitchFamily="18" charset="0"/>
              </a:rPr>
              <a:t>.</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563562"/>
          </a:xfrm>
        </p:spPr>
        <p:txBody>
          <a:bodyPr>
            <a:normAutofit/>
          </a:bodyPr>
          <a:lstStyle/>
          <a:p>
            <a:r>
              <a:rPr lang="en-GB" sz="3000" b="1" dirty="0" smtClean="0">
                <a:latin typeface="Times New Roman"/>
                <a:ea typeface="Times New Roman"/>
                <a:cs typeface="Times New Roman"/>
              </a:rPr>
              <a:t>The disease in man occurs in three clinical forms:</a:t>
            </a:r>
            <a:endParaRPr lang="en-US" sz="3000" dirty="0"/>
          </a:p>
        </p:txBody>
      </p:sp>
      <p:sp>
        <p:nvSpPr>
          <p:cNvPr id="3" name="Content Placeholder 2"/>
          <p:cNvSpPr>
            <a:spLocks noGrp="1"/>
          </p:cNvSpPr>
          <p:nvPr>
            <p:ph idx="1"/>
          </p:nvPr>
        </p:nvSpPr>
        <p:spPr>
          <a:xfrm>
            <a:off x="152400" y="1143000"/>
            <a:ext cx="8763000" cy="5562600"/>
          </a:xfrm>
        </p:spPr>
        <p:txBody>
          <a:bodyPr>
            <a:normAutofit fontScale="25000" lnSpcReduction="20000"/>
          </a:bodyPr>
          <a:lstStyle/>
          <a:p>
            <a:pPr marL="396875" indent="-396875" algn="just">
              <a:lnSpc>
                <a:spcPct val="150000"/>
              </a:lnSpc>
              <a:spcBef>
                <a:spcPts val="600"/>
              </a:spcBef>
              <a:spcAft>
                <a:spcPts val="1200"/>
              </a:spcAft>
              <a:buFont typeface="+mj-lt"/>
              <a:buAutoNum type="arabicPeriod"/>
              <a:tabLst>
                <a:tab pos="457200" algn="l"/>
              </a:tabLst>
            </a:pPr>
            <a:r>
              <a:rPr lang="en-GB" sz="9600" b="1" dirty="0" err="1" smtClean="0">
                <a:latin typeface="Times New Roman" pitchFamily="18" charset="0"/>
                <a:ea typeface="Times New Roman"/>
                <a:cs typeface="Times New Roman" pitchFamily="18" charset="0"/>
              </a:rPr>
              <a:t>Cutaneous</a:t>
            </a:r>
            <a:r>
              <a:rPr lang="en-GB" sz="9600" b="1" dirty="0" smtClean="0">
                <a:latin typeface="Times New Roman" pitchFamily="18" charset="0"/>
                <a:ea typeface="Times New Roman"/>
                <a:cs typeface="Times New Roman" pitchFamily="18" charset="0"/>
              </a:rPr>
              <a:t> form</a:t>
            </a:r>
            <a:r>
              <a:rPr lang="en-GB" sz="9600" i="1" dirty="0" smtClean="0">
                <a:latin typeface="Times New Roman" pitchFamily="18" charset="0"/>
                <a:ea typeface="Times New Roman"/>
                <a:cs typeface="Times New Roman" pitchFamily="18" charset="0"/>
              </a:rPr>
              <a:t> </a:t>
            </a:r>
            <a:r>
              <a:rPr lang="en-GB" sz="9600" dirty="0" smtClean="0">
                <a:latin typeface="Times New Roman" pitchFamily="18" charset="0"/>
                <a:ea typeface="Times New Roman"/>
                <a:cs typeface="Times New Roman" pitchFamily="18" charset="0"/>
              </a:rPr>
              <a:t>(malignant carbuncle/malignant pustule): This is the most common form &amp; is contracted by contact with infected animals usually carcasses or contaminated wool, hides or skin.</a:t>
            </a:r>
          </a:p>
          <a:p>
            <a:pPr marL="396875" indent="-396875" algn="just">
              <a:lnSpc>
                <a:spcPct val="150000"/>
              </a:lnSpc>
              <a:spcBef>
                <a:spcPts val="600"/>
              </a:spcBef>
              <a:spcAft>
                <a:spcPts val="1200"/>
              </a:spcAft>
              <a:buFont typeface="+mj-lt"/>
              <a:buAutoNum type="arabicPeriod"/>
              <a:tabLst>
                <a:tab pos="457200" algn="l"/>
              </a:tabLst>
            </a:pPr>
            <a:r>
              <a:rPr lang="en-GB" sz="9600" b="1" dirty="0" smtClean="0">
                <a:latin typeface="Times New Roman" pitchFamily="18" charset="0"/>
                <a:ea typeface="Times New Roman"/>
                <a:cs typeface="Times New Roman" pitchFamily="18" charset="0"/>
              </a:rPr>
              <a:t>Pulmonary form</a:t>
            </a:r>
            <a:r>
              <a:rPr lang="en-GB" sz="9600" dirty="0" smtClean="0">
                <a:latin typeface="Times New Roman" pitchFamily="18" charset="0"/>
                <a:ea typeface="Times New Roman"/>
                <a:cs typeface="Times New Roman" pitchFamily="18" charset="0"/>
              </a:rPr>
              <a:t> (wool sorter's disease): This form of anthrax is contracted by inhalation of </a:t>
            </a:r>
            <a:r>
              <a:rPr lang="en-GB" sz="9600" i="1" dirty="0" smtClean="0">
                <a:latin typeface="Times New Roman" pitchFamily="18" charset="0"/>
                <a:ea typeface="Times New Roman"/>
                <a:cs typeface="Times New Roman" pitchFamily="18" charset="0"/>
              </a:rPr>
              <a:t>B. </a:t>
            </a:r>
            <a:r>
              <a:rPr lang="en-GB" sz="9600" i="1" dirty="0" err="1" smtClean="0">
                <a:latin typeface="Times New Roman" pitchFamily="18" charset="0"/>
                <a:ea typeface="Times New Roman"/>
                <a:cs typeface="Times New Roman" pitchFamily="18" charset="0"/>
              </a:rPr>
              <a:t>anthacis</a:t>
            </a:r>
            <a:r>
              <a:rPr lang="en-GB" sz="9600" dirty="0" smtClean="0">
                <a:latin typeface="Times New Roman" pitchFamily="18" charset="0"/>
                <a:ea typeface="Times New Roman"/>
                <a:cs typeface="Times New Roman" pitchFamily="18" charset="0"/>
              </a:rPr>
              <a:t> spores. </a:t>
            </a:r>
            <a:endParaRPr lang="en-US" sz="9600" dirty="0" smtClean="0">
              <a:latin typeface="Times New Roman" pitchFamily="18" charset="0"/>
              <a:ea typeface="Times New Roman"/>
              <a:cs typeface="Times New Roman" pitchFamily="18" charset="0"/>
            </a:endParaRPr>
          </a:p>
          <a:p>
            <a:pPr marL="396875" indent="-396875" algn="just">
              <a:lnSpc>
                <a:spcPct val="150000"/>
              </a:lnSpc>
              <a:spcBef>
                <a:spcPts val="600"/>
              </a:spcBef>
              <a:spcAft>
                <a:spcPts val="1200"/>
              </a:spcAft>
              <a:buFont typeface="+mj-lt"/>
              <a:buAutoNum type="arabicPeriod"/>
              <a:tabLst>
                <a:tab pos="457200" algn="l"/>
              </a:tabLst>
            </a:pPr>
            <a:r>
              <a:rPr lang="en-GB" sz="9600" b="1" dirty="0" smtClean="0">
                <a:latin typeface="Times New Roman" pitchFamily="18" charset="0"/>
                <a:ea typeface="Times New Roman"/>
                <a:cs typeface="Times New Roman" pitchFamily="18" charset="0"/>
              </a:rPr>
              <a:t>Intestinal form:</a:t>
            </a:r>
            <a:r>
              <a:rPr lang="en-GB" sz="9600" i="1" dirty="0" smtClean="0">
                <a:latin typeface="Times New Roman" pitchFamily="18" charset="0"/>
                <a:ea typeface="Times New Roman"/>
                <a:cs typeface="Times New Roman" pitchFamily="18" charset="0"/>
              </a:rPr>
              <a:t> </a:t>
            </a:r>
            <a:r>
              <a:rPr lang="en-GB" sz="9600" dirty="0" smtClean="0">
                <a:latin typeface="Times New Roman" pitchFamily="18" charset="0"/>
                <a:ea typeface="Times New Roman"/>
                <a:cs typeface="Times New Roman" pitchFamily="18" charset="0"/>
              </a:rPr>
              <a:t>It is contracted by ingestion of meat from infected animals. It is manifested by </a:t>
            </a:r>
            <a:r>
              <a:rPr lang="en-GB" sz="9600" b="1" dirty="0" smtClean="0">
                <a:latin typeface="Times New Roman" pitchFamily="18" charset="0"/>
                <a:ea typeface="Times New Roman"/>
                <a:cs typeface="Times New Roman" pitchFamily="18" charset="0"/>
              </a:rPr>
              <a:t>violent gastroenteritis</a:t>
            </a:r>
            <a:r>
              <a:rPr lang="en-GB" sz="9600" dirty="0" smtClean="0">
                <a:latin typeface="Times New Roman" pitchFamily="18" charset="0"/>
                <a:ea typeface="Times New Roman"/>
                <a:cs typeface="Times New Roman" pitchFamily="18" charset="0"/>
              </a:rPr>
              <a:t> with </a:t>
            </a:r>
            <a:r>
              <a:rPr lang="en-GB" sz="9600" b="1" dirty="0" smtClean="0">
                <a:latin typeface="Times New Roman" pitchFamily="18" charset="0"/>
                <a:ea typeface="Times New Roman"/>
                <a:cs typeface="Times New Roman" pitchFamily="18" charset="0"/>
              </a:rPr>
              <a:t>vomiting</a:t>
            </a:r>
            <a:r>
              <a:rPr lang="en-GB" sz="9600" dirty="0" smtClean="0">
                <a:latin typeface="Times New Roman" pitchFamily="18" charset="0"/>
                <a:ea typeface="Times New Roman"/>
                <a:cs typeface="Times New Roman" pitchFamily="18" charset="0"/>
              </a:rPr>
              <a:t> and </a:t>
            </a:r>
            <a:r>
              <a:rPr lang="en-GB" sz="9600" b="1" dirty="0" smtClean="0">
                <a:latin typeface="Times New Roman" pitchFamily="18" charset="0"/>
                <a:ea typeface="Times New Roman"/>
                <a:cs typeface="Times New Roman" pitchFamily="18" charset="0"/>
              </a:rPr>
              <a:t>bloody stools</a:t>
            </a:r>
            <a:r>
              <a:rPr lang="en-GB" sz="9600" dirty="0" smtClean="0">
                <a:latin typeface="Times New Roman" pitchFamily="18" charset="0"/>
                <a:ea typeface="Times New Roman"/>
                <a:cs typeface="Times New Roman" pitchFamily="18" charset="0"/>
              </a:rPr>
              <a:t>. </a:t>
            </a:r>
            <a:endParaRPr lang="en-US" sz="9600" dirty="0" smtClean="0">
              <a:latin typeface="Times New Roman" pitchFamily="18" charset="0"/>
              <a:ea typeface="Times New Roman"/>
              <a:cs typeface="Times New Roman" pitchFamily="18" charset="0"/>
            </a:endParaRPr>
          </a:p>
          <a:p>
            <a:pPr lvl="0" algn="just">
              <a:lnSpc>
                <a:spcPct val="150000"/>
              </a:lnSpc>
              <a:spcBef>
                <a:spcPts val="600"/>
              </a:spcBef>
              <a:spcAft>
                <a:spcPts val="1200"/>
              </a:spcAft>
              <a:buFont typeface="Wingdings"/>
              <a:buChar char=""/>
              <a:tabLst>
                <a:tab pos="457200" algn="l"/>
              </a:tabLst>
            </a:pPr>
            <a:r>
              <a:rPr lang="en-GB" sz="9600" dirty="0" smtClean="0">
                <a:latin typeface="Times New Roman" pitchFamily="18" charset="0"/>
                <a:ea typeface="Times New Roman"/>
                <a:cs typeface="Times New Roman" pitchFamily="18" charset="0"/>
              </a:rPr>
              <a:t>In animals anthrax occurs in three forms as per acute, acute/sub acute and chronic. </a:t>
            </a:r>
            <a:endParaRPr lang="en-US" sz="9600" dirty="0" smtClean="0">
              <a:latin typeface="Times New Roman" pitchFamily="18" charset="0"/>
              <a:ea typeface="Times New Roman"/>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00800"/>
          </a:xfrm>
        </p:spPr>
        <p:txBody>
          <a:bodyPr>
            <a:normAutofit/>
          </a:bodyPr>
          <a:lstStyle/>
          <a:p>
            <a:pPr lvl="0" algn="just">
              <a:lnSpc>
                <a:spcPct val="150000"/>
              </a:lnSpc>
              <a:spcBef>
                <a:spcPts val="600"/>
              </a:spcBef>
              <a:spcAft>
                <a:spcPts val="600"/>
              </a:spcAft>
              <a:buFont typeface="Wingdings"/>
              <a:buChar char=""/>
              <a:tabLst>
                <a:tab pos="457200" algn="l"/>
              </a:tabLst>
            </a:pPr>
            <a:r>
              <a:rPr lang="en-GB" sz="2400" dirty="0" smtClean="0">
                <a:solidFill>
                  <a:prstClr val="black"/>
                </a:solidFill>
                <a:latin typeface="Times New Roman" pitchFamily="18" charset="0"/>
                <a:ea typeface="Times New Roman"/>
                <a:cs typeface="Times New Roman" pitchFamily="18" charset="0"/>
              </a:rPr>
              <a:t>The apoplectic form is seen mostly in cattle, sheep and goats. It occurs most frequently at the beginning of an outbreak. </a:t>
            </a:r>
            <a:endParaRPr lang="en-US" sz="2400" dirty="0" smtClean="0">
              <a:solidFill>
                <a:prstClr val="black"/>
              </a:solidFill>
              <a:latin typeface="Times New Roman" pitchFamily="18" charset="0"/>
              <a:ea typeface="Times New Roman"/>
              <a:cs typeface="Times New Roman" pitchFamily="18" charset="0"/>
            </a:endParaRPr>
          </a:p>
          <a:p>
            <a:pPr lvl="0" algn="just">
              <a:lnSpc>
                <a:spcPct val="150000"/>
              </a:lnSpc>
              <a:spcBef>
                <a:spcPts val="600"/>
              </a:spcBef>
              <a:spcAft>
                <a:spcPts val="1200"/>
              </a:spcAft>
              <a:buFont typeface="Wingdings"/>
              <a:buChar char=""/>
              <a:tabLst>
                <a:tab pos="457200" algn="l"/>
              </a:tabLst>
            </a:pPr>
            <a:r>
              <a:rPr lang="en-GB" sz="2400" dirty="0" smtClean="0">
                <a:solidFill>
                  <a:prstClr val="black"/>
                </a:solidFill>
                <a:latin typeface="Times New Roman" pitchFamily="18" charset="0"/>
                <a:ea typeface="Times New Roman"/>
                <a:cs typeface="Times New Roman" pitchFamily="18" charset="0"/>
              </a:rPr>
              <a:t>The acute and sub acute forms are common in cattle, horses and sheep. Chronic anthrax occurs mainly in less susceptible species such as pigs, but is also seen in cattle, horses and dogs. </a:t>
            </a:r>
            <a:endParaRPr lang="en-US" sz="2400" dirty="0" smtClean="0">
              <a:solidFill>
                <a:prstClr val="black"/>
              </a:solidFill>
              <a:latin typeface="Times New Roman" pitchFamily="18" charset="0"/>
              <a:ea typeface="Times New Roman"/>
              <a:cs typeface="Times New Roman" pitchFamily="18" charset="0"/>
            </a:endParaRPr>
          </a:p>
          <a:p>
            <a:pPr lvl="0"/>
            <a:endParaRPr lang="en-US" sz="900" dirty="0" smtClean="0">
              <a:solidFill>
                <a:prstClr val="black"/>
              </a:solidFill>
            </a:endParaRP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GB" sz="3200" b="1" dirty="0" smtClean="0">
                <a:latin typeface="Times New Roman"/>
                <a:ea typeface="Times New Roman"/>
                <a:cs typeface="Times New Roman"/>
              </a:rPr>
              <a:t>Diagnosis</a:t>
            </a:r>
            <a:endParaRPr lang="en-US" dirty="0"/>
          </a:p>
        </p:txBody>
      </p:sp>
      <p:sp>
        <p:nvSpPr>
          <p:cNvPr id="3" name="Content Placeholder 2"/>
          <p:cNvSpPr>
            <a:spLocks noGrp="1"/>
          </p:cNvSpPr>
          <p:nvPr>
            <p:ph idx="1"/>
          </p:nvPr>
        </p:nvSpPr>
        <p:spPr>
          <a:xfrm>
            <a:off x="228600" y="914400"/>
            <a:ext cx="8686800" cy="5715000"/>
          </a:xfrm>
        </p:spPr>
        <p:txBody>
          <a:bodyPr>
            <a:normAutofit fontScale="92500" lnSpcReduction="20000"/>
          </a:bodyPr>
          <a:lstStyle/>
          <a:p>
            <a:pPr marL="517525" lvl="0" indent="-517525" algn="just">
              <a:lnSpc>
                <a:spcPct val="150000"/>
              </a:lnSpc>
              <a:spcBef>
                <a:spcPts val="600"/>
              </a:spcBef>
              <a:buFont typeface="Wingdings"/>
              <a:buChar char=""/>
              <a:tabLst>
                <a:tab pos="457200" algn="l"/>
              </a:tabLst>
            </a:pPr>
            <a:r>
              <a:rPr lang="en-GB" sz="2400" dirty="0" smtClean="0">
                <a:latin typeface="Times New Roman" pitchFamily="18" charset="0"/>
                <a:ea typeface="Times New Roman"/>
                <a:cs typeface="Times New Roman" pitchFamily="18" charset="0"/>
              </a:rPr>
              <a:t>Microscopic examination of stained smears of vesicular fluid (in man), </a:t>
            </a:r>
            <a:r>
              <a:rPr lang="en-GB" sz="2400" dirty="0" err="1" smtClean="0">
                <a:latin typeface="Times New Roman" pitchFamily="18" charset="0"/>
                <a:ea typeface="Times New Roman"/>
                <a:cs typeface="Times New Roman" pitchFamily="18" charset="0"/>
              </a:rPr>
              <a:t>edema</a:t>
            </a:r>
            <a:r>
              <a:rPr lang="en-GB" sz="2400" dirty="0" smtClean="0">
                <a:latin typeface="Times New Roman" pitchFamily="18" charset="0"/>
                <a:ea typeface="Times New Roman"/>
                <a:cs typeface="Times New Roman" pitchFamily="18" charset="0"/>
              </a:rPr>
              <a:t> (in swine), or blood ( in other animals),</a:t>
            </a:r>
            <a:endParaRPr lang="en-US" sz="2400" dirty="0" smtClean="0">
              <a:latin typeface="Times New Roman" pitchFamily="18" charset="0"/>
              <a:ea typeface="Times New Roman"/>
              <a:cs typeface="Times New Roman" pitchFamily="18" charset="0"/>
            </a:endParaRPr>
          </a:p>
          <a:p>
            <a:pPr marL="517525" lvl="0" indent="-517525" algn="just">
              <a:lnSpc>
                <a:spcPct val="150000"/>
              </a:lnSpc>
              <a:spcBef>
                <a:spcPts val="600"/>
              </a:spcBef>
              <a:buFont typeface="Wingdings"/>
              <a:buChar char=""/>
              <a:tabLst>
                <a:tab pos="457200" algn="l"/>
              </a:tabLst>
            </a:pPr>
            <a:r>
              <a:rPr lang="en-GB" sz="2400" dirty="0" smtClean="0">
                <a:latin typeface="Times New Roman" pitchFamily="18" charset="0"/>
                <a:ea typeface="Times New Roman"/>
                <a:cs typeface="Times New Roman" pitchFamily="18" charset="0"/>
              </a:rPr>
              <a:t>Culturing the micro-organism from blood/ pus, </a:t>
            </a:r>
            <a:endParaRPr lang="en-US" sz="2400" dirty="0" smtClean="0">
              <a:latin typeface="Times New Roman" pitchFamily="18" charset="0"/>
              <a:ea typeface="Times New Roman"/>
              <a:cs typeface="Times New Roman" pitchFamily="18" charset="0"/>
            </a:endParaRPr>
          </a:p>
          <a:p>
            <a:pPr marL="517525" lvl="0" indent="-517525" algn="just">
              <a:lnSpc>
                <a:spcPct val="150000"/>
              </a:lnSpc>
              <a:spcBef>
                <a:spcPts val="600"/>
              </a:spcBef>
              <a:buFont typeface="Wingdings"/>
              <a:buChar char=""/>
              <a:tabLst>
                <a:tab pos="457200" algn="l"/>
              </a:tabLst>
            </a:pPr>
            <a:r>
              <a:rPr lang="en-GB" sz="2400" dirty="0" smtClean="0">
                <a:latin typeface="Times New Roman" pitchFamily="18" charset="0"/>
                <a:ea typeface="Times New Roman"/>
                <a:cs typeface="Times New Roman" pitchFamily="18" charset="0"/>
              </a:rPr>
              <a:t>Inoculation of laboratory animals (</a:t>
            </a:r>
            <a:r>
              <a:rPr lang="en-US" altLang="zh-CN" sz="2400" dirty="0" smtClean="0">
                <a:latin typeface="Times New Roman" pitchFamily="18" charset="0"/>
                <a:cs typeface="Times New Roman" pitchFamily="18" charset="0"/>
              </a:rPr>
              <a:t>guinea pig</a:t>
            </a:r>
            <a:r>
              <a:rPr lang="en-GB" sz="2400" dirty="0" smtClean="0">
                <a:latin typeface="Times New Roman" pitchFamily="18" charset="0"/>
                <a:ea typeface="Times New Roman"/>
                <a:cs typeface="Times New Roman" pitchFamily="18" charset="0"/>
              </a:rPr>
              <a:t>)</a:t>
            </a:r>
            <a:endParaRPr lang="en-US" sz="2400" dirty="0" smtClean="0">
              <a:latin typeface="Times New Roman" pitchFamily="18" charset="0"/>
              <a:ea typeface="Times New Roman"/>
              <a:cs typeface="Times New Roman" pitchFamily="18" charset="0"/>
            </a:endParaRPr>
          </a:p>
          <a:p>
            <a:pPr marL="517525" lvl="0" indent="-517525" algn="just">
              <a:lnSpc>
                <a:spcPct val="150000"/>
              </a:lnSpc>
              <a:spcBef>
                <a:spcPts val="600"/>
              </a:spcBef>
              <a:buFont typeface="Wingdings"/>
              <a:buChar char=""/>
              <a:tabLst>
                <a:tab pos="457200" algn="l"/>
              </a:tabLst>
            </a:pPr>
            <a:r>
              <a:rPr lang="en-GB" sz="2400" dirty="0" err="1" smtClean="0">
                <a:latin typeface="Times New Roman" pitchFamily="18" charset="0"/>
                <a:ea typeface="Times New Roman"/>
                <a:cs typeface="Times New Roman" pitchFamily="18" charset="0"/>
              </a:rPr>
              <a:t>Ascoli's</a:t>
            </a:r>
            <a:r>
              <a:rPr lang="en-GB" sz="2400" dirty="0" smtClean="0">
                <a:latin typeface="Times New Roman" pitchFamily="18" charset="0"/>
                <a:ea typeface="Times New Roman"/>
                <a:cs typeface="Times New Roman" pitchFamily="18" charset="0"/>
              </a:rPr>
              <a:t> test </a:t>
            </a:r>
            <a:endParaRPr lang="en-US" sz="2400" dirty="0" smtClean="0">
              <a:latin typeface="Times New Roman" pitchFamily="18" charset="0"/>
              <a:ea typeface="Times New Roman"/>
              <a:cs typeface="Times New Roman" pitchFamily="18" charset="0"/>
            </a:endParaRPr>
          </a:p>
          <a:p>
            <a:pPr marL="517525" lvl="0" indent="-517525" algn="just">
              <a:lnSpc>
                <a:spcPct val="150000"/>
              </a:lnSpc>
              <a:spcBef>
                <a:spcPts val="600"/>
              </a:spcBef>
              <a:buFont typeface="Wingdings"/>
              <a:buChar char=""/>
              <a:tabLst>
                <a:tab pos="457200" algn="l"/>
              </a:tabLst>
            </a:pPr>
            <a:r>
              <a:rPr lang="en-GB" sz="2400" dirty="0" smtClean="0">
                <a:latin typeface="Times New Roman" pitchFamily="18" charset="0"/>
                <a:ea typeface="Times New Roman"/>
                <a:cs typeface="Times New Roman" pitchFamily="18" charset="0"/>
              </a:rPr>
              <a:t>Molecular techniques</a:t>
            </a:r>
          </a:p>
          <a:p>
            <a:pPr algn="ctr">
              <a:lnSpc>
                <a:spcPct val="110000"/>
              </a:lnSpc>
              <a:spcAft>
                <a:spcPts val="1200"/>
              </a:spcAft>
              <a:buNone/>
            </a:pPr>
            <a:r>
              <a:rPr lang="en-US" altLang="zh-CN" sz="2800" b="1" dirty="0" smtClean="0">
                <a:latin typeface="Times New Roman" pitchFamily="18" charset="0"/>
                <a:cs typeface="Times New Roman" pitchFamily="18" charset="0"/>
              </a:rPr>
              <a:t>Treatment</a:t>
            </a:r>
            <a:r>
              <a:rPr lang="en-US" altLang="zh-CN" sz="2400" b="1" dirty="0" smtClean="0">
                <a:latin typeface="Times New Roman" pitchFamily="18" charset="0"/>
                <a:cs typeface="Times New Roman" pitchFamily="18" charset="0"/>
              </a:rPr>
              <a:t>:</a:t>
            </a:r>
          </a:p>
          <a:p>
            <a:pPr algn="just">
              <a:buNone/>
            </a:pPr>
            <a:r>
              <a:rPr lang="en-US" altLang="zh-CN" sz="2400" dirty="0" smtClean="0">
                <a:latin typeface="Times New Roman" pitchFamily="18" charset="0"/>
                <a:cs typeface="Times New Roman" pitchFamily="18" charset="0"/>
              </a:rPr>
              <a:t>- Antibiotics especially penicillin and tetracycline are effective  in curing skin form anthrax</a:t>
            </a:r>
            <a:r>
              <a:rPr lang="en-US" altLang="zh-CN" sz="2400" dirty="0" smtClean="0">
                <a:solidFill>
                  <a:schemeClr val="bg1"/>
                </a:solidFill>
                <a:latin typeface="Times New Roman" pitchFamily="18" charset="0"/>
                <a:cs typeface="Times New Roman" pitchFamily="18" charset="0"/>
              </a:rPr>
              <a:t>, but less effective for the GIT and pulmonary form.</a:t>
            </a:r>
          </a:p>
          <a:p>
            <a:pPr marL="517525" lvl="0" indent="-517525" algn="just">
              <a:lnSpc>
                <a:spcPct val="150000"/>
              </a:lnSpc>
              <a:spcBef>
                <a:spcPts val="600"/>
              </a:spcBef>
              <a:buFont typeface="Wingdings"/>
              <a:buChar char=""/>
              <a:tabLst>
                <a:tab pos="457200" algn="l"/>
              </a:tabLst>
            </a:pPr>
            <a:endParaRPr lang="en-US" sz="2400" dirty="0" smtClean="0">
              <a:latin typeface="Times New Roman" pitchFamily="18" charset="0"/>
              <a:ea typeface="Times New Roman"/>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GB" sz="3600" b="1" dirty="0" smtClean="0">
                <a:latin typeface="Times New Roman"/>
                <a:ea typeface="Times New Roman"/>
                <a:cs typeface="Times New Roman"/>
              </a:rPr>
              <a:t>Control</a:t>
            </a:r>
            <a:endParaRPr lang="en-US" dirty="0"/>
          </a:p>
        </p:txBody>
      </p:sp>
      <p:sp>
        <p:nvSpPr>
          <p:cNvPr id="3" name="Content Placeholder 2"/>
          <p:cNvSpPr>
            <a:spLocks noGrp="1"/>
          </p:cNvSpPr>
          <p:nvPr>
            <p:ph idx="1"/>
          </p:nvPr>
        </p:nvSpPr>
        <p:spPr>
          <a:xfrm>
            <a:off x="152400" y="838200"/>
            <a:ext cx="8763000" cy="5791200"/>
          </a:xfrm>
        </p:spPr>
        <p:txBody>
          <a:bodyPr>
            <a:normAutofit fontScale="55000" lnSpcReduction="20000"/>
          </a:bodyPr>
          <a:lstStyle/>
          <a:p>
            <a:pPr marL="579438" lvl="0" indent="-579438" algn="just">
              <a:lnSpc>
                <a:spcPct val="150000"/>
              </a:lnSpc>
              <a:spcBef>
                <a:spcPts val="600"/>
              </a:spcBef>
              <a:spcAft>
                <a:spcPts val="1200"/>
              </a:spcAft>
              <a:buFont typeface="Wingdings"/>
              <a:buChar char=""/>
              <a:tabLst>
                <a:tab pos="457200" algn="l"/>
              </a:tabLst>
            </a:pPr>
            <a:r>
              <a:rPr lang="en-GB" sz="3800" dirty="0" smtClean="0">
                <a:latin typeface="Times New Roman" pitchFamily="18" charset="0"/>
                <a:ea typeface="Times New Roman"/>
                <a:cs typeface="Times New Roman" pitchFamily="18" charset="0"/>
              </a:rPr>
              <a:t>In man, the prevention of anthrax is based mainly on: </a:t>
            </a:r>
            <a:endParaRPr lang="en-US" sz="3800" dirty="0" smtClean="0">
              <a:latin typeface="Times New Roman" pitchFamily="18" charset="0"/>
              <a:ea typeface="Times New Roman"/>
              <a:cs typeface="Times New Roman" pitchFamily="18" charset="0"/>
            </a:endParaRPr>
          </a:p>
          <a:p>
            <a:pPr marL="1265238" lvl="1" indent="-411163" algn="just">
              <a:lnSpc>
                <a:spcPct val="120000"/>
              </a:lnSpc>
              <a:spcBef>
                <a:spcPts val="600"/>
              </a:spcBef>
              <a:spcAft>
                <a:spcPts val="600"/>
              </a:spcAft>
              <a:buFont typeface="Wingdings"/>
              <a:buChar char=""/>
              <a:tabLst>
                <a:tab pos="746125" algn="l"/>
              </a:tabLst>
            </a:pPr>
            <a:r>
              <a:rPr lang="en-GB" sz="3100" dirty="0" smtClean="0">
                <a:latin typeface="Times New Roman" pitchFamily="18" charset="0"/>
                <a:ea typeface="Times New Roman"/>
                <a:cs typeface="Times New Roman" pitchFamily="18" charset="0"/>
              </a:rPr>
              <a:t>Control of the disease in animals, </a:t>
            </a:r>
            <a:endParaRPr lang="en-US" sz="3100" dirty="0" smtClean="0">
              <a:latin typeface="Times New Roman" pitchFamily="18" charset="0"/>
              <a:ea typeface="Times New Roman"/>
              <a:cs typeface="Times New Roman" pitchFamily="18" charset="0"/>
            </a:endParaRPr>
          </a:p>
          <a:p>
            <a:pPr marL="1265238" lvl="1" indent="-411163" algn="just">
              <a:lnSpc>
                <a:spcPct val="120000"/>
              </a:lnSpc>
              <a:spcBef>
                <a:spcPts val="600"/>
              </a:spcBef>
              <a:spcAft>
                <a:spcPts val="600"/>
              </a:spcAft>
              <a:buFont typeface="Wingdings"/>
              <a:buChar char=""/>
              <a:tabLst>
                <a:tab pos="746125" algn="l"/>
              </a:tabLst>
            </a:pPr>
            <a:r>
              <a:rPr lang="en-GB" sz="3100" dirty="0" smtClean="0">
                <a:latin typeface="Times New Roman" pitchFamily="18" charset="0"/>
                <a:ea typeface="Times New Roman"/>
                <a:cs typeface="Times New Roman" pitchFamily="18" charset="0"/>
              </a:rPr>
              <a:t>Prevention of contact with infected animals and contaminated animal products, </a:t>
            </a:r>
          </a:p>
          <a:p>
            <a:pPr marL="1265238" lvl="1" indent="-411163" algn="just">
              <a:lnSpc>
                <a:spcPct val="120000"/>
              </a:lnSpc>
              <a:spcBef>
                <a:spcPts val="600"/>
              </a:spcBef>
              <a:spcAft>
                <a:spcPts val="600"/>
              </a:spcAft>
              <a:buFont typeface="Wingdings"/>
              <a:buChar char=""/>
              <a:tabLst>
                <a:tab pos="746125" algn="l"/>
              </a:tabLst>
            </a:pPr>
            <a:r>
              <a:rPr lang="en-GB" sz="3100" dirty="0" smtClean="0">
                <a:latin typeface="Times New Roman" pitchFamily="18" charset="0"/>
                <a:ea typeface="Times New Roman"/>
                <a:cs typeface="Times New Roman" pitchFamily="18" charset="0"/>
              </a:rPr>
              <a:t>Environmental and personal hygiene in places where products of animal origin are handled, </a:t>
            </a:r>
            <a:endParaRPr lang="en-US" sz="3100" dirty="0" smtClean="0">
              <a:latin typeface="Times New Roman" pitchFamily="18" charset="0"/>
              <a:ea typeface="Times New Roman"/>
              <a:cs typeface="Times New Roman" pitchFamily="18" charset="0"/>
            </a:endParaRPr>
          </a:p>
          <a:p>
            <a:pPr marL="1265238" lvl="1" indent="-411163" algn="just">
              <a:lnSpc>
                <a:spcPct val="120000"/>
              </a:lnSpc>
              <a:spcBef>
                <a:spcPts val="600"/>
              </a:spcBef>
              <a:spcAft>
                <a:spcPts val="600"/>
              </a:spcAft>
              <a:buFont typeface="Wingdings"/>
              <a:buChar char=""/>
              <a:tabLst>
                <a:tab pos="746125" algn="l"/>
              </a:tabLst>
            </a:pPr>
            <a:r>
              <a:rPr lang="en-GB" sz="3100" dirty="0" smtClean="0">
                <a:latin typeface="Times New Roman" pitchFamily="18" charset="0"/>
                <a:ea typeface="Times New Roman"/>
                <a:cs typeface="Times New Roman" pitchFamily="18" charset="0"/>
              </a:rPr>
              <a:t>Prompt medical care for suspected human cases.</a:t>
            </a:r>
            <a:endParaRPr lang="en-US" sz="3100" dirty="0" smtClean="0">
              <a:latin typeface="Times New Roman" pitchFamily="18" charset="0"/>
              <a:ea typeface="Times New Roman"/>
              <a:cs typeface="Times New Roman" pitchFamily="18" charset="0"/>
            </a:endParaRPr>
          </a:p>
          <a:p>
            <a:pPr marL="625475" lvl="0" indent="-625475" algn="just">
              <a:lnSpc>
                <a:spcPct val="150000"/>
              </a:lnSpc>
              <a:spcBef>
                <a:spcPts val="600"/>
              </a:spcBef>
              <a:spcAft>
                <a:spcPts val="1200"/>
              </a:spcAft>
              <a:buNone/>
              <a:tabLst>
                <a:tab pos="457200" algn="l"/>
              </a:tabLst>
            </a:pPr>
            <a:r>
              <a:rPr lang="en-GB" sz="3800" b="1" dirty="0" smtClean="0">
                <a:latin typeface="Times New Roman" pitchFamily="18" charset="0"/>
                <a:ea typeface="Times New Roman"/>
                <a:cs typeface="Times New Roman" pitchFamily="18" charset="0"/>
              </a:rPr>
              <a:t>In animals, anthrax control is based on</a:t>
            </a:r>
            <a:r>
              <a:rPr lang="en-GB" sz="3100" dirty="0" smtClean="0">
                <a:latin typeface="Times New Roman" pitchFamily="18" charset="0"/>
                <a:ea typeface="Times New Roman"/>
                <a:cs typeface="Times New Roman" pitchFamily="18" charset="0"/>
              </a:rPr>
              <a:t>: </a:t>
            </a:r>
          </a:p>
          <a:p>
            <a:pPr marL="625475" lvl="0" indent="-625475" algn="just">
              <a:lnSpc>
                <a:spcPct val="150000"/>
              </a:lnSpc>
              <a:spcBef>
                <a:spcPts val="600"/>
              </a:spcBef>
              <a:spcAft>
                <a:spcPts val="1200"/>
              </a:spcAft>
              <a:buFont typeface="Wingdings"/>
              <a:buChar char=""/>
              <a:tabLst>
                <a:tab pos="457200" algn="l"/>
              </a:tabLst>
            </a:pPr>
            <a:r>
              <a:rPr lang="en-GB" sz="3100" dirty="0" smtClean="0">
                <a:latin typeface="Times New Roman" pitchFamily="18" charset="0"/>
                <a:ea typeface="Times New Roman"/>
                <a:cs typeface="Times New Roman" pitchFamily="18" charset="0"/>
              </a:rPr>
              <a:t>systemic vaccination in enzootic areas.</a:t>
            </a:r>
          </a:p>
          <a:p>
            <a:pPr marL="625475" lvl="0" indent="-625475" algn="just">
              <a:lnSpc>
                <a:spcPct val="150000"/>
              </a:lnSpc>
              <a:spcBef>
                <a:spcPts val="600"/>
              </a:spcBef>
              <a:spcAft>
                <a:spcPts val="1200"/>
              </a:spcAft>
              <a:buFont typeface="Wingdings"/>
              <a:buChar char=""/>
              <a:tabLst>
                <a:tab pos="457200" algn="l"/>
              </a:tabLst>
            </a:pPr>
            <a:r>
              <a:rPr lang="en-US" altLang="zh-CN" sz="3100" dirty="0" smtClean="0">
                <a:latin typeface="Times New Roman" pitchFamily="18" charset="0"/>
                <a:ea typeface="Times New Roman"/>
                <a:cs typeface="Times New Roman" pitchFamily="18" charset="0"/>
              </a:rPr>
              <a:t>Do not open carcasses of animal that have died due to anthrax. </a:t>
            </a:r>
          </a:p>
          <a:p>
            <a:pPr marL="625475" lvl="0" indent="-625475" algn="just">
              <a:lnSpc>
                <a:spcPct val="150000"/>
              </a:lnSpc>
              <a:spcBef>
                <a:spcPts val="600"/>
              </a:spcBef>
              <a:spcAft>
                <a:spcPts val="1200"/>
              </a:spcAft>
              <a:buFont typeface="Wingdings"/>
              <a:buChar char=""/>
              <a:tabLst>
                <a:tab pos="457200" algn="l"/>
              </a:tabLst>
            </a:pPr>
            <a:r>
              <a:rPr lang="en-GB" sz="3100" dirty="0" smtClean="0">
                <a:latin typeface="Times New Roman" pitchFamily="18" charset="0"/>
                <a:ea typeface="Times New Roman"/>
                <a:cs typeface="Times New Roman" pitchFamily="18" charset="0"/>
              </a:rPr>
              <a:t>Preventing animals from grazing on contaminated pasture or land</a:t>
            </a:r>
            <a:endParaRPr lang="en-US" sz="3100" dirty="0" smtClean="0">
              <a:latin typeface="Times New Roman" pitchFamily="18" charset="0"/>
              <a:ea typeface="Times New Roman"/>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Autofit/>
          </a:bodyPr>
          <a:lstStyle/>
          <a:p>
            <a:pPr lvl="0" fontAlgn="base">
              <a:spcAft>
                <a:spcPct val="0"/>
              </a:spcAft>
            </a:pPr>
            <a:r>
              <a:rPr lang="en-US" altLang="zh-CN" sz="2800" b="1" dirty="0" smtClean="0">
                <a:latin typeface="Times New Roman" pitchFamily="18" charset="0"/>
                <a:cs typeface="Times New Roman" pitchFamily="18" charset="0"/>
              </a:rPr>
              <a:t>BRUCELLOSIS</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8686800" cy="5791200"/>
          </a:xfrm>
        </p:spPr>
        <p:txBody>
          <a:bodyPr>
            <a:noAutofit/>
          </a:bodyPr>
          <a:lstStyle/>
          <a:p>
            <a:pPr>
              <a:buNone/>
              <a:defRPr/>
            </a:pPr>
            <a:r>
              <a:rPr lang="en-US" altLang="zh-CN" sz="2800" b="1" dirty="0" smtClean="0">
                <a:latin typeface="Times New Roman" pitchFamily="18" charset="0"/>
                <a:cs typeface="Times New Roman" pitchFamily="18" charset="0"/>
              </a:rPr>
              <a:t>Synonyms</a:t>
            </a:r>
            <a:r>
              <a:rPr lang="en-US" altLang="zh-CN" sz="2400" b="1" dirty="0" smtClean="0">
                <a:latin typeface="Times New Roman" pitchFamily="18" charset="0"/>
                <a:cs typeface="Times New Roman" pitchFamily="18" charset="0"/>
              </a:rPr>
              <a:t>:</a:t>
            </a:r>
          </a:p>
          <a:p>
            <a:pPr>
              <a:buNone/>
              <a:defRPr/>
            </a:pPr>
            <a:r>
              <a:rPr lang="en-US" altLang="zh-CN" sz="2400" b="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In animal: bang’s disease, contagious abortion, infectious abortion.</a:t>
            </a:r>
          </a:p>
          <a:p>
            <a:pPr>
              <a:spcAft>
                <a:spcPts val="600"/>
              </a:spcAft>
              <a:buNone/>
              <a:defRPr/>
            </a:pPr>
            <a:r>
              <a:rPr lang="en-US" altLang="zh-CN" sz="2400" dirty="0" smtClean="0">
                <a:latin typeface="Times New Roman" pitchFamily="18" charset="0"/>
                <a:cs typeface="Times New Roman" pitchFamily="18" charset="0"/>
              </a:rPr>
              <a:t> In man: </a:t>
            </a:r>
            <a:r>
              <a:rPr lang="en-US" altLang="zh-CN" sz="2400" dirty="0" err="1" smtClean="0">
                <a:latin typeface="Times New Roman" pitchFamily="18" charset="0"/>
                <a:cs typeface="Times New Roman" pitchFamily="18" charset="0"/>
              </a:rPr>
              <a:t>malta</a:t>
            </a:r>
            <a:r>
              <a:rPr lang="en-US" altLang="zh-CN" sz="2400" dirty="0" smtClean="0">
                <a:latin typeface="Times New Roman" pitchFamily="18" charset="0"/>
                <a:cs typeface="Times New Roman" pitchFamily="18" charset="0"/>
              </a:rPr>
              <a:t> fever, </a:t>
            </a:r>
            <a:r>
              <a:rPr lang="en-US" altLang="zh-CN" sz="2400" dirty="0" err="1" smtClean="0">
                <a:latin typeface="Times New Roman" pitchFamily="18" charset="0"/>
                <a:cs typeface="Times New Roman" pitchFamily="18" charset="0"/>
              </a:rPr>
              <a:t>mediterranean</a:t>
            </a:r>
            <a:r>
              <a:rPr lang="en-US" altLang="zh-CN" sz="2400" dirty="0" smtClean="0">
                <a:latin typeface="Times New Roman" pitchFamily="18" charset="0"/>
                <a:cs typeface="Times New Roman" pitchFamily="18" charset="0"/>
              </a:rPr>
              <a:t> fever, undulant fever.</a:t>
            </a:r>
          </a:p>
          <a:p>
            <a:pPr>
              <a:buNone/>
              <a:defRPr/>
            </a:pPr>
            <a:r>
              <a:rPr lang="en-US" altLang="zh-CN" sz="2400" b="1" dirty="0" smtClean="0">
                <a:latin typeface="Times New Roman" pitchFamily="18" charset="0"/>
                <a:cs typeface="Times New Roman" pitchFamily="18" charset="0"/>
              </a:rPr>
              <a:t>Etiology:</a:t>
            </a:r>
            <a:r>
              <a:rPr lang="en-US" altLang="zh-CN" sz="2400" dirty="0" smtClean="0">
                <a:latin typeface="Times New Roman" pitchFamily="18" charset="0"/>
                <a:cs typeface="Times New Roman" pitchFamily="18" charset="0"/>
              </a:rPr>
              <a:t> </a:t>
            </a:r>
          </a:p>
          <a:p>
            <a:pPr>
              <a:spcBef>
                <a:spcPts val="600"/>
              </a:spcBef>
              <a:spcAft>
                <a:spcPts val="1200"/>
              </a:spcAft>
              <a:buFont typeface="Wingdings" pitchFamily="2" charset="2"/>
              <a:buChar char="§"/>
              <a:defRPr/>
            </a:pPr>
            <a:r>
              <a:rPr lang="en-US" altLang="zh-CN" sz="2400" dirty="0" smtClean="0">
                <a:latin typeface="Times New Roman" pitchFamily="18" charset="0"/>
                <a:cs typeface="Times New Roman" pitchFamily="18" charset="0"/>
              </a:rPr>
              <a:t>Disease is caused by </a:t>
            </a:r>
            <a:r>
              <a:rPr lang="en-US" altLang="zh-CN" sz="2400" i="1" dirty="0" err="1" smtClean="0">
                <a:latin typeface="Times New Roman" pitchFamily="18" charset="0"/>
                <a:cs typeface="Times New Roman" pitchFamily="18" charset="0"/>
              </a:rPr>
              <a:t>Brucella</a:t>
            </a:r>
            <a:r>
              <a:rPr lang="en-US" altLang="zh-CN" sz="2400" i="1" dirty="0" smtClean="0">
                <a:latin typeface="Times New Roman" pitchFamily="18" charset="0"/>
                <a:cs typeface="Times New Roman" pitchFamily="18" charset="0"/>
              </a:rPr>
              <a:t> </a:t>
            </a:r>
            <a:r>
              <a:rPr lang="en-US" altLang="zh-CN" sz="2400" i="1" dirty="0" err="1" smtClean="0">
                <a:latin typeface="Times New Roman" pitchFamily="18" charset="0"/>
                <a:cs typeface="Times New Roman" pitchFamily="18" charset="0"/>
              </a:rPr>
              <a:t>abortus</a:t>
            </a:r>
            <a:r>
              <a:rPr lang="en-US" altLang="zh-CN" sz="2400" i="1" dirty="0" smtClean="0">
                <a:latin typeface="Times New Roman" pitchFamily="18" charset="0"/>
                <a:cs typeface="Times New Roman" pitchFamily="18" charset="0"/>
              </a:rPr>
              <a:t>, B. </a:t>
            </a:r>
            <a:r>
              <a:rPr lang="en-US" altLang="zh-CN" sz="2400" i="1" dirty="0" err="1" smtClean="0">
                <a:latin typeface="Times New Roman" pitchFamily="18" charset="0"/>
                <a:cs typeface="Times New Roman" pitchFamily="18" charset="0"/>
              </a:rPr>
              <a:t>canis</a:t>
            </a:r>
            <a:r>
              <a:rPr lang="en-US" altLang="zh-CN" sz="2400" i="1" dirty="0" smtClean="0">
                <a:latin typeface="Times New Roman" pitchFamily="18" charset="0"/>
                <a:cs typeface="Times New Roman" pitchFamily="18" charset="0"/>
              </a:rPr>
              <a:t>, B. </a:t>
            </a:r>
            <a:r>
              <a:rPr lang="en-US" altLang="zh-CN" sz="2400" i="1" dirty="0" err="1" smtClean="0">
                <a:latin typeface="Times New Roman" pitchFamily="18" charset="0"/>
                <a:cs typeface="Times New Roman" pitchFamily="18" charset="0"/>
              </a:rPr>
              <a:t>melitensis</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and </a:t>
            </a:r>
            <a:r>
              <a:rPr lang="en-US" altLang="zh-CN" sz="2400" i="1" dirty="0" smtClean="0">
                <a:latin typeface="Times New Roman" pitchFamily="18" charset="0"/>
                <a:cs typeface="Times New Roman" pitchFamily="18" charset="0"/>
              </a:rPr>
              <a:t>B. </a:t>
            </a:r>
            <a:r>
              <a:rPr lang="en-US" altLang="zh-CN" sz="2400" i="1" dirty="0" err="1" smtClean="0">
                <a:latin typeface="Times New Roman" pitchFamily="18" charset="0"/>
                <a:cs typeface="Times New Roman" pitchFamily="18" charset="0"/>
              </a:rPr>
              <a:t>suis</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which are small, non spore-forming, non motile, gram negative, rod-shaped organisms.</a:t>
            </a:r>
          </a:p>
          <a:p>
            <a:pPr>
              <a:spcBef>
                <a:spcPts val="600"/>
              </a:spcBef>
              <a:spcAft>
                <a:spcPts val="1200"/>
              </a:spcAft>
              <a:buFont typeface="Wingdings" pitchFamily="2" charset="2"/>
              <a:buChar char="§"/>
              <a:defRPr/>
            </a:pPr>
            <a:r>
              <a:rPr lang="en-US" altLang="zh-CN" sz="2400" dirty="0" smtClean="0">
                <a:latin typeface="Times New Roman" pitchFamily="18" charset="0"/>
                <a:cs typeface="Times New Roman" pitchFamily="18" charset="0"/>
              </a:rPr>
              <a:t>Facultative intracellular organism.</a:t>
            </a:r>
          </a:p>
          <a:p>
            <a:pPr>
              <a:spcBef>
                <a:spcPts val="600"/>
              </a:spcBef>
              <a:spcAft>
                <a:spcPts val="1200"/>
              </a:spcAft>
              <a:buFont typeface="Wingdings" pitchFamily="2" charset="2"/>
              <a:buChar char="§"/>
              <a:defRPr/>
            </a:pPr>
            <a:r>
              <a:rPr lang="en-US" altLang="zh-CN" sz="2400" dirty="0" smtClean="0">
                <a:latin typeface="Times New Roman" pitchFamily="18" charset="0"/>
                <a:cs typeface="Times New Roman" pitchFamily="18" charset="0"/>
              </a:rPr>
              <a:t>Multiplication and growth in uterus is favored by </a:t>
            </a:r>
            <a:r>
              <a:rPr lang="en-US" altLang="zh-CN" sz="2400" dirty="0" err="1" smtClean="0">
                <a:latin typeface="Times New Roman" pitchFamily="18" charset="0"/>
                <a:cs typeface="Times New Roman" pitchFamily="18" charset="0"/>
              </a:rPr>
              <a:t>erythritol</a:t>
            </a:r>
            <a:endParaRPr lang="en-US" altLang="zh-CN" sz="2400" dirty="0" smtClean="0">
              <a:latin typeface="Times New Roman" pitchFamily="18" charset="0"/>
              <a:cs typeface="Times New Roman" pitchFamily="18" charset="0"/>
            </a:endParaRPr>
          </a:p>
          <a:p>
            <a:pPr>
              <a:spcBef>
                <a:spcPts val="600"/>
              </a:spcBef>
              <a:spcAft>
                <a:spcPts val="1200"/>
              </a:spcAft>
              <a:buFont typeface="Wingdings" pitchFamily="2" charset="2"/>
              <a:buChar char="§"/>
              <a:defRPr/>
            </a:pPr>
            <a:r>
              <a:rPr lang="en-US" altLang="zh-CN" sz="2400" i="1" dirty="0" smtClean="0">
                <a:latin typeface="Times New Roman" pitchFamily="18" charset="0"/>
                <a:cs typeface="Times New Roman" pitchFamily="18" charset="0"/>
              </a:rPr>
              <a:t>B. </a:t>
            </a:r>
            <a:r>
              <a:rPr lang="en-US" altLang="zh-CN" sz="2400" i="1" dirty="0" err="1" smtClean="0">
                <a:latin typeface="Times New Roman" pitchFamily="18" charset="0"/>
                <a:cs typeface="Times New Roman" pitchFamily="18" charset="0"/>
              </a:rPr>
              <a:t>melitensis</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was identified by David Bruce English doctor in Malta in 1887, </a:t>
            </a:r>
            <a:r>
              <a:rPr lang="en-US" altLang="zh-CN" sz="2400" i="1" dirty="0" smtClean="0">
                <a:latin typeface="Times New Roman" pitchFamily="18" charset="0"/>
                <a:cs typeface="Times New Roman" pitchFamily="18" charset="0"/>
              </a:rPr>
              <a:t>B. </a:t>
            </a:r>
            <a:r>
              <a:rPr lang="en-US" altLang="zh-CN" sz="2400" i="1" dirty="0" err="1" smtClean="0">
                <a:latin typeface="Times New Roman" pitchFamily="18" charset="0"/>
                <a:cs typeface="Times New Roman" pitchFamily="18" charset="0"/>
              </a:rPr>
              <a:t>abortus</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by Bang in 1897 and </a:t>
            </a:r>
            <a:r>
              <a:rPr lang="en-US" altLang="zh-CN" sz="2400" i="1" dirty="0" smtClean="0">
                <a:latin typeface="Times New Roman" pitchFamily="18" charset="0"/>
                <a:cs typeface="Times New Roman" pitchFamily="18" charset="0"/>
              </a:rPr>
              <a:t>B. </a:t>
            </a:r>
            <a:r>
              <a:rPr lang="en-US" altLang="zh-CN" sz="2400" i="1" dirty="0" err="1" smtClean="0">
                <a:latin typeface="Times New Roman" pitchFamily="18" charset="0"/>
                <a:cs typeface="Times New Roman" pitchFamily="18" charset="0"/>
              </a:rPr>
              <a:t>suis</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by </a:t>
            </a:r>
            <a:r>
              <a:rPr lang="en-US" altLang="zh-CN" sz="2400" dirty="0" err="1" smtClean="0">
                <a:latin typeface="Times New Roman" pitchFamily="18" charset="0"/>
                <a:cs typeface="Times New Roman" pitchFamily="18" charset="0"/>
              </a:rPr>
              <a:t>Traum</a:t>
            </a:r>
            <a:r>
              <a:rPr lang="en-US" altLang="zh-CN" sz="2400" dirty="0" smtClean="0">
                <a:latin typeface="Times New Roman" pitchFamily="18" charset="0"/>
                <a:cs typeface="Times New Roman" pitchFamily="18" charset="0"/>
              </a:rPr>
              <a:t> in 1914.</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553200"/>
          </a:xfrm>
        </p:spPr>
        <p:txBody>
          <a:bodyPr>
            <a:noAutofit/>
          </a:bodyPr>
          <a:lstStyle/>
          <a:p>
            <a:pPr>
              <a:spcAft>
                <a:spcPts val="1200"/>
              </a:spcAft>
              <a:buNone/>
              <a:defRPr/>
            </a:pPr>
            <a:r>
              <a:rPr lang="en-US" altLang="zh-CN" sz="2800" b="1" dirty="0" smtClean="0">
                <a:latin typeface="Times New Roman" pitchFamily="18" charset="0"/>
                <a:cs typeface="Times New Roman" pitchFamily="18" charset="0"/>
              </a:rPr>
              <a:t>Host</a:t>
            </a:r>
            <a:r>
              <a:rPr lang="en-US" altLang="zh-CN" sz="2000" b="1" dirty="0" smtClean="0">
                <a:solidFill>
                  <a:srgbClr val="002060"/>
                </a:solidFill>
                <a:latin typeface="Times New Roman" pitchFamily="18" charset="0"/>
                <a:cs typeface="Times New Roman" pitchFamily="18" charset="0"/>
              </a:rPr>
              <a:t>:</a:t>
            </a:r>
            <a:r>
              <a:rPr lang="en-US" altLang="zh-CN" sz="2000" dirty="0" smtClean="0">
                <a:solidFill>
                  <a:srgbClr val="002060"/>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Man, buffalo, cattle, camel, goat, sheep, bear, dog, bison, deer, elk, horse, pig, poultry, reindeer, </a:t>
            </a:r>
            <a:r>
              <a:rPr lang="en-US" altLang="zh-CN" sz="2400" dirty="0" err="1" smtClean="0">
                <a:latin typeface="Times New Roman" pitchFamily="18" charset="0"/>
                <a:cs typeface="Times New Roman" pitchFamily="18" charset="0"/>
              </a:rPr>
              <a:t>yalk</a:t>
            </a:r>
            <a:r>
              <a:rPr lang="en-US" altLang="zh-CN" sz="2400" dirty="0" smtClean="0">
                <a:latin typeface="Times New Roman" pitchFamily="18" charset="0"/>
                <a:cs typeface="Times New Roman" pitchFamily="18" charset="0"/>
              </a:rPr>
              <a:t>.</a:t>
            </a:r>
          </a:p>
          <a:p>
            <a:pPr marL="1203325" indent="-1203325" algn="just">
              <a:spcAft>
                <a:spcPts val="1200"/>
              </a:spcAft>
              <a:buNone/>
              <a:tabLst>
                <a:tab pos="579438" algn="l"/>
              </a:tabLst>
              <a:defRPr/>
            </a:pPr>
            <a:r>
              <a:rPr lang="en-US" altLang="zh-CN" sz="2800" b="1" dirty="0" smtClean="0">
                <a:latin typeface="Times New Roman" pitchFamily="18" charset="0"/>
                <a:cs typeface="Times New Roman" pitchFamily="18" charset="0"/>
              </a:rPr>
              <a:t>Transmission</a:t>
            </a:r>
            <a:r>
              <a:rPr lang="en-US" altLang="zh-CN" sz="2400" b="1" dirty="0" smtClean="0">
                <a:solidFill>
                  <a:srgbClr val="002060"/>
                </a:solidFill>
                <a:latin typeface="Times New Roman" pitchFamily="18" charset="0"/>
                <a:cs typeface="Times New Roman" pitchFamily="18" charset="0"/>
              </a:rPr>
              <a:t>:</a:t>
            </a:r>
          </a:p>
          <a:p>
            <a:pPr marL="457200" indent="-457200" algn="just">
              <a:spcAft>
                <a:spcPts val="1200"/>
              </a:spcAft>
              <a:buFont typeface="+mj-lt"/>
              <a:buAutoNum type="arabicPeriod"/>
              <a:tabLst>
                <a:tab pos="579438" algn="l"/>
              </a:tabLst>
              <a:defRPr/>
            </a:pPr>
            <a:r>
              <a:rPr lang="en-US" altLang="zh-CN" sz="2500" b="1" dirty="0" smtClean="0">
                <a:latin typeface="Times New Roman" pitchFamily="18" charset="0"/>
                <a:cs typeface="Times New Roman" pitchFamily="18" charset="0"/>
              </a:rPr>
              <a:t>Direct contact</a:t>
            </a:r>
            <a:r>
              <a:rPr lang="en-US" altLang="zh-CN" sz="2500"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with infected uterine discharge, aborted foetus, placenta, urine and other body fluids and tissues.</a:t>
            </a:r>
          </a:p>
          <a:p>
            <a:pPr marL="457200" indent="-457200" algn="just">
              <a:spcAft>
                <a:spcPts val="1200"/>
              </a:spcAft>
              <a:buFont typeface="+mj-lt"/>
              <a:buAutoNum type="arabicPeriod"/>
              <a:tabLst>
                <a:tab pos="579438" algn="l"/>
              </a:tabLst>
              <a:defRPr/>
            </a:pPr>
            <a:r>
              <a:rPr lang="en-US" altLang="zh-CN" sz="2500" b="1" dirty="0" smtClean="0">
                <a:latin typeface="Times New Roman" pitchFamily="18" charset="0"/>
                <a:cs typeface="Times New Roman" pitchFamily="18" charset="0"/>
              </a:rPr>
              <a:t>Ingestion</a:t>
            </a:r>
            <a:r>
              <a:rPr lang="en-US" altLang="zh-CN" sz="2500" dirty="0" smtClean="0">
                <a:latin typeface="Times New Roman" pitchFamily="18" charset="0"/>
                <a:cs typeface="Times New Roman" pitchFamily="18" charset="0"/>
              </a:rPr>
              <a:t> of </a:t>
            </a:r>
            <a:r>
              <a:rPr lang="en-US" altLang="zh-CN" sz="2500" b="1" dirty="0" smtClean="0">
                <a:latin typeface="Times New Roman" pitchFamily="18" charset="0"/>
                <a:cs typeface="Times New Roman" pitchFamily="18" charset="0"/>
              </a:rPr>
              <a:t>unpasteurized</a:t>
            </a:r>
            <a:r>
              <a:rPr lang="en-US" altLang="zh-CN" sz="2400" dirty="0" smtClean="0">
                <a:latin typeface="Times New Roman" pitchFamily="18" charset="0"/>
                <a:cs typeface="Times New Roman" pitchFamily="18" charset="0"/>
              </a:rPr>
              <a:t>, untreated, raw milk and other dairy products from infected animals.</a:t>
            </a:r>
          </a:p>
          <a:p>
            <a:pPr marL="457200" indent="-457200" algn="just">
              <a:spcAft>
                <a:spcPts val="600"/>
              </a:spcAft>
              <a:buFont typeface="+mj-lt"/>
              <a:buAutoNum type="arabicPeriod"/>
              <a:tabLst>
                <a:tab pos="579438" algn="l"/>
              </a:tabLst>
              <a:defRPr/>
            </a:pPr>
            <a:r>
              <a:rPr lang="en-US" altLang="zh-CN" sz="2500" b="1" dirty="0" smtClean="0">
                <a:latin typeface="Times New Roman" pitchFamily="18" charset="0"/>
                <a:cs typeface="Times New Roman" pitchFamily="18" charset="0"/>
              </a:rPr>
              <a:t>Inhalation</a:t>
            </a:r>
            <a:r>
              <a:rPr lang="en-US" altLang="zh-CN" sz="2500"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of infectious aerosol</a:t>
            </a:r>
          </a:p>
          <a:p>
            <a:pPr marL="1257300" lvl="2" indent="-457200" algn="just">
              <a:spcAft>
                <a:spcPts val="600"/>
              </a:spcAft>
              <a:buFont typeface="Wingdings" pitchFamily="2" charset="2"/>
              <a:buChar char="Ø"/>
              <a:tabLst>
                <a:tab pos="579438" algn="l"/>
              </a:tabLst>
              <a:defRPr/>
            </a:pPr>
            <a:r>
              <a:rPr lang="en-US" altLang="zh-CN" dirty="0" smtClean="0">
                <a:latin typeface="Times New Roman" pitchFamily="18" charset="0"/>
                <a:cs typeface="Times New Roman" pitchFamily="18" charset="0"/>
              </a:rPr>
              <a:t>Pens, Stables, Slaughter houses</a:t>
            </a:r>
          </a:p>
          <a:p>
            <a:pPr marL="1257300" lvl="2" indent="-457200" algn="just">
              <a:spcAft>
                <a:spcPts val="600"/>
              </a:spcAft>
              <a:buFont typeface="Wingdings" pitchFamily="2" charset="2"/>
              <a:buChar char="Ø"/>
              <a:tabLst>
                <a:tab pos="579438" algn="l"/>
              </a:tabLst>
              <a:defRPr/>
            </a:pPr>
            <a:r>
              <a:rPr lang="en-US" altLang="zh-CN" dirty="0" smtClean="0">
                <a:latin typeface="Times New Roman" pitchFamily="18" charset="0"/>
                <a:cs typeface="Times New Roman" pitchFamily="18" charset="0"/>
              </a:rPr>
              <a:t>Laboratory transmission</a:t>
            </a:r>
          </a:p>
          <a:p>
            <a:pPr marL="457200" indent="-457200" algn="just">
              <a:spcAft>
                <a:spcPts val="600"/>
              </a:spcAft>
              <a:buFont typeface="+mj-lt"/>
              <a:buAutoNum type="arabicPeriod" startAt="4"/>
              <a:tabLst>
                <a:tab pos="579438" algn="l"/>
              </a:tabLst>
              <a:defRPr/>
            </a:pPr>
            <a:r>
              <a:rPr lang="en-US" altLang="zh-CN" sz="2500" b="1" dirty="0" smtClean="0">
                <a:latin typeface="Times New Roman" pitchFamily="18" charset="0"/>
                <a:cs typeface="Times New Roman" pitchFamily="18" charset="0"/>
              </a:rPr>
              <a:t>Accidental</a:t>
            </a:r>
            <a:r>
              <a:rPr lang="en-US" altLang="zh-CN" sz="2500"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inoculation with animal vaccines</a:t>
            </a:r>
          </a:p>
        </p:txBody>
      </p:sp>
      <p:sp>
        <p:nvSpPr>
          <p:cNvPr id="4" name="Slide Number Placeholder 3"/>
          <p:cNvSpPr>
            <a:spLocks noGrp="1"/>
          </p:cNvSpPr>
          <p:nvPr>
            <p:ph type="sldNum" sz="quarter" idx="12"/>
          </p:nvPr>
        </p:nvSpPr>
        <p:spPr/>
        <p:txBody>
          <a:bodyPr/>
          <a:lstStyle/>
          <a:p>
            <a:fld id="{98554918-7F81-4179-ABE7-69427B67C020}" type="slidenum">
              <a:rPr lang="en-US" smtClean="0"/>
              <a:pPr/>
              <a:t>105</a:t>
            </a:fld>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554918-7F81-4179-ABE7-69427B67C020}" type="slidenum">
              <a:rPr lang="en-US" smtClean="0"/>
              <a:pPr/>
              <a:t>106</a:t>
            </a:fld>
            <a:endParaRPr lang="en-US"/>
          </a:p>
        </p:txBody>
      </p:sp>
      <p:pic>
        <p:nvPicPr>
          <p:cNvPr id="5" name="Picture 3" descr="C:\Users\THNIKPAD\Pictures\fig28_3.jpg"/>
          <p:cNvPicPr>
            <a:picLocks noGrp="1" noChangeAspect="1" noChangeArrowheads="1"/>
          </p:cNvPicPr>
          <p:nvPr>
            <p:ph idx="1"/>
          </p:nvPr>
        </p:nvPicPr>
        <p:blipFill>
          <a:blip r:embed="rId2" cstate="print"/>
          <a:srcRect/>
          <a:stretch>
            <a:fillRect/>
          </a:stretch>
        </p:blipFill>
        <p:spPr>
          <a:xfrm>
            <a:off x="304800" y="152400"/>
            <a:ext cx="8610600" cy="6477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00800"/>
          </a:xfrm>
        </p:spPr>
        <p:txBody>
          <a:bodyPr>
            <a:normAutofit/>
          </a:bodyPr>
          <a:lstStyle/>
          <a:p>
            <a:pPr marL="1768475" indent="-1768475">
              <a:lnSpc>
                <a:spcPct val="80000"/>
              </a:lnSpc>
              <a:buNone/>
              <a:tabLst>
                <a:tab pos="517525" algn="l"/>
                <a:tab pos="1036638" algn="l"/>
                <a:tab pos="2574925" algn="l"/>
                <a:tab pos="2636838" algn="l"/>
              </a:tabLst>
              <a:defRPr/>
            </a:pPr>
            <a:r>
              <a:rPr lang="en-US" altLang="zh-CN" sz="2800" b="1" dirty="0" smtClean="0">
                <a:latin typeface="Times New Roman" pitchFamily="18" charset="0"/>
                <a:cs typeface="Times New Roman" pitchFamily="18" charset="0"/>
              </a:rPr>
              <a:t>Symptoms</a:t>
            </a:r>
            <a:r>
              <a:rPr lang="en-US" altLang="zh-CN" sz="2400" b="1" dirty="0" smtClean="0">
                <a:solidFill>
                  <a:srgbClr val="002060"/>
                </a:solidFill>
                <a:latin typeface="Times New Roman" pitchFamily="18" charset="0"/>
                <a:cs typeface="Times New Roman" pitchFamily="18" charset="0"/>
              </a:rPr>
              <a:t>:</a:t>
            </a:r>
          </a:p>
          <a:p>
            <a:pPr marL="1768475" indent="-1768475" algn="just">
              <a:lnSpc>
                <a:spcPct val="80000"/>
              </a:lnSpc>
              <a:buNone/>
              <a:tabLst>
                <a:tab pos="517525" algn="l"/>
                <a:tab pos="1036638" algn="l"/>
                <a:tab pos="2574925" algn="l"/>
                <a:tab pos="2636838" algn="l"/>
              </a:tabLst>
              <a:defRPr/>
            </a:pPr>
            <a:r>
              <a:rPr lang="en-US" altLang="zh-CN" sz="2400" b="1" dirty="0" smtClean="0">
                <a:latin typeface="Times New Roman" pitchFamily="18" charset="0"/>
                <a:cs typeface="Times New Roman" pitchFamily="18" charset="0"/>
              </a:rPr>
              <a:t>      </a:t>
            </a:r>
            <a:r>
              <a:rPr lang="en-US" altLang="zh-CN" sz="2400" b="1" u="sng" dirty="0" smtClean="0">
                <a:latin typeface="Times New Roman" pitchFamily="18" charset="0"/>
                <a:cs typeface="Times New Roman" pitchFamily="18" charset="0"/>
              </a:rPr>
              <a:t>Man</a:t>
            </a:r>
            <a:r>
              <a:rPr lang="en-US" altLang="zh-CN" sz="2400" b="1" dirty="0" smtClean="0">
                <a:latin typeface="Times New Roman" pitchFamily="18" charset="0"/>
                <a:cs typeface="Times New Roman" pitchFamily="18" charset="0"/>
              </a:rPr>
              <a:t>:</a:t>
            </a:r>
          </a:p>
          <a:p>
            <a:pPr marL="396875" indent="-396875" algn="just">
              <a:lnSpc>
                <a:spcPct val="80000"/>
              </a:lnSpc>
              <a:buFont typeface="Wingdings" pitchFamily="2" charset="2"/>
              <a:buChar char="Ø"/>
              <a:tabLst>
                <a:tab pos="517525" algn="l"/>
                <a:tab pos="1036638" algn="l"/>
                <a:tab pos="2574925" algn="l"/>
                <a:tab pos="2636838" algn="l"/>
              </a:tabLst>
              <a:defRPr/>
            </a:pPr>
            <a:r>
              <a:rPr lang="en-US" altLang="zh-CN" sz="2400" dirty="0" smtClean="0">
                <a:latin typeface="Times New Roman" pitchFamily="18" charset="0"/>
                <a:cs typeface="Times New Roman" pitchFamily="18" charset="0"/>
              </a:rPr>
              <a:t>Undulant fever characteristic </a:t>
            </a:r>
          </a:p>
          <a:p>
            <a:pPr marL="1036638" indent="-350838" algn="just">
              <a:spcAft>
                <a:spcPts val="1200"/>
              </a:spcAft>
              <a:tabLst>
                <a:tab pos="517525" algn="l"/>
                <a:tab pos="1036638" algn="l"/>
                <a:tab pos="2574925" algn="l"/>
                <a:tab pos="2636838" algn="l"/>
              </a:tabLst>
              <a:defRPr/>
            </a:pPr>
            <a:r>
              <a:rPr lang="en-US" altLang="zh-CN" sz="2400" dirty="0" smtClean="0">
                <a:latin typeface="Times New Roman" pitchFamily="18" charset="0"/>
                <a:cs typeface="Times New Roman" pitchFamily="18" charset="0"/>
              </a:rPr>
              <a:t>intermittent or irregular fever with variable duration.</a:t>
            </a:r>
          </a:p>
          <a:p>
            <a:pPr marL="396875" indent="-396875" algn="just">
              <a:lnSpc>
                <a:spcPct val="80000"/>
              </a:lnSpc>
              <a:buFont typeface="Wingdings" pitchFamily="2" charset="2"/>
              <a:buChar char="Ø"/>
              <a:tabLst>
                <a:tab pos="517525" algn="l"/>
                <a:tab pos="1036638" algn="l"/>
                <a:tab pos="2574925" algn="l"/>
                <a:tab pos="2636838" algn="l"/>
              </a:tabLst>
              <a:defRPr/>
            </a:pPr>
            <a:r>
              <a:rPr lang="en-US" altLang="zh-CN" sz="2400" dirty="0" smtClean="0">
                <a:latin typeface="Times New Roman" pitchFamily="18" charset="0"/>
                <a:cs typeface="Times New Roman" pitchFamily="18" charset="0"/>
              </a:rPr>
              <a:t>Non specific and variable symptoms</a:t>
            </a:r>
          </a:p>
          <a:p>
            <a:pPr marL="396875" indent="0" algn="just">
              <a:lnSpc>
                <a:spcPct val="80000"/>
              </a:lnSpc>
              <a:buNone/>
              <a:tabLst>
                <a:tab pos="517525" algn="l"/>
                <a:tab pos="1036638" algn="l"/>
                <a:tab pos="2574925" algn="l"/>
                <a:tab pos="2636838" algn="l"/>
              </a:tabLst>
              <a:defRPr/>
            </a:pPr>
            <a:r>
              <a:rPr lang="en-US" altLang="zh-CN" sz="2400" dirty="0" smtClean="0">
                <a:latin typeface="Times New Roman" pitchFamily="18" charset="0"/>
                <a:cs typeface="Times New Roman" pitchFamily="18" charset="0"/>
              </a:rPr>
              <a:t>headache, weakness, </a:t>
            </a:r>
            <a:r>
              <a:rPr lang="en-US" altLang="zh-CN" sz="2400" dirty="0" err="1" smtClean="0">
                <a:latin typeface="Times New Roman" pitchFamily="18" charset="0"/>
                <a:cs typeface="Times New Roman" pitchFamily="18" charset="0"/>
              </a:rPr>
              <a:t>arthralgia</a:t>
            </a:r>
            <a:r>
              <a:rPr lang="en-US" altLang="zh-CN" sz="2400" dirty="0" smtClean="0">
                <a:latin typeface="Times New Roman" pitchFamily="18" charset="0"/>
                <a:cs typeface="Times New Roman" pitchFamily="18" charset="0"/>
              </a:rPr>
              <a:t>, depression, fatigue. </a:t>
            </a:r>
          </a:p>
          <a:p>
            <a:pPr marL="396875" indent="0" algn="just">
              <a:lnSpc>
                <a:spcPct val="150000"/>
              </a:lnSpc>
              <a:spcAft>
                <a:spcPts val="1200"/>
              </a:spcAft>
              <a:buNone/>
              <a:tabLst>
                <a:tab pos="517525" algn="l"/>
                <a:tab pos="1036638" algn="l"/>
                <a:tab pos="2574925" algn="l"/>
                <a:tab pos="2636838" algn="l"/>
              </a:tabLst>
              <a:defRPr/>
            </a:pPr>
            <a:r>
              <a:rPr lang="en-US" altLang="zh-CN" sz="2400" b="1" dirty="0" smtClean="0">
                <a:latin typeface="Times New Roman" pitchFamily="18" charset="0"/>
                <a:cs typeface="Times New Roman" pitchFamily="18" charset="0"/>
              </a:rPr>
              <a:t>In animals</a:t>
            </a:r>
            <a:endParaRPr lang="en-US" altLang="zh-CN" sz="2400" dirty="0" smtClean="0">
              <a:latin typeface="Times New Roman" pitchFamily="18" charset="0"/>
              <a:cs typeface="Times New Roman" pitchFamily="18" charset="0"/>
            </a:endParaRPr>
          </a:p>
          <a:p>
            <a:pPr marL="625475" indent="-336550" algn="just">
              <a:spcAft>
                <a:spcPts val="1200"/>
              </a:spcAft>
              <a:buFont typeface="Wingdings" pitchFamily="2" charset="2"/>
              <a:buChar char="§"/>
              <a:tabLst>
                <a:tab pos="517525" algn="l"/>
                <a:tab pos="1036638" algn="l"/>
                <a:tab pos="2574925" algn="l"/>
                <a:tab pos="2636838" algn="l"/>
              </a:tabLst>
              <a:defRPr/>
            </a:pPr>
            <a:r>
              <a:rPr lang="en-US" altLang="zh-CN" sz="2400" b="1" dirty="0" smtClean="0">
                <a:latin typeface="Times New Roman" pitchFamily="18" charset="0"/>
                <a:cs typeface="Times New Roman" pitchFamily="18" charset="0"/>
              </a:rPr>
              <a:t>Female</a:t>
            </a:r>
            <a:r>
              <a:rPr lang="en-US" altLang="zh-CN" sz="2400" dirty="0" smtClean="0">
                <a:latin typeface="Times New Roman" pitchFamily="18" charset="0"/>
                <a:cs typeface="Times New Roman" pitchFamily="18" charset="0"/>
              </a:rPr>
              <a:t>: Abortion, loss of milk yield, retention of placenta, anoestrus, repeat breeder, sterility and mastitis.</a:t>
            </a:r>
          </a:p>
          <a:p>
            <a:pPr marL="625475" indent="-336550" algn="just">
              <a:spcAft>
                <a:spcPts val="1200"/>
              </a:spcAft>
              <a:buFont typeface="Wingdings" pitchFamily="2" charset="2"/>
              <a:buChar char="§"/>
              <a:tabLst>
                <a:tab pos="517525" algn="l"/>
                <a:tab pos="1036638" algn="l"/>
                <a:tab pos="2574925" algn="l"/>
                <a:tab pos="2636838" algn="l"/>
              </a:tabLst>
              <a:defRPr/>
            </a:pPr>
            <a:r>
              <a:rPr lang="en-US" altLang="zh-CN" sz="2400" b="1" dirty="0" smtClean="0">
                <a:latin typeface="Times New Roman" pitchFamily="18" charset="0"/>
                <a:cs typeface="Times New Roman" pitchFamily="18" charset="0"/>
              </a:rPr>
              <a:t>Male</a:t>
            </a:r>
            <a:r>
              <a:rPr lang="en-US" altLang="zh-CN" sz="2400" dirty="0" smtClean="0"/>
              <a:t>: </a:t>
            </a:r>
            <a:r>
              <a:rPr lang="en-US" altLang="zh-CN" sz="2400" dirty="0" err="1" smtClean="0">
                <a:latin typeface="Times New Roman" pitchFamily="18" charset="0"/>
                <a:cs typeface="Times New Roman" pitchFamily="18" charset="0"/>
              </a:rPr>
              <a:t>Orchitis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periorchitis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vesiculitis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ampullitis</a:t>
            </a:r>
            <a:r>
              <a:rPr lang="en-US" altLang="zh-CN" sz="2400" dirty="0" smtClean="0">
                <a:latin typeface="Times New Roman" pitchFamily="18" charset="0"/>
                <a:cs typeface="Times New Roman" pitchFamily="18" charset="0"/>
              </a:rPr>
              <a:t>, arthritis and </a:t>
            </a:r>
            <a:r>
              <a:rPr lang="en-US" altLang="zh-CN" sz="2400" dirty="0" err="1" smtClean="0">
                <a:latin typeface="Times New Roman" pitchFamily="18" charset="0"/>
                <a:cs typeface="Times New Roman" pitchFamily="18" charset="0"/>
              </a:rPr>
              <a:t>hygroma</a:t>
            </a:r>
            <a:r>
              <a:rPr lang="en-US" altLang="zh-CN" sz="2400" dirty="0" smtClean="0">
                <a:latin typeface="Times New Roman" pitchFamily="18" charset="0"/>
                <a:cs typeface="Times New Roman" pitchFamily="18" charset="0"/>
              </a:rPr>
              <a:t>; </a:t>
            </a:r>
          </a:p>
          <a:p>
            <a:pPr marL="625475" indent="-336550" algn="just">
              <a:spcAft>
                <a:spcPts val="1200"/>
              </a:spcAft>
              <a:buNone/>
              <a:tabLst>
                <a:tab pos="517525" algn="l"/>
                <a:tab pos="1036638" algn="l"/>
                <a:tab pos="2574925" algn="l"/>
                <a:tab pos="2636838" algn="l"/>
              </a:tabLst>
              <a:defRPr/>
            </a:pPr>
            <a:r>
              <a:rPr lang="en-US" altLang="zh-CN" sz="2400" dirty="0" smtClean="0">
                <a:latin typeface="Times New Roman" pitchFamily="18" charset="0"/>
                <a:cs typeface="Times New Roman" pitchFamily="18" charset="0"/>
              </a:rPr>
              <a:t>poll evil, fistulous 	wither, bursitis and </a:t>
            </a:r>
            <a:r>
              <a:rPr lang="en-US" altLang="zh-CN" sz="2400" dirty="0" err="1" smtClean="0">
                <a:latin typeface="Times New Roman" pitchFamily="18" charset="0"/>
                <a:cs typeface="Times New Roman" pitchFamily="18" charset="0"/>
              </a:rPr>
              <a:t>tarsitis</a:t>
            </a:r>
            <a:r>
              <a:rPr lang="en-US" altLang="zh-CN" sz="2400" dirty="0" smtClean="0">
                <a:latin typeface="Times New Roman" pitchFamily="18" charset="0"/>
                <a:cs typeface="Times New Roman" pitchFamily="18" charset="0"/>
              </a:rPr>
              <a:t> (in horse.)</a:t>
            </a:r>
          </a:p>
        </p:txBody>
      </p:sp>
      <p:sp>
        <p:nvSpPr>
          <p:cNvPr id="4" name="Slide Number Placeholder 3"/>
          <p:cNvSpPr>
            <a:spLocks noGrp="1"/>
          </p:cNvSpPr>
          <p:nvPr>
            <p:ph type="sldNum" sz="quarter" idx="12"/>
          </p:nvPr>
        </p:nvSpPr>
        <p:spPr/>
        <p:txBody>
          <a:bodyPr/>
          <a:lstStyle/>
          <a:p>
            <a:fld id="{98554918-7F81-4179-ABE7-69427B67C020}" type="slidenum">
              <a:rPr lang="en-US" smtClean="0"/>
              <a:pPr/>
              <a:t>107</a:t>
            </a:fld>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74637"/>
            <a:ext cx="8686800" cy="6354763"/>
          </a:xfrm>
        </p:spPr>
        <p:txBody>
          <a:bodyPr>
            <a:noAutofit/>
          </a:bodyPr>
          <a:lstStyle/>
          <a:p>
            <a:pPr>
              <a:buNone/>
            </a:pPr>
            <a:r>
              <a:rPr lang="en-US" altLang="zh-CN" sz="2800" b="1" dirty="0" smtClean="0">
                <a:latin typeface="Times New Roman" pitchFamily="18" charset="0"/>
                <a:cs typeface="Times New Roman" pitchFamily="18" charset="0"/>
              </a:rPr>
              <a:t>Diagnosis</a:t>
            </a:r>
            <a:endParaRPr lang="en-US" altLang="zh-CN" sz="2400" b="1" dirty="0" smtClean="0">
              <a:latin typeface="Times New Roman" pitchFamily="18" charset="0"/>
              <a:cs typeface="Times New Roman" pitchFamily="18" charset="0"/>
            </a:endParaRPr>
          </a:p>
          <a:p>
            <a:pPr marL="457200" indent="-457200">
              <a:buAutoNum type="arabicPeriod"/>
            </a:pPr>
            <a:r>
              <a:rPr lang="en-US" altLang="zh-CN" sz="2400" dirty="0" smtClean="0">
                <a:latin typeface="Times New Roman" pitchFamily="18" charset="0"/>
                <a:cs typeface="Times New Roman" pitchFamily="18" charset="0"/>
              </a:rPr>
              <a:t>Microscopic examination</a:t>
            </a:r>
          </a:p>
          <a:p>
            <a:pPr marL="854075" indent="-457200">
              <a:buFont typeface="Wingdings" pitchFamily="2" charset="2"/>
              <a:buChar char="§"/>
            </a:pPr>
            <a:r>
              <a:rPr lang="en-US" altLang="zh-CN" sz="2400" dirty="0" smtClean="0">
                <a:latin typeface="Times New Roman" pitchFamily="18" charset="0"/>
                <a:cs typeface="Times New Roman" pitchFamily="18" charset="0"/>
              </a:rPr>
              <a:t>Gram stain and modified </a:t>
            </a:r>
            <a:r>
              <a:rPr lang="en-US" altLang="zh-CN" sz="2400" dirty="0" err="1" smtClean="0">
                <a:latin typeface="Times New Roman" pitchFamily="18" charset="0"/>
                <a:cs typeface="Times New Roman" pitchFamily="18" charset="0"/>
              </a:rPr>
              <a:t>Ziehl</a:t>
            </a:r>
            <a:r>
              <a:rPr lang="en-US" altLang="zh-CN" sz="2400" dirty="0" smtClean="0">
                <a:latin typeface="Times New Roman" pitchFamily="18" charset="0"/>
                <a:cs typeface="Times New Roman" pitchFamily="18" charset="0"/>
              </a:rPr>
              <a:t> Nelsen stains </a:t>
            </a:r>
            <a:endParaRPr lang="en-US" altLang="zh-CN" sz="900" dirty="0" smtClean="0">
              <a:solidFill>
                <a:schemeClr val="bg1"/>
              </a:solidFill>
              <a:latin typeface="Times New Roman" pitchFamily="18" charset="0"/>
              <a:cs typeface="Times New Roman" pitchFamily="18" charset="0"/>
            </a:endParaRPr>
          </a:p>
          <a:p>
            <a:pPr marL="854075" indent="-457200">
              <a:buFont typeface="Wingdings" pitchFamily="2" charset="2"/>
              <a:buChar char="§"/>
            </a:pPr>
            <a:r>
              <a:rPr lang="en-US" altLang="zh-CN" sz="2400" dirty="0" smtClean="0">
                <a:latin typeface="Times New Roman" pitchFamily="18" charset="0"/>
                <a:cs typeface="Times New Roman" pitchFamily="18" charset="0"/>
                <a:sym typeface="Symbol" pitchFamily="18" charset="2"/>
              </a:rPr>
              <a:t> s</a:t>
            </a:r>
            <a:r>
              <a:rPr lang="en-US" altLang="zh-CN" sz="2400" dirty="0" smtClean="0">
                <a:latin typeface="Times New Roman" pitchFamily="18" charset="0"/>
                <a:cs typeface="Times New Roman" pitchFamily="18" charset="0"/>
              </a:rPr>
              <a:t>mall red-colored </a:t>
            </a:r>
            <a:r>
              <a:rPr lang="en-US" altLang="zh-CN" sz="2400" dirty="0" err="1" smtClean="0">
                <a:latin typeface="Times New Roman" pitchFamily="18" charset="0"/>
                <a:cs typeface="Times New Roman" pitchFamily="18" charset="0"/>
              </a:rPr>
              <a:t>coccobacilli</a:t>
            </a:r>
            <a:r>
              <a:rPr lang="en-US" altLang="zh-CN" sz="2400" dirty="0" smtClean="0">
                <a:latin typeface="Times New Roman" pitchFamily="18" charset="0"/>
                <a:cs typeface="Times New Roman" pitchFamily="18" charset="0"/>
              </a:rPr>
              <a:t> in clumps.</a:t>
            </a:r>
          </a:p>
          <a:p>
            <a:pPr marL="514350" indent="-514350">
              <a:buFont typeface="+mj-lt"/>
              <a:buAutoNum type="arabicPeriod" startAt="2"/>
            </a:pPr>
            <a:r>
              <a:rPr lang="en-US" altLang="zh-CN" sz="2400" dirty="0" smtClean="0">
                <a:latin typeface="Times New Roman" pitchFamily="18" charset="0"/>
                <a:cs typeface="Times New Roman" pitchFamily="18" charset="0"/>
              </a:rPr>
              <a:t>Cultural methods</a:t>
            </a:r>
          </a:p>
          <a:p>
            <a:pPr marL="514350" indent="-514350">
              <a:buFont typeface="+mj-lt"/>
              <a:buAutoNum type="arabicPeriod" startAt="2"/>
            </a:pPr>
            <a:r>
              <a:rPr lang="en-US" altLang="zh-CN" sz="2400" dirty="0" smtClean="0">
                <a:latin typeface="Times New Roman" pitchFamily="18" charset="0"/>
                <a:cs typeface="Times New Roman" pitchFamily="18" charset="0"/>
              </a:rPr>
              <a:t>Animal inoculation </a:t>
            </a:r>
          </a:p>
          <a:p>
            <a:pPr marL="517525" indent="-457200" algn="just">
              <a:lnSpc>
                <a:spcPct val="150000"/>
              </a:lnSpc>
              <a:buFont typeface="Wingdings" pitchFamily="2" charset="2"/>
              <a:buChar char="v"/>
              <a:defRPr/>
            </a:pPr>
            <a:r>
              <a:rPr lang="en-US" altLang="zh-CN" sz="2400" dirty="0" smtClean="0">
                <a:latin typeface="Times New Roman" pitchFamily="18" charset="0"/>
                <a:cs typeface="Times New Roman" pitchFamily="18" charset="0"/>
              </a:rPr>
              <a:t>guinea pigs are inoculated 0.5-1 ml of suspected tissue homogenate IM and are sacrificed at three and six weeks post inoculation and serum is taken along with spleen and other abnormal tissues for serology and bacteriological examination, respectively.</a:t>
            </a:r>
          </a:p>
        </p:txBody>
      </p:sp>
      <p:sp>
        <p:nvSpPr>
          <p:cNvPr id="4" name="Slide Number Placeholder 3"/>
          <p:cNvSpPr>
            <a:spLocks noGrp="1"/>
          </p:cNvSpPr>
          <p:nvPr>
            <p:ph type="sldNum" sz="quarter" idx="12"/>
          </p:nvPr>
        </p:nvSpPr>
        <p:spPr/>
        <p:txBody>
          <a:bodyPr/>
          <a:lstStyle/>
          <a:p>
            <a:fld id="{98554918-7F81-4179-ABE7-69427B67C020}" type="slidenum">
              <a:rPr lang="en-US" smtClean="0"/>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458200" cy="6400800"/>
          </a:xfrm>
        </p:spPr>
        <p:txBody>
          <a:bodyPr>
            <a:normAutofit/>
          </a:bodyPr>
          <a:lstStyle/>
          <a:p>
            <a:pPr marL="457200" lvl="0" indent="-457200" algn="just">
              <a:spcAft>
                <a:spcPts val="1200"/>
              </a:spcAft>
              <a:buFont typeface="+mj-lt"/>
              <a:buAutoNum type="arabicPeriod" startAt="4"/>
              <a:defRPr/>
            </a:pPr>
            <a:r>
              <a:rPr lang="en-US" altLang="zh-CN" sz="2400" dirty="0" smtClean="0">
                <a:solidFill>
                  <a:prstClr val="black"/>
                </a:solidFill>
                <a:latin typeface="Times New Roman" pitchFamily="18" charset="0"/>
                <a:cs typeface="Times New Roman" pitchFamily="18" charset="0"/>
              </a:rPr>
              <a:t>Serological diagnosis</a:t>
            </a:r>
          </a:p>
          <a:p>
            <a:pPr lvl="0" algn="just">
              <a:spcAft>
                <a:spcPts val="1200"/>
              </a:spcAft>
              <a:buNone/>
              <a:defRPr/>
            </a:pPr>
            <a:r>
              <a:rPr lang="en-US" altLang="zh-CN" sz="2400" dirty="0" smtClean="0">
                <a:solidFill>
                  <a:prstClr val="black"/>
                </a:solidFill>
                <a:latin typeface="Times New Roman" pitchFamily="18" charset="0"/>
                <a:cs typeface="Times New Roman" pitchFamily="18" charset="0"/>
              </a:rPr>
              <a:t>    - Body fluids (serum, uterine discharge, vaginal mucus, milk, or semen plasma) from suspected cattle may contain different quantities of antibodies. </a:t>
            </a:r>
          </a:p>
          <a:p>
            <a:pPr marL="625475" lvl="0" indent="-625475" algn="just">
              <a:spcAft>
                <a:spcPts val="1200"/>
              </a:spcAft>
              <a:buFont typeface="+mj-lt"/>
              <a:buAutoNum type="arabicPeriod" startAt="5"/>
              <a:defRPr/>
            </a:pPr>
            <a:r>
              <a:rPr lang="en-US" altLang="zh-CN" sz="2400" dirty="0" smtClean="0">
                <a:solidFill>
                  <a:prstClr val="black"/>
                </a:solidFill>
                <a:latin typeface="Times New Roman" pitchFamily="18" charset="0"/>
                <a:cs typeface="Times New Roman" pitchFamily="18" charset="0"/>
              </a:rPr>
              <a:t>The commonly used tests are:</a:t>
            </a:r>
          </a:p>
          <a:p>
            <a:pPr marL="746125" lvl="0" indent="-395288" algn="just">
              <a:buFont typeface="Wingdings" pitchFamily="2" charset="2"/>
              <a:buChar char="Ø"/>
              <a:defRPr/>
            </a:pPr>
            <a:r>
              <a:rPr lang="en-US" altLang="zh-CN" sz="2400" dirty="0" smtClean="0">
                <a:solidFill>
                  <a:prstClr val="black"/>
                </a:solidFill>
                <a:latin typeface="Times New Roman" pitchFamily="18" charset="0"/>
                <a:cs typeface="Times New Roman" pitchFamily="18" charset="0"/>
              </a:rPr>
              <a:t>Milk ring test (MRT)</a:t>
            </a:r>
          </a:p>
          <a:p>
            <a:pPr marL="746125" indent="-395288" algn="just">
              <a:buFont typeface="Wingdings" pitchFamily="2" charset="2"/>
              <a:buChar char="Ø"/>
              <a:defRPr/>
            </a:pPr>
            <a:r>
              <a:rPr lang="en-US" altLang="zh-CN" sz="2400" dirty="0" smtClean="0">
                <a:solidFill>
                  <a:prstClr val="black"/>
                </a:solidFill>
                <a:latin typeface="Times New Roman" pitchFamily="18" charset="0"/>
                <a:cs typeface="Times New Roman" pitchFamily="18" charset="0"/>
              </a:rPr>
              <a:t>Rose Bengal (RB) plate test</a:t>
            </a:r>
          </a:p>
          <a:p>
            <a:pPr marL="746125" lvl="0" indent="-395288" algn="just">
              <a:buFont typeface="Wingdings" pitchFamily="2" charset="2"/>
              <a:buChar char="Ø"/>
              <a:defRPr/>
            </a:pPr>
            <a:r>
              <a:rPr lang="en-US" altLang="zh-CN" sz="2400" dirty="0" smtClean="0">
                <a:solidFill>
                  <a:prstClr val="black"/>
                </a:solidFill>
                <a:latin typeface="Times New Roman" pitchFamily="18" charset="0"/>
                <a:cs typeface="Times New Roman" pitchFamily="18" charset="0"/>
              </a:rPr>
              <a:t>Complement fixation test (CFT) </a:t>
            </a:r>
          </a:p>
          <a:p>
            <a:pPr marL="746125" lvl="0" indent="-395288" algn="just">
              <a:buFont typeface="Wingdings" pitchFamily="2" charset="2"/>
              <a:buChar char="Ø"/>
              <a:defRPr/>
            </a:pPr>
            <a:r>
              <a:rPr lang="en-US" altLang="zh-CN" sz="2400" dirty="0" smtClean="0">
                <a:solidFill>
                  <a:prstClr val="black"/>
                </a:solidFill>
                <a:latin typeface="Times New Roman" pitchFamily="18" charset="0"/>
                <a:cs typeface="Times New Roman" pitchFamily="18" charset="0"/>
              </a:rPr>
              <a:t>ELISA</a:t>
            </a:r>
          </a:p>
        </p:txBody>
      </p:sp>
      <p:sp>
        <p:nvSpPr>
          <p:cNvPr id="4" name="Slide Number Placeholder 3"/>
          <p:cNvSpPr>
            <a:spLocks noGrp="1"/>
          </p:cNvSpPr>
          <p:nvPr>
            <p:ph type="sldNum" sz="quarter" idx="12"/>
          </p:nvPr>
        </p:nvSpPr>
        <p:spPr/>
        <p:txBody>
          <a:bodyPr/>
          <a:lstStyle/>
          <a:p>
            <a:fld id="{98554918-7F81-4179-ABE7-69427B67C020}" type="slidenum">
              <a:rPr lang="en-US" smtClean="0"/>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00800"/>
          </a:xfrm>
        </p:spPr>
        <p:txBody>
          <a:bodyPr>
            <a:normAutofit/>
          </a:bodyPr>
          <a:lstStyle/>
          <a:p>
            <a:pPr marL="509588" lvl="0" indent="-509588">
              <a:spcAft>
                <a:spcPts val="1800"/>
              </a:spcAft>
              <a:buFont typeface="+mj-lt"/>
              <a:buAutoNum type="arabicPeriod" startAt="3"/>
            </a:pPr>
            <a:r>
              <a:rPr lang="en-US" sz="2800" b="1" dirty="0" smtClean="0">
                <a:latin typeface="Times New Roman" pitchFamily="18" charset="0"/>
                <a:cs typeface="Times New Roman" pitchFamily="18" charset="0"/>
              </a:rPr>
              <a:t>Milk sugar (Lactose):</a:t>
            </a:r>
            <a:r>
              <a:rPr lang="en-US" sz="2800" dirty="0" smtClean="0">
                <a:latin typeface="Times New Roman" pitchFamily="18" charset="0"/>
                <a:cs typeface="Times New Roman" pitchFamily="18" charset="0"/>
              </a:rPr>
              <a:t> -</a:t>
            </a:r>
            <a:r>
              <a:rPr lang="en-US" sz="3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Is the principal carbohydrate of milk. </a:t>
            </a:r>
            <a:endParaRPr lang="en-US" sz="3400" dirty="0" smtClean="0">
              <a:latin typeface="Times New Roman" pitchFamily="18" charset="0"/>
              <a:cs typeface="Times New Roman" pitchFamily="18" charset="0"/>
            </a:endParaRPr>
          </a:p>
          <a:p>
            <a:pPr algn="just">
              <a:spcAft>
                <a:spcPts val="1200"/>
              </a:spcAft>
            </a:pPr>
            <a:r>
              <a:rPr lang="en-US" sz="2400" dirty="0" smtClean="0">
                <a:latin typeface="Times New Roman" pitchFamily="18" charset="0"/>
                <a:cs typeface="Times New Roman" pitchFamily="18" charset="0"/>
              </a:rPr>
              <a:t>It is almost found only in milk in nature and the amount present in milk depends up on </a:t>
            </a:r>
            <a:r>
              <a:rPr lang="en-US" sz="2400" b="1" dirty="0" smtClean="0">
                <a:latin typeface="Times New Roman" pitchFamily="18" charset="0"/>
                <a:cs typeface="Times New Roman" pitchFamily="18" charset="0"/>
              </a:rPr>
              <a:t>the health of the udder, nutritional status</a:t>
            </a:r>
            <a:r>
              <a:rPr lang="en-US" sz="2400" dirty="0" smtClean="0">
                <a:latin typeface="Times New Roman" pitchFamily="18" charset="0"/>
                <a:cs typeface="Times New Roman" pitchFamily="18" charset="0"/>
              </a:rPr>
              <a:t> and</a:t>
            </a:r>
            <a:r>
              <a:rPr lang="en-US" sz="2400" b="1" dirty="0" smtClean="0">
                <a:latin typeface="Times New Roman" pitchFamily="18" charset="0"/>
                <a:cs typeface="Times New Roman" pitchFamily="18" charset="0"/>
              </a:rPr>
              <a:t> breed of the milk-producing animal. </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The</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lactose content of the milk is increased by </a:t>
            </a:r>
            <a:r>
              <a:rPr lang="en-US" sz="2400" b="1" dirty="0" smtClean="0">
                <a:latin typeface="Times New Roman" pitchFamily="18" charset="0"/>
                <a:cs typeface="Times New Roman" pitchFamily="18" charset="0"/>
              </a:rPr>
              <a:t>over feeding of carbohydrates</a:t>
            </a:r>
            <a:r>
              <a:rPr lang="en-US" sz="2400" dirty="0" smtClean="0">
                <a:latin typeface="Times New Roman" pitchFamily="18" charset="0"/>
                <a:cs typeface="Times New Roman" pitchFamily="18" charset="0"/>
              </a:rPr>
              <a:t>, especially soluble carbohydrate and decreased by </a:t>
            </a:r>
            <a:r>
              <a:rPr lang="en-US" sz="2400" b="1" dirty="0" smtClean="0">
                <a:latin typeface="Times New Roman" pitchFamily="18" charset="0"/>
                <a:cs typeface="Times New Roman" pitchFamily="18" charset="0"/>
              </a:rPr>
              <a:t>mastitis infection of udder</a:t>
            </a:r>
            <a:r>
              <a:rPr lang="en-US" sz="2400" dirty="0" smtClean="0">
                <a:latin typeface="Times New Roman" pitchFamily="18" charset="0"/>
                <a:cs typeface="Times New Roman" pitchFamily="18" charset="0"/>
              </a:rPr>
              <a:t>. </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6400800"/>
          </a:xfrm>
        </p:spPr>
        <p:txBody>
          <a:bodyPr>
            <a:normAutofit fontScale="70000" lnSpcReduction="20000"/>
          </a:bodyPr>
          <a:lstStyle/>
          <a:p>
            <a:pPr algn="just">
              <a:buNone/>
            </a:pPr>
            <a:r>
              <a:rPr lang="en-US" altLang="zh-CN" sz="4000" b="1" dirty="0" smtClean="0">
                <a:solidFill>
                  <a:srgbClr val="002060"/>
                </a:solidFill>
                <a:latin typeface="Times New Roman" pitchFamily="18" charset="0"/>
                <a:cs typeface="Times New Roman" pitchFamily="18" charset="0"/>
              </a:rPr>
              <a:t>Control:</a:t>
            </a:r>
          </a:p>
          <a:p>
            <a:pPr marL="350838" indent="-350838" algn="just">
              <a:lnSpc>
                <a:spcPct val="120000"/>
              </a:lnSpc>
              <a:spcBef>
                <a:spcPts val="600"/>
              </a:spcBef>
              <a:spcAft>
                <a:spcPts val="1200"/>
              </a:spcAft>
              <a:buAutoNum type="arabicPeriod"/>
            </a:pPr>
            <a:r>
              <a:rPr lang="en-US" altLang="zh-CN" sz="3400" dirty="0" smtClean="0">
                <a:latin typeface="Times New Roman" pitchFamily="18" charset="0"/>
                <a:cs typeface="Times New Roman" pitchFamily="18" charset="0"/>
              </a:rPr>
              <a:t>Surveillance/close observation</a:t>
            </a:r>
            <a:endParaRPr lang="en-US" altLang="zh-CN" sz="3400" dirty="0" smtClean="0">
              <a:latin typeface="Times New Roman" pitchFamily="18" charset="0"/>
              <a:cs typeface="Times New Roman" pitchFamily="18" charset="0"/>
            </a:endParaRPr>
          </a:p>
          <a:p>
            <a:pPr marL="514350" indent="-514350" algn="just">
              <a:lnSpc>
                <a:spcPct val="120000"/>
              </a:lnSpc>
              <a:spcBef>
                <a:spcPts val="600"/>
              </a:spcBef>
              <a:spcAft>
                <a:spcPts val="1200"/>
              </a:spcAft>
              <a:buAutoNum type="arabicPeriod"/>
            </a:pPr>
            <a:r>
              <a:rPr lang="en-US" altLang="zh-CN" sz="3400" dirty="0" smtClean="0">
                <a:latin typeface="Times New Roman" pitchFamily="18" charset="0"/>
                <a:cs typeface="Times New Roman" pitchFamily="18" charset="0"/>
              </a:rPr>
              <a:t>Control in animals</a:t>
            </a:r>
          </a:p>
          <a:p>
            <a:pPr marL="396875" indent="-336550" algn="just">
              <a:lnSpc>
                <a:spcPct val="120000"/>
              </a:lnSpc>
              <a:spcBef>
                <a:spcPts val="600"/>
              </a:spcBef>
              <a:spcAft>
                <a:spcPts val="1200"/>
              </a:spcAft>
              <a:buFont typeface="Wingdings" pitchFamily="2" charset="2"/>
              <a:buChar char="Ø"/>
            </a:pPr>
            <a:r>
              <a:rPr lang="en-US" altLang="zh-CN" sz="3400" dirty="0" smtClean="0">
                <a:latin typeface="Times New Roman" pitchFamily="18" charset="0"/>
                <a:cs typeface="Times New Roman" pitchFamily="18" charset="0"/>
              </a:rPr>
              <a:t>Pregnant animals (advanced) should be kept in isolation until parturition. </a:t>
            </a:r>
          </a:p>
          <a:p>
            <a:pPr marL="396875" indent="-336550" algn="just">
              <a:lnSpc>
                <a:spcPct val="120000"/>
              </a:lnSpc>
              <a:spcBef>
                <a:spcPts val="600"/>
              </a:spcBef>
              <a:spcAft>
                <a:spcPts val="1200"/>
              </a:spcAft>
              <a:buFont typeface="Wingdings" pitchFamily="2" charset="2"/>
              <a:buChar char="Ø"/>
            </a:pPr>
            <a:r>
              <a:rPr lang="en-US" altLang="zh-CN" sz="3400" dirty="0" smtClean="0">
                <a:latin typeface="Times New Roman" pitchFamily="18" charset="0"/>
                <a:cs typeface="Times New Roman" pitchFamily="18" charset="0"/>
              </a:rPr>
              <a:t>hygienic disposal of aborted fetuses, fetal membrane and discharges with subsequent disinfections of contaminated area. </a:t>
            </a:r>
          </a:p>
          <a:p>
            <a:pPr marL="396875" indent="-336550" algn="just">
              <a:lnSpc>
                <a:spcPct val="120000"/>
              </a:lnSpc>
              <a:spcBef>
                <a:spcPts val="600"/>
              </a:spcBef>
              <a:spcAft>
                <a:spcPts val="1200"/>
              </a:spcAft>
              <a:buFont typeface="Wingdings" pitchFamily="2" charset="2"/>
              <a:buChar char="Ø"/>
            </a:pPr>
            <a:r>
              <a:rPr lang="en-US" altLang="zh-CN" sz="3400" dirty="0" smtClean="0">
                <a:latin typeface="Times New Roman" pitchFamily="18" charset="0"/>
                <a:cs typeface="Times New Roman" pitchFamily="18" charset="0"/>
              </a:rPr>
              <a:t>Test and slaughter of positive reactors: </a:t>
            </a:r>
          </a:p>
          <a:p>
            <a:pPr algn="just">
              <a:lnSpc>
                <a:spcPct val="120000"/>
              </a:lnSpc>
              <a:spcBef>
                <a:spcPts val="600"/>
              </a:spcBef>
              <a:spcAft>
                <a:spcPts val="1200"/>
              </a:spcAft>
              <a:buNone/>
            </a:pPr>
            <a:r>
              <a:rPr lang="en-US" altLang="zh-CN" sz="3400" dirty="0" smtClean="0">
                <a:latin typeface="Times New Roman" pitchFamily="18" charset="0"/>
                <a:cs typeface="Times New Roman" pitchFamily="18" charset="0"/>
                <a:sym typeface="Symbol" pitchFamily="18" charset="2"/>
              </a:rPr>
              <a:t>     </a:t>
            </a:r>
            <a:r>
              <a:rPr lang="en-US" altLang="zh-CN" sz="3400" dirty="0" smtClean="0">
                <a:latin typeface="Times New Roman" pitchFamily="18" charset="0"/>
                <a:cs typeface="Times New Roman" pitchFamily="18" charset="0"/>
              </a:rPr>
              <a:t>Eradication by test and slaughter principle is based on the magnitude of disease prevalence and economic status of the countries. When the </a:t>
            </a:r>
            <a:r>
              <a:rPr lang="en-US" altLang="zh-CN" sz="3400" dirty="0" err="1" smtClean="0">
                <a:latin typeface="Times New Roman" pitchFamily="18" charset="0"/>
                <a:cs typeface="Times New Roman" pitchFamily="18" charset="0"/>
              </a:rPr>
              <a:t>sero</a:t>
            </a:r>
            <a:r>
              <a:rPr lang="en-US" altLang="zh-CN" sz="3400" dirty="0" smtClean="0">
                <a:latin typeface="Times New Roman" pitchFamily="18" charset="0"/>
                <a:cs typeface="Times New Roman" pitchFamily="18" charset="0"/>
              </a:rPr>
              <a:t> prevalence of brucellosis is reduced to less than 2%, slaughter of positive reactors is possible.</a:t>
            </a:r>
          </a:p>
          <a:p>
            <a:pPr algn="just"/>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110</a:t>
            </a:fld>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458200" cy="6400800"/>
          </a:xfrm>
        </p:spPr>
        <p:txBody>
          <a:bodyPr>
            <a:noAutofit/>
          </a:bodyPr>
          <a:lstStyle/>
          <a:p>
            <a:pPr marL="457200" indent="-457200">
              <a:spcAft>
                <a:spcPts val="1200"/>
              </a:spcAft>
              <a:buFont typeface="Wingdings" pitchFamily="2" charset="2"/>
              <a:buChar char="Ø"/>
            </a:pPr>
            <a:r>
              <a:rPr lang="en-US" altLang="zh-CN" sz="2400" dirty="0" smtClean="0">
                <a:latin typeface="Times New Roman" pitchFamily="18" charset="0"/>
                <a:cs typeface="Times New Roman" pitchFamily="18" charset="0"/>
              </a:rPr>
              <a:t>Quarantine of imported stock </a:t>
            </a:r>
          </a:p>
          <a:p>
            <a:pPr>
              <a:spcAft>
                <a:spcPts val="1200"/>
              </a:spcAft>
              <a:buFont typeface="Wingdings" pitchFamily="2" charset="2"/>
              <a:buChar char="Ø"/>
            </a:pP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Immunization: using vaccines</a:t>
            </a:r>
            <a:endParaRPr lang="zh-CN" altLang="en-US" sz="2400" dirty="0" smtClean="0">
              <a:latin typeface="Times New Roman" pitchFamily="18" charset="0"/>
              <a:cs typeface="Times New Roman" pitchFamily="18" charset="0"/>
            </a:endParaRPr>
          </a:p>
          <a:p>
            <a:pPr>
              <a:spcAft>
                <a:spcPts val="1200"/>
              </a:spcAft>
              <a:buFont typeface="Wingdings" pitchFamily="2" charset="2"/>
              <a:buChar char="Ø"/>
            </a:pPr>
            <a:r>
              <a:rPr lang="en-US" altLang="zh-CN" sz="2400" dirty="0" smtClean="0">
                <a:latin typeface="Times New Roman" pitchFamily="18" charset="0"/>
                <a:cs typeface="Times New Roman" pitchFamily="18" charset="0"/>
              </a:rPr>
              <a:t>Chemotherapy:</a:t>
            </a:r>
          </a:p>
          <a:p>
            <a:pPr>
              <a:spcAft>
                <a:spcPts val="1200"/>
              </a:spcAft>
              <a:buFont typeface="Symbol" pitchFamily="18" charset="2"/>
              <a:buChar char="Þ"/>
            </a:pPr>
            <a:r>
              <a:rPr lang="en-US" altLang="zh-CN" sz="2400" dirty="0" smtClean="0">
                <a:latin typeface="Times New Roman" pitchFamily="18" charset="0"/>
                <a:cs typeface="Times New Roman" pitchFamily="18" charset="0"/>
                <a:sym typeface="Symbol" pitchFamily="18" charset="2"/>
              </a:rPr>
              <a:t>mostly</a:t>
            </a:r>
            <a:r>
              <a:rPr lang="en-US" altLang="zh-CN" sz="2400" dirty="0" smtClean="0">
                <a:latin typeface="Times New Roman" pitchFamily="18" charset="0"/>
                <a:cs typeface="Times New Roman" pitchFamily="18" charset="0"/>
              </a:rPr>
              <a:t> not successful because of the intracellular sequestration of the organisms in the lymph nodes, the mammary glands and reproductive organs.</a:t>
            </a:r>
          </a:p>
          <a:p>
            <a:pPr marL="457200" indent="-457200">
              <a:spcAft>
                <a:spcPts val="1200"/>
              </a:spcAft>
              <a:buNone/>
            </a:pPr>
            <a:r>
              <a:rPr lang="en-US" altLang="zh-CN" sz="2400"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sym typeface="Symbol" pitchFamily="18" charset="2"/>
              </a:rPr>
              <a:t> </a:t>
            </a:r>
            <a:r>
              <a:rPr lang="en-US" altLang="zh-CN" sz="2400" dirty="0" smtClean="0">
                <a:latin typeface="Times New Roman" pitchFamily="18" charset="0"/>
                <a:cs typeface="Times New Roman" pitchFamily="18" charset="0"/>
              </a:rPr>
              <a:t>If deemed necessary the treatments often given are </a:t>
            </a:r>
            <a:r>
              <a:rPr lang="en-US" altLang="zh-CN" sz="2400" dirty="0" err="1" smtClean="0">
                <a:latin typeface="Times New Roman" pitchFamily="18" charset="0"/>
                <a:cs typeface="Times New Roman" pitchFamily="18" charset="0"/>
              </a:rPr>
              <a:t>sulphadiazine</a:t>
            </a:r>
            <a:r>
              <a:rPr lang="en-US" altLang="zh-CN" sz="2400" dirty="0" smtClean="0">
                <a:latin typeface="Times New Roman" pitchFamily="18" charset="0"/>
                <a:cs typeface="Times New Roman" pitchFamily="18" charset="0"/>
              </a:rPr>
              <a:t>, streptomycin and chlortetracycline</a:t>
            </a:r>
            <a:endParaRPr lang="en-US" altLang="zh-CN" sz="2400" b="1"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111</a:t>
            </a:fld>
            <a:endParaRPr lang="en-US"/>
          </a:p>
        </p:txBody>
      </p:sp>
    </p:spTree>
  </p:cSld>
  <p:clrMapOvr>
    <a:masterClrMapping/>
  </p:clrMapOvr>
  <p:transition>
    <p:fade thruBlk="1"/>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a:bodyPr>
          <a:lstStyle/>
          <a:p>
            <a:r>
              <a:rPr lang="en-US" sz="2800" b="1" dirty="0" smtClean="0">
                <a:latin typeface="Times New Roman" pitchFamily="18" charset="0"/>
                <a:cs typeface="Times New Roman" pitchFamily="18" charset="0"/>
              </a:rPr>
              <a:t>Tuberculosis</a:t>
            </a:r>
            <a:endParaRPr lang="en-US" sz="2800"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8686800" cy="5715000"/>
          </a:xfrm>
        </p:spPr>
        <p:txBody>
          <a:bodyPr>
            <a:normAutofit/>
          </a:bodyPr>
          <a:lstStyle/>
          <a:p>
            <a:pPr lvl="0" algn="just" fontAlgn="base">
              <a:spcAft>
                <a:spcPts val="1200"/>
              </a:spcAft>
              <a:buNone/>
            </a:pPr>
            <a:r>
              <a:rPr lang="en-US" sz="2800" b="1" dirty="0" smtClean="0">
                <a:solidFill>
                  <a:prstClr val="black"/>
                </a:solidFill>
                <a:latin typeface="Times New Roman" pitchFamily="18" charset="0"/>
                <a:cs typeface="Times New Roman" pitchFamily="18" charset="0"/>
              </a:rPr>
              <a:t>Etiology</a:t>
            </a:r>
            <a:r>
              <a:rPr lang="en-US" sz="2400" b="1" dirty="0" smtClean="0">
                <a:solidFill>
                  <a:prstClr val="black"/>
                </a:solidFill>
                <a:latin typeface="Times New Roman" pitchFamily="18" charset="0"/>
                <a:cs typeface="Times New Roman" pitchFamily="18" charset="0"/>
              </a:rPr>
              <a:t>:</a:t>
            </a:r>
            <a:endParaRPr lang="en-US" altLang="zh-CN" sz="2400" b="1" dirty="0" smtClean="0">
              <a:solidFill>
                <a:prstClr val="black"/>
              </a:solidFill>
              <a:latin typeface="Times New Roman" pitchFamily="18" charset="0"/>
              <a:cs typeface="Times New Roman" pitchFamily="18" charset="0"/>
            </a:endParaRPr>
          </a:p>
          <a:p>
            <a:pPr lvl="0" algn="just" fontAlgn="base">
              <a:spcAft>
                <a:spcPts val="1200"/>
              </a:spcAft>
              <a:buNone/>
            </a:pPr>
            <a:r>
              <a:rPr lang="en-US" altLang="zh-CN" sz="2400" dirty="0" smtClean="0">
                <a:solidFill>
                  <a:prstClr val="black"/>
                </a:solidFill>
                <a:latin typeface="Times New Roman" pitchFamily="18" charset="0"/>
                <a:cs typeface="Times New Roman" pitchFamily="18" charset="0"/>
              </a:rPr>
              <a:t>The genus </a:t>
            </a:r>
            <a:r>
              <a:rPr lang="en-US" altLang="zh-CN" sz="2400" i="1" dirty="0" smtClean="0">
                <a:solidFill>
                  <a:prstClr val="black"/>
                </a:solidFill>
                <a:latin typeface="Times New Roman" pitchFamily="18" charset="0"/>
                <a:cs typeface="Times New Roman" pitchFamily="18" charset="0"/>
              </a:rPr>
              <a:t>Mycobacterium </a:t>
            </a:r>
            <a:r>
              <a:rPr lang="en-US" altLang="zh-CN" sz="2400" dirty="0" smtClean="0">
                <a:solidFill>
                  <a:prstClr val="black"/>
                </a:solidFill>
                <a:latin typeface="Times New Roman" pitchFamily="18" charset="0"/>
                <a:cs typeface="Times New Roman" pitchFamily="18" charset="0"/>
              </a:rPr>
              <a:t>comprises more than 70 species.</a:t>
            </a:r>
          </a:p>
          <a:p>
            <a:pPr lvl="0" algn="just" fontAlgn="base">
              <a:spcAft>
                <a:spcPts val="1200"/>
              </a:spcAft>
              <a:buNone/>
            </a:pPr>
            <a:r>
              <a:rPr lang="en-US" altLang="zh-CN" sz="2400" dirty="0" smtClean="0">
                <a:solidFill>
                  <a:prstClr val="black"/>
                </a:solidFill>
                <a:latin typeface="Times New Roman" pitchFamily="18" charset="0"/>
                <a:cs typeface="Times New Roman" pitchFamily="18" charset="0"/>
                <a:sym typeface="Symbol" pitchFamily="18" charset="2"/>
              </a:rPr>
              <a:t>    </a:t>
            </a:r>
            <a:r>
              <a:rPr lang="en-US" altLang="zh-CN" sz="2400" dirty="0" smtClean="0">
                <a:solidFill>
                  <a:prstClr val="black"/>
                </a:solidFill>
                <a:latin typeface="Times New Roman" pitchFamily="18" charset="0"/>
                <a:cs typeface="Times New Roman" pitchFamily="18" charset="0"/>
              </a:rPr>
              <a:t>Many of the species occur in the </a:t>
            </a:r>
            <a:r>
              <a:rPr lang="en-US" altLang="zh-CN" sz="2400" dirty="0" err="1" smtClean="0">
                <a:solidFill>
                  <a:prstClr val="black"/>
                </a:solidFill>
                <a:latin typeface="Times New Roman" pitchFamily="18" charset="0"/>
                <a:cs typeface="Times New Roman" pitchFamily="18" charset="0"/>
              </a:rPr>
              <a:t>env</a:t>
            </a:r>
            <a:r>
              <a:rPr lang="en-US" altLang="zh-CN" sz="2400" dirty="0" smtClean="0">
                <a:solidFill>
                  <a:prstClr val="black"/>
                </a:solidFill>
                <a:latin typeface="Times New Roman" pitchFamily="18" charset="0"/>
                <a:cs typeface="Times New Roman" pitchFamily="18" charset="0"/>
              </a:rPr>
              <a:t>. and are rarely associated with disease in humans/animals. </a:t>
            </a:r>
          </a:p>
          <a:p>
            <a:pPr lvl="0" algn="just" fontAlgn="base">
              <a:spcAft>
                <a:spcPts val="600"/>
              </a:spcAft>
              <a:buNone/>
            </a:pPr>
            <a:r>
              <a:rPr lang="en-US" altLang="zh-CN" sz="2400" dirty="0" smtClean="0">
                <a:solidFill>
                  <a:prstClr val="black"/>
                </a:solidFill>
                <a:latin typeface="Times New Roman" pitchFamily="18" charset="0"/>
                <a:cs typeface="Times New Roman" pitchFamily="18" charset="0"/>
              </a:rPr>
              <a:t>Human </a:t>
            </a:r>
            <a:r>
              <a:rPr lang="en-US" altLang="zh-CN" sz="2400" b="1" dirty="0" smtClean="0">
                <a:solidFill>
                  <a:prstClr val="black"/>
                </a:solidFill>
                <a:latin typeface="Times New Roman" pitchFamily="18" charset="0"/>
                <a:cs typeface="Times New Roman" pitchFamily="18" charset="0"/>
              </a:rPr>
              <a:t>TB</a:t>
            </a:r>
            <a:r>
              <a:rPr lang="en-US" altLang="zh-CN" sz="2400" dirty="0" smtClean="0">
                <a:solidFill>
                  <a:prstClr val="black"/>
                </a:solidFill>
                <a:latin typeface="Times New Roman" pitchFamily="18" charset="0"/>
                <a:cs typeface="Times New Roman" pitchFamily="18" charset="0"/>
              </a:rPr>
              <a:t> </a:t>
            </a:r>
            <a:r>
              <a:rPr lang="en-US" altLang="zh-CN" sz="2400" dirty="0" smtClean="0">
                <a:solidFill>
                  <a:prstClr val="black"/>
                </a:solidFill>
                <a:latin typeface="Times New Roman" pitchFamily="18" charset="0"/>
                <a:cs typeface="Times New Roman" pitchFamily="18" charset="0"/>
                <a:sym typeface="Symbol" pitchFamily="18" charset="2"/>
              </a:rPr>
              <a:t></a:t>
            </a:r>
            <a:r>
              <a:rPr lang="en-US" altLang="zh-CN" sz="2400" dirty="0" smtClean="0">
                <a:solidFill>
                  <a:prstClr val="black"/>
                </a:solidFill>
                <a:latin typeface="Times New Roman" pitchFamily="18" charset="0"/>
                <a:cs typeface="Times New Roman" pitchFamily="18" charset="0"/>
              </a:rPr>
              <a:t> </a:t>
            </a:r>
            <a:r>
              <a:rPr lang="en-US" altLang="zh-CN" sz="2400" i="1" dirty="0" smtClean="0">
                <a:solidFill>
                  <a:prstClr val="black"/>
                </a:solidFill>
                <a:latin typeface="Times New Roman" pitchFamily="18" charset="0"/>
                <a:cs typeface="Times New Roman" pitchFamily="18" charset="0"/>
              </a:rPr>
              <a:t>Mycobacterium tuberculosis</a:t>
            </a:r>
            <a:r>
              <a:rPr lang="en-US" altLang="zh-CN" sz="2400" dirty="0" smtClean="0">
                <a:solidFill>
                  <a:prstClr val="black"/>
                </a:solidFill>
                <a:latin typeface="Times New Roman" pitchFamily="18" charset="0"/>
                <a:cs typeface="Times New Roman" pitchFamily="18" charset="0"/>
              </a:rPr>
              <a:t>, </a:t>
            </a:r>
            <a:r>
              <a:rPr lang="en-US" altLang="zh-CN" sz="2400" i="1" dirty="0" smtClean="0">
                <a:solidFill>
                  <a:prstClr val="black"/>
                </a:solidFill>
                <a:latin typeface="Times New Roman" pitchFamily="18" charset="0"/>
                <a:cs typeface="Times New Roman" pitchFamily="18" charset="0"/>
              </a:rPr>
              <a:t>M. </a:t>
            </a:r>
            <a:r>
              <a:rPr lang="en-US" altLang="zh-CN" sz="2400" i="1" dirty="0" err="1" smtClean="0">
                <a:solidFill>
                  <a:prstClr val="black"/>
                </a:solidFill>
                <a:latin typeface="Times New Roman" pitchFamily="18" charset="0"/>
                <a:cs typeface="Times New Roman" pitchFamily="18" charset="0"/>
              </a:rPr>
              <a:t>africanum</a:t>
            </a:r>
            <a:r>
              <a:rPr lang="en-US" altLang="zh-CN" sz="2400" i="1" dirty="0" smtClean="0">
                <a:solidFill>
                  <a:prstClr val="black"/>
                </a:solidFill>
                <a:latin typeface="Times New Roman" pitchFamily="18" charset="0"/>
                <a:cs typeface="Times New Roman" pitchFamily="18" charset="0"/>
              </a:rPr>
              <a:t>.</a:t>
            </a:r>
            <a:endParaRPr lang="en-US" altLang="zh-CN" i="1" dirty="0" smtClean="0">
              <a:solidFill>
                <a:prstClr val="black"/>
              </a:solidFill>
              <a:latin typeface="Times New Roman" pitchFamily="18" charset="0"/>
              <a:cs typeface="Times New Roman" pitchFamily="18" charset="0"/>
            </a:endParaRPr>
          </a:p>
          <a:p>
            <a:pPr lvl="0" algn="just" fontAlgn="base">
              <a:spcAft>
                <a:spcPts val="1200"/>
              </a:spcAft>
              <a:buNone/>
            </a:pPr>
            <a:r>
              <a:rPr lang="en-US" altLang="zh-CN" sz="2400" dirty="0" smtClean="0">
                <a:solidFill>
                  <a:prstClr val="black"/>
                </a:solidFill>
                <a:latin typeface="Times New Roman" pitchFamily="18" charset="0"/>
                <a:cs typeface="Times New Roman" pitchFamily="18" charset="0"/>
              </a:rPr>
              <a:t>TB in bovines &amp; many other animal </a:t>
            </a:r>
            <a:r>
              <a:rPr lang="en-US" altLang="zh-CN" sz="2400" dirty="0" err="1" smtClean="0">
                <a:solidFill>
                  <a:prstClr val="black"/>
                </a:solidFill>
                <a:latin typeface="Times New Roman" pitchFamily="18" charset="0"/>
                <a:cs typeface="Times New Roman" pitchFamily="18" charset="0"/>
              </a:rPr>
              <a:t>spp</a:t>
            </a:r>
            <a:r>
              <a:rPr lang="en-US" altLang="zh-CN" sz="2400" dirty="0" smtClean="0">
                <a:solidFill>
                  <a:prstClr val="black"/>
                </a:solidFill>
                <a:latin typeface="Times New Roman" pitchFamily="18" charset="0"/>
                <a:cs typeface="Times New Roman" pitchFamily="18" charset="0"/>
              </a:rPr>
              <a:t> </a:t>
            </a:r>
            <a:r>
              <a:rPr lang="en-US" altLang="zh-CN" sz="2400" dirty="0" smtClean="0">
                <a:solidFill>
                  <a:prstClr val="black"/>
                </a:solidFill>
                <a:latin typeface="Times New Roman" pitchFamily="18" charset="0"/>
                <a:cs typeface="Times New Roman" pitchFamily="18" charset="0"/>
                <a:sym typeface="Symbol" pitchFamily="18" charset="2"/>
              </a:rPr>
              <a:t></a:t>
            </a:r>
            <a:r>
              <a:rPr lang="en-US" altLang="zh-CN" sz="2400" dirty="0" smtClean="0">
                <a:solidFill>
                  <a:prstClr val="black"/>
                </a:solidFill>
                <a:latin typeface="Times New Roman" pitchFamily="18" charset="0"/>
                <a:cs typeface="Times New Roman" pitchFamily="18" charset="0"/>
              </a:rPr>
              <a:t> </a:t>
            </a:r>
            <a:r>
              <a:rPr lang="en-US" altLang="zh-CN" sz="2400" b="1" i="1" dirty="0" smtClean="0">
                <a:solidFill>
                  <a:prstClr val="black"/>
                </a:solidFill>
                <a:latin typeface="Times New Roman" pitchFamily="18" charset="0"/>
                <a:cs typeface="Times New Roman" pitchFamily="18" charset="0"/>
              </a:rPr>
              <a:t>M</a:t>
            </a:r>
            <a:r>
              <a:rPr lang="en-US" altLang="zh-CN" sz="2400" i="1" dirty="0" smtClean="0">
                <a:solidFill>
                  <a:prstClr val="black"/>
                </a:solidFill>
                <a:latin typeface="Times New Roman" pitchFamily="18" charset="0"/>
                <a:cs typeface="Times New Roman" pitchFamily="18" charset="0"/>
              </a:rPr>
              <a:t>.</a:t>
            </a:r>
            <a:r>
              <a:rPr lang="en-US" altLang="zh-CN" sz="2400" b="1" i="1" dirty="0" smtClean="0">
                <a:solidFill>
                  <a:prstClr val="black"/>
                </a:solidFill>
                <a:latin typeface="Times New Roman" pitchFamily="18" charset="0"/>
                <a:cs typeface="Times New Roman" pitchFamily="18" charset="0"/>
              </a:rPr>
              <a:t> </a:t>
            </a:r>
            <a:r>
              <a:rPr lang="en-US" altLang="zh-CN" sz="2400" b="1" i="1" dirty="0" err="1" smtClean="0">
                <a:solidFill>
                  <a:prstClr val="black"/>
                </a:solidFill>
                <a:latin typeface="Times New Roman" pitchFamily="18" charset="0"/>
                <a:cs typeface="Times New Roman" pitchFamily="18" charset="0"/>
              </a:rPr>
              <a:t>bovis</a:t>
            </a:r>
            <a:r>
              <a:rPr lang="en-US" altLang="zh-CN" sz="2400" dirty="0" smtClean="0">
                <a:solidFill>
                  <a:prstClr val="black"/>
                </a:solidFill>
                <a:latin typeface="Times New Roman" pitchFamily="18" charset="0"/>
                <a:cs typeface="Times New Roman" pitchFamily="18" charset="0"/>
              </a:rPr>
              <a:t>.</a:t>
            </a:r>
          </a:p>
          <a:p>
            <a:pPr algn="just">
              <a:spcAft>
                <a:spcPts val="1200"/>
              </a:spcAft>
              <a:buNone/>
            </a:pPr>
            <a:r>
              <a:rPr lang="en-US" altLang="zh-CN" sz="2400" dirty="0" smtClean="0">
                <a:solidFill>
                  <a:prstClr val="black"/>
                </a:solidFill>
                <a:latin typeface="Times New Roman" pitchFamily="18" charset="0"/>
                <a:cs typeface="Times New Roman" pitchFamily="18" charset="0"/>
              </a:rPr>
              <a:t> </a:t>
            </a:r>
            <a:r>
              <a:rPr lang="en-US" altLang="zh-CN" sz="2400" i="1" dirty="0" smtClean="0">
                <a:latin typeface="Times New Roman" pitchFamily="18" charset="0"/>
                <a:cs typeface="Times New Roman" pitchFamily="18" charset="0"/>
              </a:rPr>
              <a:t>M. tuberculosis</a:t>
            </a:r>
            <a:r>
              <a:rPr lang="en-US" altLang="zh-CN" sz="2400" dirty="0" smtClean="0">
                <a:latin typeface="Times New Roman" pitchFamily="18" charset="0"/>
                <a:cs typeface="Times New Roman" pitchFamily="18" charset="0"/>
              </a:rPr>
              <a:t>,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bovis</a:t>
            </a:r>
            <a:r>
              <a:rPr lang="en-US" altLang="zh-CN" sz="2400" i="1" dirty="0" smtClean="0">
                <a:latin typeface="Times New Roman" pitchFamily="18" charset="0"/>
                <a:cs typeface="Times New Roman" pitchFamily="18" charset="0"/>
              </a:rPr>
              <a:t> , M. </a:t>
            </a:r>
            <a:r>
              <a:rPr lang="en-US" altLang="zh-CN" sz="2400" i="1" dirty="0" err="1" smtClean="0">
                <a:latin typeface="Times New Roman" pitchFamily="18" charset="0"/>
                <a:cs typeface="Times New Roman" pitchFamily="18" charset="0"/>
              </a:rPr>
              <a:t>africanum</a:t>
            </a:r>
            <a:r>
              <a:rPr lang="en-US" altLang="zh-CN" sz="2400" i="1" dirty="0" smtClean="0">
                <a:latin typeface="Times New Roman" pitchFamily="18" charset="0"/>
                <a:cs typeface="Times New Roman" pitchFamily="18" charset="0"/>
              </a:rPr>
              <a:t>,</a:t>
            </a:r>
            <a:r>
              <a:rPr lang="en-US" altLang="zh-CN" sz="2400" dirty="0" smtClean="0">
                <a:latin typeface="Times New Roman" pitchFamily="18" charset="0"/>
                <a:cs typeface="Times New Roman" pitchFamily="18" charset="0"/>
              </a:rPr>
              <a:t>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microti</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(rodents)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caprae</a:t>
            </a:r>
            <a:r>
              <a:rPr lang="en-US" altLang="zh-CN" sz="2400" i="1" dirty="0" smtClean="0">
                <a:latin typeface="Times New Roman" pitchFamily="18" charset="0"/>
                <a:cs typeface="Times New Roman" pitchFamily="18" charset="0"/>
              </a:rPr>
              <a:t>, M. </a:t>
            </a:r>
            <a:r>
              <a:rPr lang="en-US" altLang="zh-CN" sz="2400" i="1" dirty="0" err="1" smtClean="0">
                <a:latin typeface="Times New Roman" pitchFamily="18" charset="0"/>
                <a:cs typeface="Times New Roman" pitchFamily="18" charset="0"/>
              </a:rPr>
              <a:t>canetti</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and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pinnipedii</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form a very closely related </a:t>
            </a:r>
            <a:r>
              <a:rPr lang="en-US" altLang="zh-CN" sz="2400" dirty="0" err="1" smtClean="0">
                <a:latin typeface="Times New Roman" pitchFamily="18" charset="0"/>
                <a:cs typeface="Times New Roman" pitchFamily="18" charset="0"/>
              </a:rPr>
              <a:t>phylogenetic</a:t>
            </a:r>
            <a:r>
              <a:rPr lang="en-US" altLang="zh-CN" sz="2400" dirty="0" smtClean="0">
                <a:latin typeface="Times New Roman" pitchFamily="18" charset="0"/>
                <a:cs typeface="Times New Roman" pitchFamily="18" charset="0"/>
              </a:rPr>
              <a:t> group and referred to collectively as the </a:t>
            </a:r>
            <a:r>
              <a:rPr lang="en-US" altLang="zh-CN" sz="2400" i="1" dirty="0" smtClean="0">
                <a:latin typeface="Times New Roman" pitchFamily="18" charset="0"/>
                <a:cs typeface="Times New Roman" pitchFamily="18" charset="0"/>
              </a:rPr>
              <a:t>M. tuberculosis </a:t>
            </a:r>
            <a:r>
              <a:rPr lang="en-US" altLang="zh-CN" sz="2400" dirty="0" smtClean="0">
                <a:latin typeface="Times New Roman" pitchFamily="18" charset="0"/>
                <a:cs typeface="Times New Roman" pitchFamily="18" charset="0"/>
              </a:rPr>
              <a:t>complex (MTBC)</a:t>
            </a:r>
          </a:p>
        </p:txBody>
      </p:sp>
      <p:sp>
        <p:nvSpPr>
          <p:cNvPr id="4" name="Slide Number Placeholder 3"/>
          <p:cNvSpPr>
            <a:spLocks noGrp="1"/>
          </p:cNvSpPr>
          <p:nvPr>
            <p:ph type="sldNum" sz="quarter" idx="12"/>
          </p:nvPr>
        </p:nvSpPr>
        <p:spPr/>
        <p:txBody>
          <a:bodyPr/>
          <a:lstStyle/>
          <a:p>
            <a:fld id="{98554918-7F81-4179-ABE7-69427B67C020}" type="slidenum">
              <a:rPr lang="en-US" smtClean="0"/>
              <a:pPr/>
              <a:t>112</a:t>
            </a:fld>
            <a:endParaRPr lang="en-US"/>
          </a:p>
        </p:txBody>
      </p:sp>
    </p:spTree>
  </p:cSld>
  <p:clrMapOvr>
    <a:masterClrMapping/>
  </p:clrMapOvr>
  <p:transition>
    <p:wipe dir="d"/>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763000" cy="5821363"/>
          </a:xfrm>
        </p:spPr>
        <p:txBody>
          <a:bodyPr>
            <a:normAutofit/>
          </a:bodyPr>
          <a:lstStyle/>
          <a:p>
            <a:pPr marL="0" indent="0" algn="just">
              <a:spcBef>
                <a:spcPts val="1200"/>
              </a:spcBef>
              <a:spcAft>
                <a:spcPts val="600"/>
              </a:spcAft>
              <a:buNone/>
            </a:pPr>
            <a:r>
              <a:rPr lang="en-US" altLang="zh-CN" sz="2400" dirty="0" smtClean="0">
                <a:latin typeface="Times New Roman" pitchFamily="18" charset="0"/>
                <a:cs typeface="Times New Roman" pitchFamily="18" charset="0"/>
              </a:rPr>
              <a:t>Human infection with members of the MTBC produces an indistinguishable </a:t>
            </a:r>
            <a:r>
              <a:rPr lang="en-US" altLang="zh-CN" sz="2400" b="1" dirty="0" smtClean="0">
                <a:latin typeface="Times New Roman" pitchFamily="18" charset="0"/>
                <a:cs typeface="Times New Roman" pitchFamily="18" charset="0"/>
              </a:rPr>
              <a:t>clinical picture</a:t>
            </a:r>
            <a:r>
              <a:rPr lang="en-US" altLang="zh-CN" sz="2400" dirty="0" smtClean="0">
                <a:latin typeface="Times New Roman" pitchFamily="18" charset="0"/>
                <a:cs typeface="Times New Roman" pitchFamily="18" charset="0"/>
              </a:rPr>
              <a:t> and </a:t>
            </a:r>
          </a:p>
          <a:p>
            <a:pPr marL="0" indent="0" algn="just">
              <a:spcBef>
                <a:spcPts val="1200"/>
              </a:spcBef>
              <a:spcAft>
                <a:spcPts val="600"/>
              </a:spcAft>
              <a:buNone/>
            </a:pPr>
            <a:r>
              <a:rPr lang="en-US" altLang="zh-CN" sz="2400" dirty="0" smtClean="0">
                <a:latin typeface="Times New Roman" pitchFamily="18" charset="0"/>
                <a:cs typeface="Times New Roman" pitchFamily="18" charset="0"/>
              </a:rPr>
              <a:t>the </a:t>
            </a:r>
            <a:r>
              <a:rPr lang="en-US" altLang="zh-CN" sz="2400" b="1" dirty="0" smtClean="0">
                <a:latin typeface="Times New Roman" pitchFamily="18" charset="0"/>
                <a:cs typeface="Times New Roman" pitchFamily="18" charset="0"/>
              </a:rPr>
              <a:t>individual species</a:t>
            </a:r>
            <a:r>
              <a:rPr lang="en-US" altLang="zh-CN" sz="2400" dirty="0" smtClean="0">
                <a:latin typeface="Times New Roman" pitchFamily="18" charset="0"/>
                <a:cs typeface="Times New Roman" pitchFamily="18" charset="0"/>
              </a:rPr>
              <a:t> cannot be distinguished from each other based on microscopic examination of stained tissues or other clinical specimens.</a:t>
            </a:r>
          </a:p>
          <a:p>
            <a:pPr marL="396875" indent="-396875" algn="just">
              <a:spcBef>
                <a:spcPts val="1200"/>
              </a:spcBef>
              <a:spcAft>
                <a:spcPts val="600"/>
              </a:spcAft>
              <a:buNone/>
            </a:pPr>
            <a:r>
              <a:rPr lang="en-US" altLang="zh-CN" sz="2400" dirty="0" smtClean="0">
                <a:latin typeface="Times New Roman" pitchFamily="18" charset="0"/>
                <a:cs typeface="Times New Roman" pitchFamily="18" charset="0"/>
                <a:sym typeface="Symbol" pitchFamily="18" charset="2"/>
              </a:rPr>
              <a:t> </a:t>
            </a:r>
            <a:r>
              <a:rPr lang="en-US" altLang="zh-CN" sz="2400" dirty="0" smtClean="0">
                <a:latin typeface="Times New Roman" pitchFamily="18" charset="0"/>
                <a:cs typeface="Times New Roman" pitchFamily="18" charset="0"/>
              </a:rPr>
              <a:t>Determination of which species is responsible for infection in a particular case normally requires culture of the microorganism in the laboratory, however, the process may take weeks, as the  MOs grow slowly.</a:t>
            </a:r>
          </a:p>
          <a:p>
            <a:pPr marL="0" indent="0" algn="just">
              <a:spcBef>
                <a:spcPts val="1200"/>
              </a:spcBef>
              <a:spcAft>
                <a:spcPts val="600"/>
              </a:spcAft>
              <a:buNone/>
            </a:pPr>
            <a:r>
              <a:rPr lang="en-US" altLang="zh-CN" sz="2400" dirty="0" smtClean="0">
                <a:latin typeface="Times New Roman" pitchFamily="18" charset="0"/>
                <a:cs typeface="Times New Roman" pitchFamily="18" charset="0"/>
              </a:rPr>
              <a:t>   - The principal agent of </a:t>
            </a:r>
            <a:r>
              <a:rPr lang="en-US" altLang="zh-CN" sz="2400" dirty="0" err="1" smtClean="0">
                <a:latin typeface="Times New Roman" pitchFamily="18" charset="0"/>
                <a:cs typeface="Times New Roman" pitchFamily="18" charset="0"/>
              </a:rPr>
              <a:t>zoonotic</a:t>
            </a:r>
            <a:r>
              <a:rPr lang="en-US" altLang="zh-CN" sz="2400" dirty="0" smtClean="0">
                <a:latin typeface="Times New Roman" pitchFamily="18" charset="0"/>
                <a:cs typeface="Times New Roman" pitchFamily="18" charset="0"/>
              </a:rPr>
              <a:t> TB is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bovis</a:t>
            </a:r>
            <a:r>
              <a:rPr lang="en-US" altLang="zh-CN" sz="2400" dirty="0" smtClean="0">
                <a:latin typeface="Times New Roman" pitchFamily="18" charset="0"/>
                <a:cs typeface="Times New Roman" pitchFamily="18" charset="0"/>
              </a:rPr>
              <a:t>.</a:t>
            </a:r>
          </a:p>
        </p:txBody>
      </p:sp>
      <p:sp>
        <p:nvSpPr>
          <p:cNvPr id="4" name="Slide Number Placeholder 3"/>
          <p:cNvSpPr>
            <a:spLocks noGrp="1"/>
          </p:cNvSpPr>
          <p:nvPr>
            <p:ph type="sldNum" sz="quarter" idx="12"/>
          </p:nvPr>
        </p:nvSpPr>
        <p:spPr/>
        <p:txBody>
          <a:bodyPr/>
          <a:lstStyle/>
          <a:p>
            <a:fld id="{98554918-7F81-4179-ABE7-69427B67C020}" type="slidenum">
              <a:rPr lang="en-US" smtClean="0"/>
              <a:pPr/>
              <a:t>113</a:t>
            </a:fld>
            <a:endParaRPr lang="en-US"/>
          </a:p>
        </p:txBody>
      </p:sp>
    </p:spTree>
  </p:cSld>
  <p:clrMapOvr>
    <a:masterClrMapping/>
  </p:clrMapOvr>
  <p:transition>
    <p:wipe dir="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normAutofit/>
          </a:bodyPr>
          <a:lstStyle/>
          <a:p>
            <a:pPr marL="1082675" indent="-1082675" algn="just">
              <a:buClr>
                <a:srgbClr val="0BD0D9"/>
              </a:buClr>
              <a:buSzPct val="95000"/>
              <a:buNone/>
              <a:defRPr/>
            </a:pPr>
            <a:r>
              <a:rPr lang="en-US" altLang="zh-CN" sz="2600" b="1" dirty="0" smtClean="0">
                <a:latin typeface="Times New Roman" pitchFamily="18" charset="0"/>
                <a:cs typeface="Times New Roman" pitchFamily="18" charset="0"/>
              </a:rPr>
              <a:t>Host</a:t>
            </a:r>
            <a:r>
              <a:rPr lang="en-US" altLang="zh-CN" sz="2000" b="1" dirty="0" smtClean="0">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 Man, cat, cattle, chimpanzee, deer, dog, elephant, goat, horse, leopard, monkey, parrot, pig sheep, wild animal.</a:t>
            </a:r>
          </a:p>
          <a:p>
            <a:pPr marL="1885950" indent="-1885950" algn="just">
              <a:buClr>
                <a:srgbClr val="0BD0D9"/>
              </a:buClr>
              <a:buSzPct val="95000"/>
              <a:buNone/>
              <a:defRPr/>
            </a:pPr>
            <a:r>
              <a:rPr lang="en-US" altLang="zh-CN" sz="2800" b="1" dirty="0" smtClean="0">
                <a:latin typeface="Times New Roman" pitchFamily="18" charset="0"/>
                <a:cs typeface="Times New Roman" pitchFamily="18" charset="0"/>
              </a:rPr>
              <a:t>Transmission</a:t>
            </a:r>
            <a:r>
              <a:rPr lang="en-US" altLang="zh-CN" sz="2000" b="1" dirty="0" smtClean="0">
                <a:latin typeface="Times New Roman" pitchFamily="18" charset="0"/>
                <a:cs typeface="Times New Roman" pitchFamily="18" charset="0"/>
              </a:rPr>
              <a:t>:</a:t>
            </a:r>
          </a:p>
          <a:p>
            <a:pPr marL="350838" lvl="2" indent="-350838" algn="just">
              <a:spcBef>
                <a:spcPts val="1200"/>
              </a:spcBef>
              <a:spcAft>
                <a:spcPts val="600"/>
              </a:spcAft>
              <a:buSzPct val="95000"/>
              <a:buFont typeface="+mj-lt"/>
              <a:buAutoNum type="arabicPeriod"/>
              <a:defRPr/>
            </a:pPr>
            <a:r>
              <a:rPr lang="en-US" altLang="zh-CN" b="1" dirty="0" smtClean="0">
                <a:latin typeface="Times New Roman" pitchFamily="18" charset="0"/>
                <a:cs typeface="Times New Roman" pitchFamily="18" charset="0"/>
              </a:rPr>
              <a:t>Inhalation</a:t>
            </a:r>
            <a:r>
              <a:rPr lang="en-US" altLang="zh-CN" dirty="0" smtClean="0">
                <a:latin typeface="Times New Roman" pitchFamily="18" charset="0"/>
                <a:cs typeface="Times New Roman" pitchFamily="18" charset="0"/>
              </a:rPr>
              <a:t> of infectious droplets or droplet nuclei from active pulmonary lesion of a </a:t>
            </a:r>
            <a:r>
              <a:rPr lang="en-US" altLang="zh-CN" dirty="0" err="1" smtClean="0">
                <a:latin typeface="Times New Roman" pitchFamily="18" charset="0"/>
                <a:cs typeface="Times New Roman" pitchFamily="18" charset="0"/>
              </a:rPr>
              <a:t>tuberculous</a:t>
            </a:r>
            <a:r>
              <a:rPr lang="en-US" altLang="zh-CN" dirty="0" smtClean="0">
                <a:latin typeface="Times New Roman" pitchFamily="18" charset="0"/>
                <a:cs typeface="Times New Roman" pitchFamily="18" charset="0"/>
              </a:rPr>
              <a:t> infected person/animal. </a:t>
            </a:r>
          </a:p>
          <a:p>
            <a:pPr marL="350838" lvl="2" indent="-350838" algn="just">
              <a:spcBef>
                <a:spcPts val="1200"/>
              </a:spcBef>
              <a:spcAft>
                <a:spcPts val="600"/>
              </a:spcAft>
              <a:buSzPct val="95000"/>
              <a:buFont typeface="+mj-lt"/>
              <a:buAutoNum type="arabicPeriod"/>
              <a:defRPr/>
            </a:pPr>
            <a:r>
              <a:rPr lang="en-US" altLang="zh-CN" b="1" dirty="0" smtClean="0">
                <a:latin typeface="Times New Roman" pitchFamily="18" charset="0"/>
                <a:cs typeface="Times New Roman" pitchFamily="18" charset="0"/>
              </a:rPr>
              <a:t>Ingestion</a:t>
            </a:r>
            <a:r>
              <a:rPr lang="en-US" altLang="zh-CN" dirty="0" smtClean="0">
                <a:latin typeface="Times New Roman" pitchFamily="18" charset="0"/>
                <a:cs typeface="Times New Roman" pitchFamily="18" charset="0"/>
              </a:rPr>
              <a:t> of unpasteurized or raw milk from cows infected with </a:t>
            </a:r>
            <a:r>
              <a:rPr lang="en-US" altLang="zh-CN" i="1" dirty="0" smtClean="0">
                <a:latin typeface="Times New Roman" pitchFamily="18" charset="0"/>
                <a:cs typeface="Times New Roman" pitchFamily="18" charset="0"/>
              </a:rPr>
              <a:t>M. </a:t>
            </a:r>
            <a:r>
              <a:rPr lang="en-US" altLang="zh-CN" i="1" dirty="0" err="1" smtClean="0">
                <a:latin typeface="Times New Roman" pitchFamily="18" charset="0"/>
                <a:cs typeface="Times New Roman" pitchFamily="18" charset="0"/>
              </a:rPr>
              <a:t>bovis</a:t>
            </a:r>
            <a:r>
              <a:rPr lang="en-US" altLang="zh-CN" i="1" dirty="0" smtClean="0">
                <a:latin typeface="Times New Roman" pitchFamily="18" charset="0"/>
                <a:cs typeface="Times New Roman" pitchFamily="18" charset="0"/>
              </a:rPr>
              <a:t>.</a:t>
            </a:r>
            <a:r>
              <a:rPr lang="en-US" altLang="zh-CN" dirty="0" smtClean="0">
                <a:latin typeface="Times New Roman" pitchFamily="18" charset="0"/>
                <a:cs typeface="Times New Roman" pitchFamily="18" charset="0"/>
              </a:rPr>
              <a:t> Or consumption of raw or undercooked meat of infected animal</a:t>
            </a:r>
            <a:endParaRPr lang="en-US" altLang="zh-CN" i="1" dirty="0" smtClean="0">
              <a:latin typeface="Times New Roman" pitchFamily="18" charset="0"/>
              <a:cs typeface="Times New Roman" pitchFamily="18" charset="0"/>
            </a:endParaRPr>
          </a:p>
          <a:p>
            <a:pPr marL="350838" lvl="2" indent="-350838" algn="just">
              <a:spcBef>
                <a:spcPts val="1200"/>
              </a:spcBef>
              <a:spcAft>
                <a:spcPts val="600"/>
              </a:spcAft>
              <a:buSzPct val="95000"/>
              <a:buFont typeface="+mj-lt"/>
              <a:buAutoNum type="arabicPeriod"/>
              <a:defRPr/>
            </a:pPr>
            <a:r>
              <a:rPr lang="en-US" altLang="zh-CN" dirty="0" smtClean="0">
                <a:latin typeface="Times New Roman" pitchFamily="18" charset="0"/>
                <a:cs typeface="Times New Roman" pitchFamily="18" charset="0"/>
              </a:rPr>
              <a:t>Transmission may also occur from infected </a:t>
            </a:r>
            <a:r>
              <a:rPr lang="en-US" altLang="zh-CN" b="1" dirty="0" smtClean="0">
                <a:latin typeface="Times New Roman" pitchFamily="18" charset="0"/>
                <a:cs typeface="Times New Roman" pitchFamily="18" charset="0"/>
              </a:rPr>
              <a:t>dams</a:t>
            </a:r>
            <a:r>
              <a:rPr lang="en-US" altLang="zh-CN" dirty="0" smtClean="0">
                <a:latin typeface="Times New Roman" pitchFamily="18" charset="0"/>
                <a:cs typeface="Times New Roman" pitchFamily="18" charset="0"/>
              </a:rPr>
              <a:t> to </a:t>
            </a:r>
            <a:r>
              <a:rPr lang="en-US" altLang="zh-CN" b="1" dirty="0" smtClean="0">
                <a:latin typeface="Times New Roman" pitchFamily="18" charset="0"/>
                <a:cs typeface="Times New Roman" pitchFamily="18" charset="0"/>
              </a:rPr>
              <a:t>offspring</a:t>
            </a:r>
            <a:r>
              <a:rPr lang="en-US" altLang="zh-CN" dirty="0" smtClean="0">
                <a:latin typeface="Times New Roman" pitchFamily="18" charset="0"/>
                <a:cs typeface="Times New Roman" pitchFamily="18" charset="0"/>
              </a:rPr>
              <a:t> by milk.</a:t>
            </a:r>
          </a:p>
          <a:p>
            <a:pPr marL="350838" lvl="2" indent="-350838" algn="just">
              <a:spcBef>
                <a:spcPts val="1200"/>
              </a:spcBef>
              <a:spcAft>
                <a:spcPts val="600"/>
              </a:spcAft>
              <a:buSzPct val="95000"/>
              <a:buFont typeface="+mj-lt"/>
              <a:buAutoNum type="arabicPeriod"/>
              <a:defRPr/>
            </a:pPr>
            <a:r>
              <a:rPr lang="en-US" altLang="zh-CN" b="1" dirty="0" err="1" smtClean="0">
                <a:latin typeface="Times New Roman" pitchFamily="18" charset="0"/>
                <a:cs typeface="Times New Roman" pitchFamily="18" charset="0"/>
              </a:rPr>
              <a:t>Nosocomial</a:t>
            </a:r>
            <a:r>
              <a:rPr lang="en-US" altLang="zh-CN" dirty="0" smtClean="0">
                <a:latin typeface="Times New Roman" pitchFamily="18" charset="0"/>
                <a:cs typeface="Times New Roman" pitchFamily="18" charset="0"/>
              </a:rPr>
              <a:t> </a:t>
            </a:r>
            <a:r>
              <a:rPr lang="en-US" altLang="zh-CN" dirty="0" smtClean="0">
                <a:latin typeface="Times New Roman" pitchFamily="18" charset="0"/>
                <a:cs typeface="Times New Roman" pitchFamily="18" charset="0"/>
              </a:rPr>
              <a:t>infection/disease originating from hospital/</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114</a:t>
            </a:fld>
            <a:endParaRPr lang="en-US"/>
          </a:p>
        </p:txBody>
      </p:sp>
    </p:spTree>
  </p:cSld>
  <p:clrMapOvr>
    <a:masterClrMapping/>
  </p:clrMapOvr>
  <p:transition>
    <p:wipe dir="d"/>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pPr>
              <a:defRPr/>
            </a:pPr>
            <a:fld id="{FA7541BB-75A5-48CC-973A-EB140AF59E52}" type="slidenum">
              <a:rPr lang="zh-CN" altLang="en-US"/>
              <a:pPr>
                <a:defRPr/>
              </a:pPr>
              <a:t>115</a:t>
            </a:fld>
            <a:endParaRPr lang="zh-CN" altLang="en-US"/>
          </a:p>
        </p:txBody>
      </p:sp>
      <p:sp>
        <p:nvSpPr>
          <p:cNvPr id="54275" name="Content Placeholder 2"/>
          <p:cNvSpPr>
            <a:spLocks noGrp="1"/>
          </p:cNvSpPr>
          <p:nvPr>
            <p:ph idx="4294967295"/>
          </p:nvPr>
        </p:nvSpPr>
        <p:spPr>
          <a:xfrm>
            <a:off x="152400" y="152400"/>
            <a:ext cx="7391400" cy="2743200"/>
          </a:xfrm>
        </p:spPr>
        <p:txBody>
          <a:bodyPr>
            <a:normAutofit lnSpcReduction="10000"/>
          </a:bodyPr>
          <a:lstStyle/>
          <a:p>
            <a:pPr marL="1722438" indent="-1722438" eaLnBrk="1" hangingPunct="1">
              <a:buFont typeface="Wingdings" pitchFamily="2" charset="2"/>
              <a:buNone/>
              <a:tabLst>
                <a:tab pos="1722438" algn="l"/>
              </a:tabLst>
            </a:pPr>
            <a:r>
              <a:rPr lang="en-US" sz="2800" b="1" dirty="0" smtClean="0">
                <a:latin typeface="Times New Roman" pitchFamily="18" charset="0"/>
                <a:cs typeface="Times New Roman" pitchFamily="18" charset="0"/>
              </a:rPr>
              <a:t>Symptoms</a:t>
            </a:r>
            <a:r>
              <a:rPr lang="en-US" sz="2400" b="1" dirty="0" smtClean="0">
                <a:latin typeface="Times New Roman" pitchFamily="18" charset="0"/>
                <a:cs typeface="Times New Roman" pitchFamily="18" charset="0"/>
              </a:rPr>
              <a:t>:</a:t>
            </a:r>
          </a:p>
          <a:p>
            <a:pPr marL="808038" indent="-808038" algn="just" eaLnBrk="1" hangingPunct="1">
              <a:buFont typeface="Wingdings" pitchFamily="2" charset="2"/>
              <a:buNone/>
              <a:tabLst>
                <a:tab pos="854075" algn="l"/>
              </a:tabLst>
            </a:pPr>
            <a:r>
              <a:rPr lang="en-US" sz="2800" b="1" u="sng" dirty="0" smtClean="0">
                <a:latin typeface="Times New Roman" pitchFamily="18" charset="0"/>
                <a:cs typeface="Times New Roman" pitchFamily="18" charset="0"/>
              </a:rPr>
              <a:t>Man</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Productive cough, fever, fatigue, weight loss, chest </a:t>
            </a:r>
            <a:r>
              <a:rPr lang="en-US" sz="2000" dirty="0" smtClean="0">
                <a:latin typeface="Times New Roman" pitchFamily="18" charset="0"/>
                <a:cs typeface="Times New Roman" pitchFamily="18" charset="0"/>
              </a:rPr>
              <a:t>pain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haemoptysis</a:t>
            </a:r>
            <a:r>
              <a:rPr lang="en-US" sz="2400" dirty="0" smtClean="0">
                <a:latin typeface="Times New Roman" pitchFamily="18" charset="0"/>
                <a:cs typeface="Times New Roman" pitchFamily="18" charset="0"/>
              </a:rPr>
              <a:t>, night sweat are the signs of pulmonary tuberculosis. </a:t>
            </a:r>
          </a:p>
          <a:p>
            <a:pPr marL="0" indent="0" algn="just" eaLnBrk="1" hangingPunct="1">
              <a:buFont typeface="Wingdings" pitchFamily="2" charset="2"/>
              <a:buNone/>
              <a:tabLst>
                <a:tab pos="854075" algn="l"/>
              </a:tabLst>
            </a:pPr>
            <a:r>
              <a:rPr lang="en-US" sz="2400" dirty="0" smtClean="0">
                <a:latin typeface="Times New Roman" pitchFamily="18" charset="0"/>
                <a:cs typeface="Times New Roman" pitchFamily="18" charset="0"/>
              </a:rPr>
              <a:t>In extra pulmonary form, cervical lymphadenitis (scrofula), </a:t>
            </a:r>
            <a:r>
              <a:rPr lang="en-US" sz="2400" dirty="0" err="1" smtClean="0">
                <a:latin typeface="Times New Roman" pitchFamily="18" charset="0"/>
                <a:cs typeface="Times New Roman" pitchFamily="18" charset="0"/>
              </a:rPr>
              <a:t>osteomyelitis</a:t>
            </a:r>
            <a:r>
              <a:rPr lang="en-US" sz="2400" dirty="0" smtClean="0">
                <a:latin typeface="Times New Roman" pitchFamily="18" charset="0"/>
                <a:cs typeface="Times New Roman" pitchFamily="18" charset="0"/>
              </a:rPr>
              <a:t>, meningitis, </a:t>
            </a:r>
            <a:r>
              <a:rPr lang="en-US" sz="2400" dirty="0" err="1" smtClean="0">
                <a:latin typeface="Times New Roman" pitchFamily="18" charset="0"/>
                <a:cs typeface="Times New Roman" pitchFamily="18" charset="0"/>
              </a:rPr>
              <a:t>pericarditis</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genito</a:t>
            </a:r>
            <a:r>
              <a:rPr lang="en-US" sz="2400" dirty="0" smtClean="0">
                <a:latin typeface="Times New Roman" pitchFamily="18" charset="0"/>
                <a:cs typeface="Times New Roman" pitchFamily="18" charset="0"/>
              </a:rPr>
              <a:t>-urinary disorder are observed.</a:t>
            </a:r>
            <a:endParaRPr lang="en-US" sz="2400" b="1" dirty="0" smtClean="0">
              <a:latin typeface="Times New Roman" pitchFamily="18" charset="0"/>
              <a:cs typeface="Times New Roman" pitchFamily="18" charset="0"/>
            </a:endParaRPr>
          </a:p>
        </p:txBody>
      </p:sp>
      <p:pic>
        <p:nvPicPr>
          <p:cNvPr id="54276" name="Picture 3"/>
          <p:cNvPicPr>
            <a:picLocks noChangeAspect="1" noChangeArrowheads="1"/>
          </p:cNvPicPr>
          <p:nvPr/>
        </p:nvPicPr>
        <p:blipFill>
          <a:blip r:embed="rId3" cstate="print"/>
          <a:srcRect/>
          <a:stretch>
            <a:fillRect/>
          </a:stretch>
        </p:blipFill>
        <p:spPr bwMode="auto">
          <a:xfrm>
            <a:off x="0" y="3214688"/>
            <a:ext cx="3571875" cy="3643312"/>
          </a:xfrm>
          <a:prstGeom prst="rect">
            <a:avLst/>
          </a:prstGeom>
          <a:noFill/>
          <a:ln w="9525">
            <a:noFill/>
            <a:miter lim="800000"/>
            <a:headEnd/>
            <a:tailEnd/>
          </a:ln>
        </p:spPr>
      </p:pic>
      <p:pic>
        <p:nvPicPr>
          <p:cNvPr id="54277" name="Picture 4"/>
          <p:cNvPicPr>
            <a:picLocks noChangeAspect="1" noChangeArrowheads="1"/>
          </p:cNvPicPr>
          <p:nvPr/>
        </p:nvPicPr>
        <p:blipFill>
          <a:blip r:embed="rId4" cstate="print"/>
          <a:srcRect/>
          <a:stretch>
            <a:fillRect/>
          </a:stretch>
        </p:blipFill>
        <p:spPr bwMode="auto">
          <a:xfrm>
            <a:off x="3571875" y="3214688"/>
            <a:ext cx="3214688" cy="3643312"/>
          </a:xfrm>
          <a:prstGeom prst="rect">
            <a:avLst/>
          </a:prstGeom>
          <a:noFill/>
          <a:ln w="9525">
            <a:noFill/>
            <a:miter lim="800000"/>
            <a:headEnd/>
            <a:tailEnd/>
          </a:ln>
        </p:spPr>
      </p:pic>
      <p:pic>
        <p:nvPicPr>
          <p:cNvPr id="54278" name="Picture 5"/>
          <p:cNvPicPr>
            <a:picLocks noChangeAspect="1" noChangeArrowheads="1"/>
          </p:cNvPicPr>
          <p:nvPr/>
        </p:nvPicPr>
        <p:blipFill>
          <a:blip r:embed="rId5" cstate="print"/>
          <a:srcRect t="9300" b="13199"/>
          <a:stretch>
            <a:fillRect/>
          </a:stretch>
        </p:blipFill>
        <p:spPr bwMode="auto">
          <a:xfrm>
            <a:off x="6786563" y="3214688"/>
            <a:ext cx="2357437" cy="3643312"/>
          </a:xfrm>
          <a:prstGeom prst="rect">
            <a:avLst/>
          </a:prstGeom>
          <a:noFill/>
          <a:ln w="9525">
            <a:noFill/>
            <a:miter lim="800000"/>
            <a:headEnd/>
            <a:tailEnd/>
          </a:ln>
        </p:spPr>
      </p:pic>
      <p:pic>
        <p:nvPicPr>
          <p:cNvPr id="54279" name="Picture 6"/>
          <p:cNvPicPr>
            <a:picLocks noChangeAspect="1" noChangeArrowheads="1"/>
          </p:cNvPicPr>
          <p:nvPr/>
        </p:nvPicPr>
        <p:blipFill>
          <a:blip r:embed="rId6" cstate="print"/>
          <a:srcRect/>
          <a:stretch>
            <a:fillRect/>
          </a:stretch>
        </p:blipFill>
        <p:spPr bwMode="auto">
          <a:xfrm>
            <a:off x="7467600" y="152400"/>
            <a:ext cx="1524000" cy="1752600"/>
          </a:xfrm>
          <a:prstGeom prst="rect">
            <a:avLst/>
          </a:prstGeom>
          <a:noFill/>
          <a:ln w="9525">
            <a:noFill/>
            <a:miter lim="800000"/>
            <a:headEnd/>
            <a:tailEnd/>
          </a:ln>
        </p:spPr>
      </p:pic>
      <p:sp>
        <p:nvSpPr>
          <p:cNvPr id="9" name="Date Placeholder 8"/>
          <p:cNvSpPr>
            <a:spLocks noGrp="1"/>
          </p:cNvSpPr>
          <p:nvPr>
            <p:ph type="dt" sz="quarter" idx="10"/>
          </p:nvPr>
        </p:nvSpPr>
        <p:spPr/>
        <p:txBody>
          <a:bodyPr/>
          <a:lstStyle/>
          <a:p>
            <a:pPr>
              <a:defRPr/>
            </a:pPr>
            <a:fld id="{C99F6671-B81C-4D7F-8B87-5595419A19EF}" type="datetime1">
              <a:rPr lang="en-US" altLang="zh-CN"/>
              <a:pPr>
                <a:defRPr/>
              </a:pPr>
              <a:t>5/13/2015</a:t>
            </a:fld>
            <a:endParaRPr lang="zh-CN" altLang="en-US"/>
          </a:p>
        </p:txBody>
      </p:sp>
      <p:sp>
        <p:nvSpPr>
          <p:cNvPr id="10" name="Footer Placeholder 9"/>
          <p:cNvSpPr>
            <a:spLocks noGrp="1"/>
          </p:cNvSpPr>
          <p:nvPr>
            <p:ph type="ftr" sz="quarter" idx="11"/>
          </p:nvPr>
        </p:nvSpPr>
        <p:spPr/>
        <p:txBody>
          <a:bodyPr/>
          <a:lstStyle/>
          <a:p>
            <a:pPr>
              <a:defRPr/>
            </a:pPr>
            <a:endParaRPr lang="en-GB"/>
          </a:p>
        </p:txBody>
      </p:sp>
    </p:spTree>
  </p:cSld>
  <p:clrMapOvr>
    <a:masterClrMapping/>
  </p:clrMapOvr>
  <p:transition>
    <p:wipe dir="d"/>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
            <a:ext cx="8229600" cy="142875"/>
          </a:xfrm>
        </p:spPr>
        <p:txBody>
          <a:bodyPr rtlCol="0">
            <a:normAutofit fontScale="90000"/>
          </a:bodyPr>
          <a:lstStyle/>
          <a:p>
            <a:pPr eaLnBrk="1" fontAlgn="auto" hangingPunct="1">
              <a:spcAft>
                <a:spcPts val="0"/>
              </a:spcAft>
              <a:defRPr/>
            </a:pPr>
            <a:endParaRPr lang="zh-CN" altLang="en-US"/>
          </a:p>
        </p:txBody>
      </p:sp>
      <p:sp>
        <p:nvSpPr>
          <p:cNvPr id="3" name="Content Placeholder 2"/>
          <p:cNvSpPr>
            <a:spLocks noGrp="1"/>
          </p:cNvSpPr>
          <p:nvPr>
            <p:ph idx="1"/>
          </p:nvPr>
        </p:nvSpPr>
        <p:spPr>
          <a:xfrm>
            <a:off x="0" y="304800"/>
            <a:ext cx="8929688" cy="6338888"/>
          </a:xfrm>
        </p:spPr>
        <p:txBody>
          <a:bodyPr rtlCol="0">
            <a:normAutofit/>
          </a:bodyPr>
          <a:lstStyle/>
          <a:p>
            <a:pPr marL="1143000" indent="-1082675" algn="just" eaLnBrk="1" fontAlgn="auto" hangingPunct="1">
              <a:spcAft>
                <a:spcPts val="0"/>
              </a:spcAft>
              <a:buFont typeface="Arial" pitchFamily="34" charset="0"/>
              <a:buNone/>
              <a:tabLst>
                <a:tab pos="1203325" algn="l"/>
              </a:tabLst>
              <a:defRPr/>
            </a:pPr>
            <a:r>
              <a:rPr lang="en-US" sz="2400" b="1" u="sng" dirty="0" smtClean="0">
                <a:latin typeface="Times New Roman" pitchFamily="18" charset="0"/>
                <a:cs typeface="Times New Roman" pitchFamily="18" charset="0"/>
              </a:rPr>
              <a:t>Animals</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organism can infect any organ/tissue of body; chronic cough, </a:t>
            </a:r>
            <a:r>
              <a:rPr lang="en-US" sz="2400" dirty="0" err="1" smtClean="0">
                <a:latin typeface="Times New Roman" pitchFamily="18" charset="0"/>
                <a:cs typeface="Times New Roman" pitchFamily="18" charset="0"/>
              </a:rPr>
              <a:t>dyspnoea</a:t>
            </a:r>
            <a:r>
              <a:rPr lang="en-US" sz="2400" dirty="0" smtClean="0">
                <a:latin typeface="Times New Roman" pitchFamily="18" charset="0"/>
                <a:cs typeface="Times New Roman" pitchFamily="18" charset="0"/>
              </a:rPr>
              <a:t>, depression, emaciation, fever, </a:t>
            </a:r>
            <a:r>
              <a:rPr lang="en-US" sz="2400" dirty="0" err="1" smtClean="0">
                <a:latin typeface="Times New Roman" pitchFamily="18" charset="0"/>
                <a:cs typeface="Times New Roman" pitchFamily="18" charset="0"/>
              </a:rPr>
              <a:t>lymphadenopathy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dysphagia</a:t>
            </a:r>
            <a:r>
              <a:rPr lang="en-US" sz="2400" dirty="0" smtClean="0">
                <a:latin typeface="Times New Roman" pitchFamily="18" charset="0"/>
                <a:cs typeface="Times New Roman" pitchFamily="18" charset="0"/>
              </a:rPr>
              <a:t>, intestinal ulceration, </a:t>
            </a:r>
            <a:r>
              <a:rPr lang="en-US" sz="2400" dirty="0" err="1" smtClean="0">
                <a:latin typeface="Times New Roman" pitchFamily="18" charset="0"/>
                <a:cs typeface="Times New Roman" pitchFamily="18" charset="0"/>
              </a:rPr>
              <a:t>diarrhoea</a:t>
            </a:r>
            <a:r>
              <a:rPr lang="en-US" sz="2400" dirty="0" smtClean="0">
                <a:latin typeface="Times New Roman" pitchFamily="18" charset="0"/>
                <a:cs typeface="Times New Roman" pitchFamily="18" charset="0"/>
              </a:rPr>
              <a:t>, weight loss, weakness, </a:t>
            </a:r>
            <a:r>
              <a:rPr lang="en-US" sz="2400" dirty="0" err="1" smtClean="0">
                <a:latin typeface="Times New Roman" pitchFamily="18" charset="0"/>
                <a:cs typeface="Times New Roman" pitchFamily="18" charset="0"/>
              </a:rPr>
              <a:t>polyuria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osteomyelitis</a:t>
            </a:r>
            <a:r>
              <a:rPr lang="en-US" sz="2400" dirty="0" smtClean="0">
                <a:latin typeface="Times New Roman" pitchFamily="18" charset="0"/>
                <a:cs typeface="Times New Roman" pitchFamily="18" charset="0"/>
              </a:rPr>
              <a:t>, chronic and unapparent infection.</a:t>
            </a:r>
          </a:p>
          <a:p>
            <a:pPr eaLnBrk="1" fontAlgn="auto" hangingPunct="1">
              <a:spcAft>
                <a:spcPts val="0"/>
              </a:spcAft>
              <a:defRPr/>
            </a:pPr>
            <a:endParaRPr lang="zh-CN" altLang="en-US" sz="2000" dirty="0"/>
          </a:p>
        </p:txBody>
      </p:sp>
      <p:sp>
        <p:nvSpPr>
          <p:cNvPr id="4" name="Slide Number Placeholder 3"/>
          <p:cNvSpPr>
            <a:spLocks noGrp="1"/>
          </p:cNvSpPr>
          <p:nvPr>
            <p:ph type="sldNum" sz="quarter" idx="12"/>
          </p:nvPr>
        </p:nvSpPr>
        <p:spPr/>
        <p:txBody>
          <a:bodyPr/>
          <a:lstStyle/>
          <a:p>
            <a:pPr>
              <a:defRPr/>
            </a:pPr>
            <a:fld id="{F95FDA37-ADE6-404C-B903-D6E901587D1E}" type="slidenum">
              <a:rPr lang="zh-CN" altLang="en-US"/>
              <a:pPr>
                <a:defRPr/>
              </a:pPr>
              <a:t>116</a:t>
            </a:fld>
            <a:endParaRPr lang="zh-CN" altLang="en-US"/>
          </a:p>
        </p:txBody>
      </p:sp>
      <p:sp>
        <p:nvSpPr>
          <p:cNvPr id="5" name="Date Placeholder 4"/>
          <p:cNvSpPr>
            <a:spLocks noGrp="1"/>
          </p:cNvSpPr>
          <p:nvPr>
            <p:ph type="dt" sz="quarter" idx="10"/>
          </p:nvPr>
        </p:nvSpPr>
        <p:spPr/>
        <p:txBody>
          <a:bodyPr/>
          <a:lstStyle/>
          <a:p>
            <a:pPr>
              <a:defRPr/>
            </a:pPr>
            <a:fld id="{854BE703-CEA5-4315-8D43-3330F81F765E}"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dirty="0"/>
          </a:p>
        </p:txBody>
      </p:sp>
    </p:spTree>
  </p:cSld>
  <p:clrMapOvr>
    <a:masterClrMapping/>
  </p:clrMapOvr>
  <p:transition>
    <p:wipe dir="d"/>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0C0B942-F73B-495C-A441-29FA7A0920B4}" type="slidenum">
              <a:rPr lang="zh-CN" altLang="en-US"/>
              <a:pPr>
                <a:defRPr/>
              </a:pPr>
              <a:t>117</a:t>
            </a:fld>
            <a:endParaRPr lang="zh-CN" altLang="en-US"/>
          </a:p>
        </p:txBody>
      </p:sp>
      <p:sp>
        <p:nvSpPr>
          <p:cNvPr id="56323" name="Content Placeholder 2"/>
          <p:cNvSpPr>
            <a:spLocks noGrp="1"/>
          </p:cNvSpPr>
          <p:nvPr>
            <p:ph idx="4294967295"/>
          </p:nvPr>
        </p:nvSpPr>
        <p:spPr>
          <a:xfrm>
            <a:off x="0" y="228600"/>
            <a:ext cx="8229600" cy="6477000"/>
          </a:xfrm>
        </p:spPr>
        <p:txBody>
          <a:bodyPr>
            <a:normAutofit/>
          </a:bodyPr>
          <a:lstStyle/>
          <a:p>
            <a:pPr marL="273050" indent="-273050" eaLnBrk="1" hangingPunct="1">
              <a:buFont typeface="Wingdings" pitchFamily="2" charset="2"/>
              <a:buNone/>
            </a:pPr>
            <a:r>
              <a:rPr lang="en-US" altLang="zh-CN" sz="2800" b="1" dirty="0" smtClean="0">
                <a:latin typeface="Times New Roman" pitchFamily="18" charset="0"/>
                <a:cs typeface="Times New Roman" pitchFamily="18" charset="0"/>
              </a:rPr>
              <a:t>Diagnosis</a:t>
            </a:r>
            <a:r>
              <a:rPr lang="en-US" altLang="zh-CN" sz="2400" b="1" dirty="0" smtClean="0">
                <a:latin typeface="Times New Roman" pitchFamily="18" charset="0"/>
                <a:cs typeface="Times New Roman" pitchFamily="18" charset="0"/>
              </a:rPr>
              <a:t>:</a:t>
            </a:r>
          </a:p>
          <a:p>
            <a:pPr marL="682625" lvl="1" indent="-315913" algn="just" eaLnBrk="1" hangingPunct="1">
              <a:buFont typeface="Calibri" pitchFamily="34" charset="0"/>
              <a:buAutoNum type="arabicPeriod"/>
            </a:pPr>
            <a:r>
              <a:rPr lang="en-US" altLang="zh-CN" sz="2400" dirty="0" smtClean="0">
                <a:latin typeface="Times New Roman" pitchFamily="18" charset="0"/>
                <a:cs typeface="Times New Roman" pitchFamily="18" charset="0"/>
              </a:rPr>
              <a:t>Direct microscopic examination of </a:t>
            </a:r>
            <a:r>
              <a:rPr lang="en-US" altLang="zh-CN" sz="2400" b="1" dirty="0" smtClean="0">
                <a:latin typeface="Times New Roman" pitchFamily="18" charset="0"/>
                <a:cs typeface="Times New Roman" pitchFamily="18" charset="0"/>
              </a:rPr>
              <a:t>sputum</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pus</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pleural fluid</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exudates</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lung biopsy</a:t>
            </a:r>
            <a:r>
              <a:rPr lang="en-US" altLang="zh-CN" sz="2400" dirty="0" smtClean="0">
                <a:latin typeface="Times New Roman" pitchFamily="18" charset="0"/>
                <a:cs typeface="Times New Roman" pitchFamily="18" charset="0"/>
              </a:rPr>
              <a:t> etc for the presence of acid fast bacilli with </a:t>
            </a:r>
            <a:r>
              <a:rPr lang="en-US" altLang="zh-CN" sz="2400" dirty="0" err="1" smtClean="0">
                <a:latin typeface="Times New Roman" pitchFamily="18" charset="0"/>
                <a:cs typeface="Times New Roman" pitchFamily="18" charset="0"/>
              </a:rPr>
              <a:t>Ziehl</a:t>
            </a:r>
            <a:r>
              <a:rPr lang="en-US" altLang="zh-CN" sz="2400" dirty="0" smtClean="0">
                <a:latin typeface="Times New Roman" pitchFamily="18" charset="0"/>
                <a:cs typeface="Times New Roman" pitchFamily="18" charset="0"/>
              </a:rPr>
              <a:t> Nelson staining technique.</a:t>
            </a:r>
          </a:p>
        </p:txBody>
      </p:sp>
      <p:pic>
        <p:nvPicPr>
          <p:cNvPr id="56324" name="Content Placeholder 7"/>
          <p:cNvPicPr>
            <a:picLocks noChangeAspect="1" noChangeArrowheads="1"/>
          </p:cNvPicPr>
          <p:nvPr/>
        </p:nvPicPr>
        <p:blipFill>
          <a:blip r:embed="rId3" cstate="print"/>
          <a:srcRect l="52263" t="13538" r="2177" b="47299"/>
          <a:stretch>
            <a:fillRect/>
          </a:stretch>
        </p:blipFill>
        <p:spPr bwMode="auto">
          <a:xfrm>
            <a:off x="457200" y="2000250"/>
            <a:ext cx="8458200" cy="3071813"/>
          </a:xfrm>
          <a:prstGeom prst="rect">
            <a:avLst/>
          </a:prstGeom>
          <a:noFill/>
          <a:ln w="9525">
            <a:noFill/>
            <a:miter lim="800000"/>
            <a:headEnd/>
            <a:tailEnd/>
          </a:ln>
        </p:spPr>
      </p:pic>
      <p:sp>
        <p:nvSpPr>
          <p:cNvPr id="56325" name="Rectangle 3"/>
          <p:cNvSpPr>
            <a:spLocks noChangeArrowheads="1"/>
          </p:cNvSpPr>
          <p:nvPr/>
        </p:nvSpPr>
        <p:spPr bwMode="auto">
          <a:xfrm>
            <a:off x="228600" y="5181601"/>
            <a:ext cx="8686800" cy="1015663"/>
          </a:xfrm>
          <a:prstGeom prst="rect">
            <a:avLst/>
          </a:prstGeom>
          <a:noFill/>
          <a:ln w="9525">
            <a:noFill/>
            <a:miter lim="800000"/>
            <a:headEnd/>
            <a:tailEnd/>
          </a:ln>
        </p:spPr>
        <p:txBody>
          <a:bodyPr wrap="square">
            <a:spAutoFit/>
          </a:bodyPr>
          <a:lstStyle/>
          <a:p>
            <a:pPr>
              <a:spcBef>
                <a:spcPct val="50000"/>
              </a:spcBef>
            </a:pPr>
            <a:r>
              <a:rPr lang="de-DE" sz="2000" b="1" i="1" dirty="0">
                <a:solidFill>
                  <a:srgbClr val="09062C"/>
                </a:solidFill>
                <a:latin typeface="Times New Roman" pitchFamily="18" charset="0"/>
                <a:cs typeface="Times New Roman" pitchFamily="18" charset="0"/>
              </a:rPr>
              <a:t>M. bovis</a:t>
            </a:r>
            <a:r>
              <a:rPr lang="de-DE" sz="2000" dirty="0">
                <a:latin typeface="Times New Roman" pitchFamily="18" charset="0"/>
                <a:cs typeface="Times New Roman" pitchFamily="18" charset="0"/>
              </a:rPr>
              <a:t> in a ZN-stained smear of material from a tubercle in a dear. The slender, beaded, red-staining (ZN-positive) rods tend to be more numerous in lesions from deer and badgers compared to the low numbers in bovine </a:t>
            </a:r>
            <a:r>
              <a:rPr lang="de-DE" sz="2000" dirty="0" smtClean="0">
                <a:latin typeface="Times New Roman" pitchFamily="18" charset="0"/>
                <a:cs typeface="Times New Roman" pitchFamily="18" charset="0"/>
              </a:rPr>
              <a:t>lesions</a:t>
            </a:r>
            <a:endParaRPr lang="de-DE" sz="2000" dirty="0">
              <a:latin typeface="Times New Roman" pitchFamily="18" charset="0"/>
              <a:cs typeface="Times New Roman" pitchFamily="18" charset="0"/>
            </a:endParaRPr>
          </a:p>
        </p:txBody>
      </p:sp>
      <p:sp>
        <p:nvSpPr>
          <p:cNvPr id="6" name="Date Placeholder 5"/>
          <p:cNvSpPr>
            <a:spLocks noGrp="1"/>
          </p:cNvSpPr>
          <p:nvPr>
            <p:ph type="dt" sz="quarter" idx="10"/>
          </p:nvPr>
        </p:nvSpPr>
        <p:spPr/>
        <p:txBody>
          <a:bodyPr/>
          <a:lstStyle/>
          <a:p>
            <a:pPr>
              <a:defRPr/>
            </a:pPr>
            <a:fld id="{C5228C51-3505-46DA-9983-85300D808990}" type="datetime1">
              <a:rPr lang="en-US" altLang="zh-CN"/>
              <a:pPr>
                <a:defRPr/>
              </a:pPr>
              <a:t>5/13/2015</a:t>
            </a:fld>
            <a:endParaRPr lang="zh-CN" altLang="en-US" dirty="0"/>
          </a:p>
        </p:txBody>
      </p:sp>
      <p:sp>
        <p:nvSpPr>
          <p:cNvPr id="7" name="Footer Placeholder 6"/>
          <p:cNvSpPr>
            <a:spLocks noGrp="1"/>
          </p:cNvSpPr>
          <p:nvPr>
            <p:ph type="ftr" sz="quarter" idx="11"/>
          </p:nvPr>
        </p:nvSpPr>
        <p:spPr/>
        <p:txBody>
          <a:bodyPr/>
          <a:lstStyle/>
          <a:p>
            <a:pPr>
              <a:defRPr/>
            </a:pPr>
            <a:endParaRPr lang="en-GB"/>
          </a:p>
        </p:txBody>
      </p:sp>
    </p:spTree>
  </p:cSld>
  <p:clrMapOvr>
    <a:masterClrMapping/>
  </p:clrMapOvr>
  <p:transition>
    <p:wipe dir="d"/>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8"/>
          <p:cNvSpPr>
            <a:spLocks noGrp="1"/>
          </p:cNvSpPr>
          <p:nvPr>
            <p:ph type="dt" sz="quarter" idx="10"/>
          </p:nvPr>
        </p:nvSpPr>
        <p:spPr/>
        <p:txBody>
          <a:bodyPr/>
          <a:lstStyle/>
          <a:p>
            <a:pPr>
              <a:defRPr/>
            </a:pPr>
            <a:fld id="{2B9E1D80-F295-474F-8F3D-D2D5F269D804}" type="datetime1">
              <a:rPr lang="en-US" altLang="zh-CN"/>
              <a:pPr>
                <a:defRPr/>
              </a:pPr>
              <a:t>5/13/2015</a:t>
            </a:fld>
            <a:endParaRPr lang="zh-CN" altLang="en-US"/>
          </a:p>
        </p:txBody>
      </p:sp>
      <p:sp>
        <p:nvSpPr>
          <p:cNvPr id="8" name="Slide Number Placeholder 7"/>
          <p:cNvSpPr>
            <a:spLocks noGrp="1"/>
          </p:cNvSpPr>
          <p:nvPr>
            <p:ph type="sldNum" sz="quarter" idx="12"/>
          </p:nvPr>
        </p:nvSpPr>
        <p:spPr/>
        <p:txBody>
          <a:bodyPr/>
          <a:lstStyle/>
          <a:p>
            <a:pPr>
              <a:defRPr/>
            </a:pPr>
            <a:fld id="{F0D891DE-55B6-47EA-856A-DE1B6BC9EC11}" type="slidenum">
              <a:rPr lang="zh-CN" altLang="en-US"/>
              <a:pPr>
                <a:defRPr/>
              </a:pPr>
              <a:t>118</a:t>
            </a:fld>
            <a:endParaRPr lang="zh-CN" altLang="en-US"/>
          </a:p>
        </p:txBody>
      </p:sp>
      <p:sp>
        <p:nvSpPr>
          <p:cNvPr id="3" name="Content Placeholder 2"/>
          <p:cNvSpPr>
            <a:spLocks noGrp="1"/>
          </p:cNvSpPr>
          <p:nvPr>
            <p:ph idx="4294967295"/>
          </p:nvPr>
        </p:nvSpPr>
        <p:spPr>
          <a:xfrm>
            <a:off x="0" y="0"/>
            <a:ext cx="9144000" cy="6858000"/>
          </a:xfrm>
        </p:spPr>
        <p:txBody>
          <a:bodyPr rtlCol="0">
            <a:normAutofit/>
          </a:bodyPr>
          <a:lstStyle/>
          <a:p>
            <a:pPr marL="682625" lvl="1" indent="-315913" algn="just" eaLnBrk="1" fontAlgn="auto" hangingPunct="1">
              <a:spcAft>
                <a:spcPts val="0"/>
              </a:spcAft>
              <a:buFont typeface="Calibri" charset="0"/>
              <a:buAutoNum type="arabicPeriod"/>
              <a:defRPr/>
            </a:pPr>
            <a:endParaRPr lang="en-US" altLang="zh-CN" sz="2000" dirty="0" smtClean="0">
              <a:solidFill>
                <a:srgbClr val="FFFF00"/>
              </a:solidFill>
              <a:latin typeface="Arial" pitchFamily="34" charset="0"/>
              <a:cs typeface="Arial" pitchFamily="34" charset="0"/>
            </a:endParaRPr>
          </a:p>
          <a:p>
            <a:pPr marL="517525" lvl="1" indent="-395288" algn="just" eaLnBrk="1" fontAlgn="auto" hangingPunct="1">
              <a:spcAft>
                <a:spcPts val="0"/>
              </a:spcAft>
              <a:buFont typeface="+mj-lt"/>
              <a:buAutoNum type="arabicPeriod"/>
              <a:defRPr/>
            </a:pPr>
            <a:r>
              <a:rPr lang="en-US" altLang="zh-CN" b="1" dirty="0" smtClean="0">
                <a:latin typeface="Times New Roman" pitchFamily="18" charset="0"/>
                <a:cs typeface="Times New Roman" pitchFamily="18" charset="0"/>
              </a:rPr>
              <a:t>Isolation </a:t>
            </a:r>
            <a:r>
              <a:rPr lang="en-US" altLang="zh-CN" sz="2000" dirty="0" smtClean="0">
                <a:latin typeface="Times New Roman" pitchFamily="18" charset="0"/>
                <a:cs typeface="Times New Roman" pitchFamily="18" charset="0"/>
              </a:rPr>
              <a:t>of organism from sputum, pleural fluid, CSF, urine etc on Lowenstein Jensen (LJ) medium.</a:t>
            </a:r>
          </a:p>
        </p:txBody>
      </p:sp>
      <p:pic>
        <p:nvPicPr>
          <p:cNvPr id="4" name="Picture 3" descr="R096"/>
          <p:cNvPicPr>
            <a:picLocks noChangeAspect="1" noChangeArrowheads="1"/>
          </p:cNvPicPr>
          <p:nvPr/>
        </p:nvPicPr>
        <p:blipFill>
          <a:blip r:embed="rId2" cstate="print"/>
          <a:srcRect l="57405" t="7533" r="9380" b="58842"/>
          <a:stretch>
            <a:fillRect/>
          </a:stretch>
        </p:blipFill>
        <p:spPr bwMode="auto">
          <a:xfrm>
            <a:off x="214282" y="1285860"/>
            <a:ext cx="3748118" cy="421484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7350" name="Rectangle 4"/>
          <p:cNvSpPr>
            <a:spLocks noChangeArrowheads="1"/>
          </p:cNvSpPr>
          <p:nvPr/>
        </p:nvSpPr>
        <p:spPr bwMode="auto">
          <a:xfrm>
            <a:off x="228600" y="5410201"/>
            <a:ext cx="3486150" cy="707886"/>
          </a:xfrm>
          <a:prstGeom prst="rect">
            <a:avLst/>
          </a:prstGeom>
          <a:noFill/>
          <a:ln w="9525">
            <a:noFill/>
            <a:miter lim="800000"/>
            <a:headEnd/>
            <a:tailEnd/>
          </a:ln>
        </p:spPr>
        <p:txBody>
          <a:bodyPr wrap="square">
            <a:spAutoFit/>
          </a:bodyPr>
          <a:lstStyle/>
          <a:p>
            <a:r>
              <a:rPr lang="de-DE" sz="2000" b="1" i="1" dirty="0">
                <a:solidFill>
                  <a:srgbClr val="09062C"/>
                </a:solidFill>
                <a:latin typeface="Times New Roman" pitchFamily="18" charset="0"/>
                <a:cs typeface="Times New Roman" pitchFamily="18" charset="0"/>
              </a:rPr>
              <a:t>M. tuberculosis </a:t>
            </a:r>
            <a:r>
              <a:rPr lang="de-DE" sz="2000" dirty="0">
                <a:solidFill>
                  <a:srgbClr val="09062C"/>
                </a:solidFill>
                <a:latin typeface="Times New Roman" pitchFamily="18" charset="0"/>
                <a:cs typeface="Times New Roman" pitchFamily="18" charset="0"/>
              </a:rPr>
              <a:t>on Löwenstein-Jensen (LJ) agar slant</a:t>
            </a:r>
            <a:r>
              <a:rPr lang="de-DE" sz="2000" dirty="0">
                <a:latin typeface="Times New Roman" pitchFamily="18" charset="0"/>
                <a:cs typeface="Times New Roman" pitchFamily="18" charset="0"/>
              </a:rPr>
              <a:t>. </a:t>
            </a:r>
            <a:endParaRPr lang="zh-CN" altLang="en-US" sz="2000" dirty="0">
              <a:latin typeface="Times New Roman" pitchFamily="18" charset="0"/>
              <a:cs typeface="Times New Roman" pitchFamily="18" charset="0"/>
            </a:endParaRPr>
          </a:p>
        </p:txBody>
      </p:sp>
      <p:pic>
        <p:nvPicPr>
          <p:cNvPr id="6" name="Picture 4"/>
          <p:cNvPicPr>
            <a:picLocks noChangeAspect="1" noChangeArrowheads="1"/>
          </p:cNvPicPr>
          <p:nvPr/>
        </p:nvPicPr>
        <p:blipFill>
          <a:blip r:embed="rId3" cstate="print"/>
          <a:srcRect l="16602" t="38144" r="44640" b="22464"/>
          <a:stretch>
            <a:fillRect/>
          </a:stretch>
        </p:blipFill>
        <p:spPr bwMode="auto">
          <a:xfrm>
            <a:off x="4357686" y="1285860"/>
            <a:ext cx="4400544" cy="421484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57352" name="Rectangle 6"/>
          <p:cNvSpPr>
            <a:spLocks noChangeArrowheads="1"/>
          </p:cNvSpPr>
          <p:nvPr/>
        </p:nvSpPr>
        <p:spPr bwMode="auto">
          <a:xfrm>
            <a:off x="4357688" y="5410201"/>
            <a:ext cx="4405312" cy="707886"/>
          </a:xfrm>
          <a:prstGeom prst="rect">
            <a:avLst/>
          </a:prstGeom>
          <a:noFill/>
          <a:ln w="9525">
            <a:noFill/>
            <a:miter lim="800000"/>
            <a:headEnd/>
            <a:tailEnd/>
          </a:ln>
        </p:spPr>
        <p:txBody>
          <a:bodyPr wrap="square">
            <a:spAutoFit/>
          </a:bodyPr>
          <a:lstStyle/>
          <a:p>
            <a:pPr>
              <a:spcBef>
                <a:spcPct val="50000"/>
              </a:spcBef>
            </a:pPr>
            <a:r>
              <a:rPr lang="de-DE" sz="2000" b="1" i="1" dirty="0">
                <a:solidFill>
                  <a:srgbClr val="000066"/>
                </a:solidFill>
                <a:latin typeface="Times New Roman" pitchFamily="18" charset="0"/>
                <a:cs typeface="Times New Roman" pitchFamily="18" charset="0"/>
              </a:rPr>
              <a:t>M. bovis</a:t>
            </a:r>
            <a:r>
              <a:rPr lang="de-DE" sz="2000" dirty="0">
                <a:latin typeface="Times New Roman" pitchFamily="18" charset="0"/>
                <a:cs typeface="Times New Roman" pitchFamily="18" charset="0"/>
              </a:rPr>
              <a:t> colonies on Lowenstein-Jensen medium </a:t>
            </a:r>
            <a:r>
              <a:rPr lang="de-DE" sz="2000" dirty="0">
                <a:solidFill>
                  <a:srgbClr val="09062C"/>
                </a:solidFill>
                <a:latin typeface="Times New Roman" pitchFamily="18" charset="0"/>
                <a:cs typeface="Times New Roman" pitchFamily="18" charset="0"/>
              </a:rPr>
              <a:t>with pyruvate</a:t>
            </a:r>
            <a:r>
              <a:rPr lang="de-DE" sz="2000" dirty="0" smtClean="0">
                <a:latin typeface="Times New Roman" pitchFamily="18" charset="0"/>
                <a:cs typeface="Times New Roman" pitchFamily="18" charset="0"/>
              </a:rPr>
              <a:t>.</a:t>
            </a:r>
            <a:endParaRPr lang="de-DE" sz="2000" dirty="0">
              <a:latin typeface="Times New Roman" pitchFamily="18" charset="0"/>
              <a:cs typeface="Times New Roman" pitchFamily="18" charset="0"/>
            </a:endParaRPr>
          </a:p>
        </p:txBody>
      </p:sp>
      <p:sp>
        <p:nvSpPr>
          <p:cNvPr id="10" name="Footer Placeholder 9"/>
          <p:cNvSpPr>
            <a:spLocks noGrp="1"/>
          </p:cNvSpPr>
          <p:nvPr>
            <p:ph type="ftr" sz="quarter" idx="11"/>
          </p:nvPr>
        </p:nvSpPr>
        <p:spPr/>
        <p:txBody>
          <a:bodyPr/>
          <a:lstStyle/>
          <a:p>
            <a:pPr>
              <a:defRPr/>
            </a:pPr>
            <a:endParaRPr lang="en-GB"/>
          </a:p>
        </p:txBody>
      </p:sp>
    </p:spTree>
  </p:cSld>
  <p:clrMapOvr>
    <a:masterClrMapping/>
  </p:clrMapOvr>
  <p:transition>
    <p:wipe dir="d"/>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ChangeArrowheads="1"/>
          </p:cNvSpPr>
          <p:nvPr>
            <p:ph idx="1"/>
          </p:nvPr>
        </p:nvSpPr>
        <p:spPr>
          <a:xfrm>
            <a:off x="228600" y="228600"/>
            <a:ext cx="8686800" cy="6400800"/>
          </a:xfrm>
        </p:spPr>
        <p:txBody>
          <a:bodyPr rtlCol="0">
            <a:normAutofit fontScale="92500"/>
          </a:bodyPr>
          <a:lstStyle/>
          <a:p>
            <a:pPr marL="350838" lvl="1" indent="-350838" algn="just" eaLnBrk="1" fontAlgn="auto" hangingPunct="1">
              <a:lnSpc>
                <a:spcPct val="110000"/>
              </a:lnSpc>
              <a:spcBef>
                <a:spcPts val="600"/>
              </a:spcBef>
              <a:spcAft>
                <a:spcPts val="1200"/>
              </a:spcAft>
              <a:buFont typeface="Calibri" charset="0"/>
              <a:buAutoNum type="arabicPeriod" startAt="3"/>
              <a:defRPr/>
            </a:pPr>
            <a:r>
              <a:rPr lang="en-US" altLang="zh-CN" sz="2400" b="1" dirty="0" smtClean="0">
                <a:latin typeface="Times New Roman" pitchFamily="18" charset="0"/>
                <a:cs typeface="Times New Roman" pitchFamily="18" charset="0"/>
              </a:rPr>
              <a:t>Guinea pig</a:t>
            </a:r>
            <a:r>
              <a:rPr lang="en-US" altLang="zh-CN" sz="2400" dirty="0" smtClean="0">
                <a:latin typeface="Times New Roman" pitchFamily="18" charset="0"/>
                <a:cs typeface="Times New Roman" pitchFamily="18" charset="0"/>
              </a:rPr>
              <a:t> is also inoculated to recover the tubercle bacilli from samples.</a:t>
            </a:r>
          </a:p>
          <a:p>
            <a:pPr marL="350838" lvl="1" indent="-350838" algn="just" eaLnBrk="1" fontAlgn="auto" hangingPunct="1">
              <a:lnSpc>
                <a:spcPct val="110000"/>
              </a:lnSpc>
              <a:spcBef>
                <a:spcPts val="600"/>
              </a:spcBef>
              <a:spcAft>
                <a:spcPts val="1200"/>
              </a:spcAft>
              <a:buFont typeface="Calibri" charset="0"/>
              <a:buAutoNum type="arabicPeriod" startAt="3"/>
              <a:defRPr/>
            </a:pPr>
            <a:r>
              <a:rPr lang="en-US" altLang="zh-CN" sz="2400" b="1" dirty="0" smtClean="0">
                <a:latin typeface="Times New Roman" pitchFamily="18" charset="0"/>
                <a:cs typeface="Times New Roman" pitchFamily="18" charset="0"/>
              </a:rPr>
              <a:t>Radiography</a:t>
            </a:r>
            <a:r>
              <a:rPr lang="en-US" altLang="zh-CN" sz="2400" dirty="0" smtClean="0">
                <a:latin typeface="Times New Roman" pitchFamily="18" charset="0"/>
                <a:cs typeface="Times New Roman" pitchFamily="18" charset="0"/>
              </a:rPr>
              <a:t> is helpful to detect pulmonary lesion.</a:t>
            </a:r>
          </a:p>
          <a:p>
            <a:pPr marL="350838" lvl="1" indent="-350838" algn="just" eaLnBrk="1" fontAlgn="auto" hangingPunct="1">
              <a:lnSpc>
                <a:spcPct val="110000"/>
              </a:lnSpc>
              <a:spcBef>
                <a:spcPts val="600"/>
              </a:spcBef>
              <a:spcAft>
                <a:spcPts val="1200"/>
              </a:spcAft>
              <a:buFont typeface="Calibri" charset="0"/>
              <a:buAutoNum type="arabicPeriod" startAt="3"/>
              <a:defRPr/>
            </a:pPr>
            <a:r>
              <a:rPr lang="en-US" altLang="zh-CN" sz="2400" b="1" dirty="0" err="1" smtClean="0">
                <a:latin typeface="Times New Roman" pitchFamily="18" charset="0"/>
                <a:cs typeface="Times New Roman" pitchFamily="18" charset="0"/>
              </a:rPr>
              <a:t>Intradermal</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tuberculin</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test</a:t>
            </a:r>
            <a:r>
              <a:rPr lang="en-US" altLang="zh-CN" sz="2400" dirty="0" smtClean="0">
                <a:latin typeface="Times New Roman" pitchFamily="18" charset="0"/>
                <a:cs typeface="Times New Roman" pitchFamily="18" charset="0"/>
              </a:rPr>
              <a:t> in man and animal</a:t>
            </a:r>
          </a:p>
          <a:p>
            <a:pPr marL="457200" indent="-457200" eaLnBrk="1" fontAlgn="auto" hangingPunct="1">
              <a:lnSpc>
                <a:spcPct val="110000"/>
              </a:lnSpc>
              <a:spcBef>
                <a:spcPts val="600"/>
              </a:spcBef>
              <a:spcAft>
                <a:spcPts val="1200"/>
              </a:spcAft>
              <a:buFont typeface="Wingdings" pitchFamily="2" charset="2"/>
              <a:buChar char="v"/>
              <a:defRPr/>
            </a:pPr>
            <a:r>
              <a:rPr lang="en-US" altLang="zh-CN" sz="2400" dirty="0" smtClean="0">
                <a:latin typeface="Times New Roman" pitchFamily="18" charset="0"/>
                <a:cs typeface="Times New Roman" pitchFamily="18" charset="0"/>
              </a:rPr>
              <a:t>For routine diagnosis of TB in </a:t>
            </a:r>
            <a:r>
              <a:rPr lang="en-US" altLang="zh-CN" sz="2400" b="1" dirty="0" smtClean="0">
                <a:latin typeface="Times New Roman" pitchFamily="18" charset="0"/>
                <a:cs typeface="Times New Roman" pitchFamily="18" charset="0"/>
              </a:rPr>
              <a:t>cattle</a:t>
            </a:r>
            <a:r>
              <a:rPr lang="en-US" altLang="zh-CN" sz="2400" dirty="0" smtClean="0">
                <a:latin typeface="Times New Roman" pitchFamily="18" charset="0"/>
                <a:cs typeface="Times New Roman" pitchFamily="18" charset="0"/>
              </a:rPr>
              <a:t>, the only available method is the tuberculin test using PPD. </a:t>
            </a:r>
          </a:p>
          <a:p>
            <a:pPr lvl="3">
              <a:lnSpc>
                <a:spcPct val="110000"/>
              </a:lnSpc>
              <a:spcBef>
                <a:spcPts val="600"/>
              </a:spcBef>
              <a:spcAft>
                <a:spcPts val="1200"/>
              </a:spcAft>
              <a:buFont typeface="Arial" pitchFamily="34" charset="0"/>
              <a:buNone/>
              <a:defRPr/>
            </a:pPr>
            <a:r>
              <a:rPr lang="en-US" altLang="zh-CN" sz="2400" dirty="0" smtClean="0">
                <a:latin typeface="Times New Roman" pitchFamily="18" charset="0"/>
                <a:cs typeface="Times New Roman" pitchFamily="18" charset="0"/>
                <a:sym typeface="Symbol" pitchFamily="18" charset="2"/>
              </a:rPr>
              <a:t></a:t>
            </a:r>
            <a:r>
              <a:rPr lang="en-US" altLang="zh-CN" sz="1200" dirty="0" smtClean="0">
                <a:latin typeface="Times New Roman" pitchFamily="18" charset="0"/>
                <a:cs typeface="Times New Roman" pitchFamily="18" charset="0"/>
                <a:sym typeface="Symbol" pitchFamily="18" charset="2"/>
              </a:rPr>
              <a:t> </a:t>
            </a:r>
            <a:r>
              <a:rPr lang="en-US" altLang="zh-CN" sz="2400" dirty="0" smtClean="0">
                <a:latin typeface="Times New Roman" pitchFamily="18" charset="0"/>
                <a:cs typeface="Times New Roman" pitchFamily="18" charset="0"/>
              </a:rPr>
              <a:t>it is specific and not very costly to produce. </a:t>
            </a:r>
          </a:p>
          <a:p>
            <a:pPr lvl="3">
              <a:lnSpc>
                <a:spcPct val="110000"/>
              </a:lnSpc>
              <a:spcBef>
                <a:spcPts val="600"/>
              </a:spcBef>
              <a:spcAft>
                <a:spcPts val="1200"/>
              </a:spcAft>
              <a:buFont typeface="Arial" pitchFamily="34" charset="0"/>
              <a:buNone/>
              <a:defRPr/>
            </a:pPr>
            <a:r>
              <a:rPr lang="en-US" altLang="zh-CN" sz="2400" dirty="0" smtClean="0">
                <a:latin typeface="Times New Roman" pitchFamily="18" charset="0"/>
                <a:cs typeface="Times New Roman" pitchFamily="18" charset="0"/>
                <a:sym typeface="Symbol" pitchFamily="18" charset="2"/>
              </a:rPr>
              <a:t> </a:t>
            </a:r>
            <a:r>
              <a:rPr lang="en-US" altLang="zh-CN" sz="2400" dirty="0" smtClean="0">
                <a:latin typeface="Times New Roman" pitchFamily="18" charset="0"/>
                <a:cs typeface="Times New Roman" pitchFamily="18" charset="0"/>
              </a:rPr>
              <a:t>may also be applied to goats, sheep and swine.</a:t>
            </a:r>
          </a:p>
          <a:p>
            <a:pPr eaLnBrk="1" fontAlgn="auto" hangingPunct="1">
              <a:lnSpc>
                <a:spcPct val="110000"/>
              </a:lnSpc>
              <a:spcBef>
                <a:spcPts val="600"/>
              </a:spcBef>
              <a:spcAft>
                <a:spcPts val="1200"/>
              </a:spcAft>
              <a:buFont typeface="Wingdings" pitchFamily="2" charset="2"/>
              <a:buChar char="Ø"/>
              <a:defRPr/>
            </a:pPr>
            <a:r>
              <a:rPr lang="en-US" altLang="zh-CN" sz="2400" dirty="0" smtClean="0">
                <a:latin typeface="Times New Roman" pitchFamily="18" charset="0"/>
                <a:cs typeface="Times New Roman" pitchFamily="18" charset="0"/>
              </a:rPr>
              <a:t>In animals pre-clinical infection may be recognized by use of the tuberculin test.</a:t>
            </a:r>
          </a:p>
          <a:p>
            <a:pPr eaLnBrk="1" fontAlgn="auto" hangingPunct="1">
              <a:lnSpc>
                <a:spcPct val="110000"/>
              </a:lnSpc>
              <a:spcBef>
                <a:spcPts val="600"/>
              </a:spcBef>
              <a:spcAft>
                <a:spcPts val="1200"/>
              </a:spcAft>
              <a:buFont typeface="Wingdings" pitchFamily="2" charset="2"/>
              <a:buChar char="Ø"/>
              <a:defRPr/>
            </a:pPr>
            <a:r>
              <a:rPr lang="en-US" altLang="zh-CN" sz="2400" dirty="0" smtClean="0">
                <a:solidFill>
                  <a:schemeClr val="bg1"/>
                </a:solidFill>
                <a:latin typeface="Times New Roman" pitchFamily="18" charset="0"/>
                <a:cs typeface="Times New Roman" pitchFamily="18" charset="0"/>
              </a:rPr>
              <a:t>This test is based on detection of the specific immunological response to the infection.</a:t>
            </a:r>
            <a:endParaRPr lang="en-US" altLang="zh-CN" sz="2000" dirty="0" smtClean="0">
              <a:solidFill>
                <a:schemeClr val="bg1"/>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pPr>
              <a:defRPr/>
            </a:pPr>
            <a:fld id="{09C14D65-3C38-4701-BBEA-66BC7A7703C9}" type="slidenum">
              <a:rPr lang="zh-CN" altLang="en-US"/>
              <a:pPr>
                <a:defRPr/>
              </a:pPr>
              <a:t>119</a:t>
            </a:fld>
            <a:endParaRPr lang="zh-CN" altLang="en-US"/>
          </a:p>
        </p:txBody>
      </p:sp>
      <p:sp>
        <p:nvSpPr>
          <p:cNvPr id="4" name="Date Placeholder 3"/>
          <p:cNvSpPr>
            <a:spLocks noGrp="1"/>
          </p:cNvSpPr>
          <p:nvPr>
            <p:ph type="dt" sz="quarter" idx="10"/>
          </p:nvPr>
        </p:nvSpPr>
        <p:spPr/>
        <p:txBody>
          <a:bodyPr/>
          <a:lstStyle/>
          <a:p>
            <a:pPr>
              <a:defRPr/>
            </a:pPr>
            <a:fld id="{AC46F5DC-626F-4F05-AE90-58E4F84F4B34}" type="datetime1">
              <a:rPr lang="en-US" altLang="zh-CN"/>
              <a:pPr>
                <a:defRPr/>
              </a:pPr>
              <a:t>5/13/2015</a:t>
            </a:fld>
            <a:endParaRPr lang="zh-CN" altLang="en-US"/>
          </a:p>
        </p:txBody>
      </p:sp>
      <p:sp>
        <p:nvSpPr>
          <p:cNvPr id="5" name="Footer Placeholder 4"/>
          <p:cNvSpPr>
            <a:spLocks noGrp="1"/>
          </p:cNvSpPr>
          <p:nvPr>
            <p:ph type="ftr" sz="quarter" idx="11"/>
          </p:nvPr>
        </p:nvSpPr>
        <p:spPr/>
        <p:txBody>
          <a:bodyPr/>
          <a:lstStyle/>
          <a:p>
            <a:pPr>
              <a:defRPr/>
            </a:pPr>
            <a:endParaRPr lang="en-GB" dirty="0"/>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5897563"/>
          </a:xfrm>
        </p:spPr>
        <p:txBody>
          <a:bodyPr>
            <a:normAutofit/>
          </a:bodyPr>
          <a:lstStyle/>
          <a:p>
            <a:pPr algn="just">
              <a:spcAft>
                <a:spcPts val="1200"/>
              </a:spcAft>
            </a:pPr>
            <a:r>
              <a:rPr lang="en-US" sz="2400" dirty="0" smtClean="0">
                <a:latin typeface="Times New Roman" pitchFamily="18" charset="0"/>
                <a:cs typeface="Times New Roman" pitchFamily="18" charset="0"/>
              </a:rPr>
              <a:t>When bacterial enzymes act on milk sugar, it leads to lactic acids production (Glucose bacterial enzymes lactic acid).</a:t>
            </a:r>
          </a:p>
          <a:p>
            <a:pPr indent="0" algn="just">
              <a:spcAft>
                <a:spcPts val="1200"/>
              </a:spcAft>
              <a:buNone/>
            </a:pPr>
            <a:r>
              <a:rPr lang="en-US" sz="2400" dirty="0" smtClean="0">
                <a:latin typeface="Times New Roman" pitchFamily="18" charset="0"/>
                <a:cs typeface="Times New Roman" pitchFamily="18" charset="0"/>
              </a:rPr>
              <a:t>Decomposition of lactose that could result from the action of microorganisms acts as a precursor of lactic acid that is used for fermentation in yoghurt preparation.</a:t>
            </a:r>
          </a:p>
          <a:p>
            <a:pPr algn="just">
              <a:spcAft>
                <a:spcPts val="1200"/>
              </a:spcAft>
            </a:pPr>
            <a:r>
              <a:rPr lang="en-US" sz="2400" dirty="0" smtClean="0">
                <a:latin typeface="Times New Roman" pitchFamily="18" charset="0"/>
                <a:cs typeface="Times New Roman" pitchFamily="18" charset="0"/>
              </a:rPr>
              <a:t>Lactic acid affects milk constituent such as </a:t>
            </a:r>
            <a:r>
              <a:rPr lang="en-US" sz="2400" b="1" dirty="0" smtClean="0">
                <a:latin typeface="Times New Roman" pitchFamily="18" charset="0"/>
                <a:cs typeface="Times New Roman" pitchFamily="18" charset="0"/>
              </a:rPr>
              <a:t>casein</a:t>
            </a:r>
            <a:r>
              <a:rPr lang="en-US" sz="2400" dirty="0" smtClean="0">
                <a:latin typeface="Times New Roman" pitchFamily="18" charset="0"/>
                <a:cs typeface="Times New Roman" pitchFamily="18" charset="0"/>
              </a:rPr>
              <a:t> and when lactic acid acts on casein milk is </a:t>
            </a:r>
            <a:r>
              <a:rPr lang="en-US" sz="2400" b="1" dirty="0" smtClean="0">
                <a:latin typeface="Times New Roman" pitchFamily="18" charset="0"/>
                <a:cs typeface="Times New Roman" pitchFamily="18" charset="0"/>
              </a:rPr>
              <a:t>coagulated</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precipitated</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Even though, lactose doesn’t taste as sweet as an equal amount of sucrose, it </a:t>
            </a:r>
            <a:r>
              <a:rPr lang="en-US" sz="2400" b="1" dirty="0" smtClean="0">
                <a:latin typeface="Times New Roman" pitchFamily="18" charset="0"/>
                <a:cs typeface="Times New Roman" pitchFamily="18" charset="0"/>
              </a:rPr>
              <a:t>imparts</a:t>
            </a:r>
            <a:r>
              <a:rPr lang="en-US" sz="2400" dirty="0" smtClean="0">
                <a:latin typeface="Times New Roman" pitchFamily="18" charset="0"/>
                <a:cs typeface="Times New Roman" pitchFamily="18" charset="0"/>
              </a:rPr>
              <a:t> or</a:t>
            </a:r>
            <a:r>
              <a:rPr lang="en-US" sz="2400" b="1" dirty="0" smtClean="0">
                <a:latin typeface="Times New Roman" pitchFamily="18" charset="0"/>
                <a:cs typeface="Times New Roman" pitchFamily="18" charset="0"/>
              </a:rPr>
              <a:t> gives fresh milk its normal sweet flavor </a:t>
            </a:r>
            <a:r>
              <a:rPr lang="en-US" sz="2400" dirty="0" smtClean="0">
                <a:latin typeface="Times New Roman" pitchFamily="18" charset="0"/>
                <a:cs typeface="Times New Roman" pitchFamily="18" charset="0"/>
              </a:rPr>
              <a:t>and </a:t>
            </a:r>
            <a:r>
              <a:rPr lang="en-US" sz="2400" b="1" dirty="0" smtClean="0">
                <a:latin typeface="Times New Roman" pitchFamily="18" charset="0"/>
                <a:cs typeface="Times New Roman" pitchFamily="18" charset="0"/>
              </a:rPr>
              <a:t>taste</a:t>
            </a:r>
            <a:r>
              <a:rPr lang="en-US" sz="2400" dirty="0" smtClean="0">
                <a:latin typeface="Times New Roman" pitchFamily="18" charset="0"/>
                <a:cs typeface="Times New Roman" pitchFamily="18" charset="0"/>
              </a:rPr>
              <a:t> and constitutes as one of the major solid constituents of milk.</a:t>
            </a:r>
          </a:p>
          <a:p>
            <a:endParaRPr lang="en-US" dirty="0"/>
          </a:p>
        </p:txBody>
      </p:sp>
      <p:cxnSp>
        <p:nvCxnSpPr>
          <p:cNvPr id="4" name="Straight Arrow Connector 3"/>
          <p:cNvCxnSpPr/>
          <p:nvPr/>
        </p:nvCxnSpPr>
        <p:spPr>
          <a:xfrm>
            <a:off x="3810000" y="990600"/>
            <a:ext cx="2895600" cy="0"/>
          </a:xfrm>
          <a:prstGeom prst="straightConnector1">
            <a:avLst/>
          </a:prstGeom>
          <a:ln>
            <a:solidFill>
              <a:srgbClr val="00B0F0"/>
            </a:solidFill>
            <a:tailEnd type="arrow"/>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98554918-7F81-4179-ABE7-69427B67C020}" type="slidenum">
              <a:rPr lang="en-US" smtClean="0"/>
              <a:pPr/>
              <a:t>12</a:t>
            </a:fld>
            <a:endParaRPr lang="en-US"/>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1"/>
          <p:cNvSpPr>
            <a:spLocks noGrp="1"/>
          </p:cNvSpPr>
          <p:nvPr>
            <p:ph idx="1"/>
          </p:nvPr>
        </p:nvSpPr>
        <p:spPr>
          <a:xfrm>
            <a:off x="152400" y="304800"/>
            <a:ext cx="8763000" cy="6324600"/>
          </a:xfrm>
        </p:spPr>
        <p:txBody>
          <a:bodyPr>
            <a:noAutofit/>
          </a:bodyPr>
          <a:lstStyle/>
          <a:p>
            <a:pPr marL="457200" indent="-457200" algn="just" eaLnBrk="1" hangingPunct="1">
              <a:buFont typeface="Wingdings" pitchFamily="2" charset="2"/>
              <a:buChar char="v"/>
            </a:pPr>
            <a:r>
              <a:rPr lang="en-US" altLang="zh-CN" sz="2400" dirty="0" smtClean="0">
                <a:latin typeface="Times New Roman" pitchFamily="18" charset="0"/>
                <a:cs typeface="Times New Roman" pitchFamily="18" charset="0"/>
              </a:rPr>
              <a:t>The test involves </a:t>
            </a:r>
            <a:r>
              <a:rPr lang="en-US" altLang="zh-CN" sz="2400" dirty="0" err="1" smtClean="0">
                <a:latin typeface="Times New Roman" pitchFamily="18" charset="0"/>
                <a:cs typeface="Times New Roman" pitchFamily="18" charset="0"/>
              </a:rPr>
              <a:t>intradermal</a:t>
            </a:r>
            <a:r>
              <a:rPr lang="en-US" altLang="zh-CN" sz="2400" dirty="0" smtClean="0">
                <a:latin typeface="Times New Roman" pitchFamily="18" charset="0"/>
                <a:cs typeface="Times New Roman" pitchFamily="18" charset="0"/>
              </a:rPr>
              <a:t> injection of protein antigens derived from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bovis</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(PPD) and inspection three days later for evidence of a local inflammatory reaction at the site of injection.</a:t>
            </a:r>
          </a:p>
          <a:p>
            <a:pPr algn="just" eaLnBrk="1" hangingPunct="1">
              <a:buFont typeface="Wingdings" pitchFamily="2" charset="2"/>
              <a:buChar char="Ø"/>
            </a:pPr>
            <a:r>
              <a:rPr lang="en-US" altLang="zh-CN" sz="2400" b="1" dirty="0" smtClean="0">
                <a:latin typeface="Times New Roman" pitchFamily="18" charset="0"/>
                <a:cs typeface="Times New Roman" pitchFamily="18" charset="0"/>
              </a:rPr>
              <a:t>Interpretation</a:t>
            </a:r>
            <a:r>
              <a:rPr lang="en-US" altLang="zh-CN" sz="2400" dirty="0" smtClean="0">
                <a:latin typeface="Times New Roman" pitchFamily="18" charset="0"/>
                <a:cs typeface="Times New Roman" pitchFamily="18" charset="0"/>
              </a:rPr>
              <a:t> of the test is based on measurement of any alteration in skin fold thickness at the site of administration of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bovis</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PPD.</a:t>
            </a:r>
          </a:p>
          <a:p>
            <a:pPr algn="just" eaLnBrk="1" hangingPunct="1"/>
            <a:r>
              <a:rPr lang="en-US" altLang="zh-CN" sz="2400" dirty="0" smtClean="0">
                <a:latin typeface="Times New Roman" pitchFamily="18" charset="0"/>
                <a:cs typeface="Times New Roman" pitchFamily="18" charset="0"/>
              </a:rPr>
              <a:t>A positive reaction is indicative of infection with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bovis</a:t>
            </a:r>
            <a:r>
              <a:rPr lang="en-US" altLang="zh-CN" sz="2400" dirty="0" smtClean="0">
                <a:latin typeface="Times New Roman" pitchFamily="18" charset="0"/>
                <a:cs typeface="Times New Roman" pitchFamily="18" charset="0"/>
              </a:rPr>
              <a:t>. </a:t>
            </a:r>
            <a:r>
              <a:rPr lang="en-US" altLang="zh-CN" sz="2000" dirty="0" smtClean="0">
                <a:latin typeface="Times New Roman" pitchFamily="18" charset="0"/>
                <a:cs typeface="Times New Roman" pitchFamily="18" charset="0"/>
              </a:rPr>
              <a:t>Animals with a positive tuberculin test are referred to as “</a:t>
            </a:r>
            <a:r>
              <a:rPr lang="en-US" altLang="zh-CN" sz="2400" b="1" dirty="0" smtClean="0">
                <a:latin typeface="Times New Roman" pitchFamily="18" charset="0"/>
                <a:cs typeface="Times New Roman" pitchFamily="18" charset="0"/>
              </a:rPr>
              <a:t>reactors</a:t>
            </a:r>
            <a:r>
              <a:rPr lang="en-US" altLang="zh-CN" sz="2000" dirty="0" smtClean="0">
                <a:latin typeface="Times New Roman" pitchFamily="18" charset="0"/>
                <a:cs typeface="Times New Roman" pitchFamily="18" charset="0"/>
              </a:rPr>
              <a:t>”. </a:t>
            </a:r>
            <a:endParaRPr lang="en-US" altLang="zh-CN" sz="2400" dirty="0" smtClean="0">
              <a:latin typeface="Times New Roman" pitchFamily="18" charset="0"/>
              <a:cs typeface="Times New Roman" pitchFamily="18" charset="0"/>
            </a:endParaRPr>
          </a:p>
          <a:p>
            <a:pPr algn="just" eaLnBrk="1" hangingPunct="1"/>
            <a:r>
              <a:rPr lang="en-US" altLang="zh-CN" sz="2400" dirty="0" smtClean="0">
                <a:latin typeface="Times New Roman" pitchFamily="18" charset="0"/>
                <a:cs typeface="Times New Roman" pitchFamily="18" charset="0"/>
              </a:rPr>
              <a:t>Very recent infection (during the weeks immediately preceding the test) may not have resulted in the development of the specific immune response to a detectable level at the time of testing (</a:t>
            </a:r>
            <a:r>
              <a:rPr lang="en-US" altLang="zh-CN" sz="2400" b="1" dirty="0" smtClean="0">
                <a:latin typeface="Times New Roman" pitchFamily="18" charset="0"/>
                <a:cs typeface="Times New Roman" pitchFamily="18" charset="0"/>
              </a:rPr>
              <a:t>false negatives</a:t>
            </a:r>
            <a:r>
              <a:rPr lang="en-US" altLang="zh-CN" sz="2400" dirty="0" smtClean="0">
                <a:latin typeface="Times New Roman" pitchFamily="18" charset="0"/>
                <a:cs typeface="Times New Roman" pitchFamily="18" charset="0"/>
              </a:rPr>
              <a:t>).</a:t>
            </a:r>
          </a:p>
          <a:p>
            <a:pPr algn="just" eaLnBrk="1" hangingPunct="1"/>
            <a:r>
              <a:rPr lang="en-US" altLang="zh-CN" sz="2400" dirty="0" smtClean="0">
                <a:latin typeface="Times New Roman" pitchFamily="18" charset="0"/>
                <a:cs typeface="Times New Roman" pitchFamily="18" charset="0"/>
              </a:rPr>
              <a:t>In practice, a number of cattle presented for slaughter that were negative at their most recent previous tuberculin test, show evidence of tuberculosis on post-mortem</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inspection.</a:t>
            </a:r>
          </a:p>
        </p:txBody>
      </p:sp>
      <p:sp>
        <p:nvSpPr>
          <p:cNvPr id="21508" name="Slide Number Placeholder 3"/>
          <p:cNvSpPr>
            <a:spLocks noGrp="1"/>
          </p:cNvSpPr>
          <p:nvPr>
            <p:ph type="sldNum" sz="quarter" idx="12"/>
          </p:nvPr>
        </p:nvSpPr>
        <p:spPr bwMode="auto">
          <a:ln>
            <a:miter lim="800000"/>
            <a:headEnd/>
            <a:tailEnd/>
          </a:ln>
        </p:spPr>
        <p:txBody>
          <a:bodyPr/>
          <a:lstStyle/>
          <a:p>
            <a:pPr>
              <a:defRPr/>
            </a:pPr>
            <a:r>
              <a:rPr lang="en-US" altLang="zh-CN" dirty="0" smtClean="0"/>
              <a:t>120</a:t>
            </a:r>
            <a:endParaRPr lang="en-US" altLang="zh-CN" dirty="0"/>
          </a:p>
        </p:txBody>
      </p:sp>
      <p:sp>
        <p:nvSpPr>
          <p:cNvPr id="5" name="Date Placeholder 4"/>
          <p:cNvSpPr>
            <a:spLocks noGrp="1"/>
          </p:cNvSpPr>
          <p:nvPr>
            <p:ph type="dt" sz="quarter" idx="10"/>
          </p:nvPr>
        </p:nvSpPr>
        <p:spPr/>
        <p:txBody>
          <a:bodyPr/>
          <a:lstStyle/>
          <a:p>
            <a:pPr>
              <a:defRPr/>
            </a:pPr>
            <a:fld id="{92CAF05A-89DD-4907-AA9A-6680F2A30DD4}"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dirty="0"/>
          </a:p>
        </p:txBody>
      </p:sp>
    </p:spTree>
  </p:cSld>
  <p:clrMapOvr>
    <a:masterClrMapping/>
  </p:clrMapOvr>
  <p:transition>
    <p:wipe dir="d"/>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1"/>
          <p:cNvSpPr>
            <a:spLocks noGrp="1"/>
          </p:cNvSpPr>
          <p:nvPr>
            <p:ph idx="1"/>
          </p:nvPr>
        </p:nvSpPr>
        <p:spPr>
          <a:xfrm>
            <a:off x="152400" y="381000"/>
            <a:ext cx="8763000" cy="5943600"/>
          </a:xfrm>
        </p:spPr>
        <p:txBody>
          <a:bodyPr>
            <a:normAutofit lnSpcReduction="10000"/>
          </a:bodyPr>
          <a:lstStyle/>
          <a:p>
            <a:pPr algn="just" eaLnBrk="1" hangingPunct="1">
              <a:spcBef>
                <a:spcPts val="1200"/>
              </a:spcBef>
              <a:spcAft>
                <a:spcPts val="600"/>
              </a:spcAft>
              <a:buFontTx/>
              <a:buChar char="-"/>
            </a:pPr>
            <a:r>
              <a:rPr lang="en-US" altLang="zh-CN" sz="2400" dirty="0" smtClean="0">
                <a:latin typeface="Times New Roman" pitchFamily="18" charset="0"/>
                <a:cs typeface="Times New Roman" pitchFamily="18" charset="0"/>
              </a:rPr>
              <a:t>Conversely, not all reactor animals have </a:t>
            </a:r>
            <a:r>
              <a:rPr lang="en-US" altLang="zh-CN" sz="2400" dirty="0" err="1" smtClean="0">
                <a:latin typeface="Times New Roman" pitchFamily="18" charset="0"/>
                <a:cs typeface="Times New Roman" pitchFamily="18" charset="0"/>
              </a:rPr>
              <a:t>tuberculous</a:t>
            </a:r>
            <a:r>
              <a:rPr lang="en-US" altLang="zh-CN" sz="2400" dirty="0" smtClean="0">
                <a:latin typeface="Times New Roman" pitchFamily="18" charset="0"/>
                <a:cs typeface="Times New Roman" pitchFamily="18" charset="0"/>
              </a:rPr>
              <a:t> lesions detected on routine </a:t>
            </a:r>
            <a:r>
              <a:rPr lang="en-US" altLang="zh-CN" sz="2400" i="1" dirty="0" smtClean="0">
                <a:latin typeface="Times New Roman" pitchFamily="18" charset="0"/>
                <a:cs typeface="Times New Roman" pitchFamily="18" charset="0"/>
              </a:rPr>
              <a:t>post-mortem </a:t>
            </a:r>
            <a:r>
              <a:rPr lang="en-US" altLang="zh-CN" sz="2400" dirty="0" smtClean="0">
                <a:latin typeface="Times New Roman" pitchFamily="18" charset="0"/>
                <a:cs typeface="Times New Roman" pitchFamily="18" charset="0"/>
              </a:rPr>
              <a:t>examination. These animals may represent false positive tuberculin tests.</a:t>
            </a:r>
          </a:p>
          <a:p>
            <a:pPr algn="just" eaLnBrk="1" hangingPunct="1">
              <a:spcBef>
                <a:spcPts val="1200"/>
              </a:spcBef>
              <a:spcAft>
                <a:spcPts val="600"/>
              </a:spcAft>
              <a:buFontTx/>
              <a:buChar char="-"/>
            </a:pPr>
            <a:r>
              <a:rPr lang="en-US" altLang="zh-CN" sz="2400" dirty="0" smtClean="0">
                <a:latin typeface="Times New Roman" pitchFamily="18" charset="0"/>
                <a:cs typeface="Times New Roman" pitchFamily="18" charset="0"/>
              </a:rPr>
              <a:t>But, the routine </a:t>
            </a:r>
            <a:r>
              <a:rPr lang="en-US" altLang="zh-CN" sz="2400" b="1" dirty="0" smtClean="0">
                <a:latin typeface="Times New Roman" pitchFamily="18" charset="0"/>
                <a:cs typeface="Times New Roman" pitchFamily="18" charset="0"/>
              </a:rPr>
              <a:t>post-mortem</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examination is not a perfect instrument and that discrete </a:t>
            </a:r>
            <a:r>
              <a:rPr lang="en-US" altLang="zh-CN" sz="2400" dirty="0" err="1" smtClean="0">
                <a:latin typeface="Times New Roman" pitchFamily="18" charset="0"/>
                <a:cs typeface="Times New Roman" pitchFamily="18" charset="0"/>
              </a:rPr>
              <a:t>tuberculous</a:t>
            </a:r>
            <a:r>
              <a:rPr lang="en-US" altLang="zh-CN" sz="2400" dirty="0" smtClean="0">
                <a:latin typeface="Times New Roman" pitchFamily="18" charset="0"/>
                <a:cs typeface="Times New Roman" pitchFamily="18" charset="0"/>
              </a:rPr>
              <a:t> lesions may go undetected in up to 60% of reactors. </a:t>
            </a:r>
          </a:p>
          <a:p>
            <a:pPr algn="just" eaLnBrk="1" hangingPunct="1">
              <a:spcBef>
                <a:spcPts val="1200"/>
              </a:spcBef>
              <a:spcAft>
                <a:spcPts val="600"/>
              </a:spcAft>
              <a:buFont typeface="Symbol" pitchFamily="18" charset="2"/>
              <a:buChar char="Þ"/>
            </a:pPr>
            <a:r>
              <a:rPr lang="en-US" altLang="zh-CN" sz="2400" dirty="0" smtClean="0">
                <a:latin typeface="Times New Roman" pitchFamily="18" charset="0"/>
                <a:cs typeface="Times New Roman" pitchFamily="18" charset="0"/>
              </a:rPr>
              <a:t>It is also recognized that </a:t>
            </a:r>
            <a:r>
              <a:rPr lang="en-US" altLang="zh-CN" sz="2400" b="1" i="1" dirty="0" smtClean="0">
                <a:latin typeface="Times New Roman" pitchFamily="18" charset="0"/>
                <a:cs typeface="Times New Roman" pitchFamily="18" charset="0"/>
              </a:rPr>
              <a:t>M. </a:t>
            </a:r>
            <a:r>
              <a:rPr lang="en-US" altLang="zh-CN" sz="2400" b="1" i="1" dirty="0" err="1" smtClean="0">
                <a:latin typeface="Times New Roman" pitchFamily="18" charset="0"/>
                <a:cs typeface="Times New Roman" pitchFamily="18" charset="0"/>
              </a:rPr>
              <a:t>bovis</a:t>
            </a:r>
            <a:r>
              <a:rPr lang="en-US" altLang="zh-CN" sz="2400" b="1"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may be isolated on culture from lymph nodes that appear normal on gross pathological inspection.</a:t>
            </a:r>
          </a:p>
          <a:p>
            <a:pPr indent="7938" algn="just" eaLnBrk="1" hangingPunct="1">
              <a:spcBef>
                <a:spcPts val="1200"/>
              </a:spcBef>
              <a:spcAft>
                <a:spcPts val="600"/>
              </a:spcAft>
              <a:buNone/>
            </a:pPr>
            <a:r>
              <a:rPr lang="en-US" altLang="zh-CN" sz="2400" dirty="0" smtClean="0">
                <a:latin typeface="Times New Roman" pitchFamily="18" charset="0"/>
                <a:cs typeface="Times New Roman" pitchFamily="18" charset="0"/>
              </a:rPr>
              <a:t>Since </a:t>
            </a:r>
            <a:r>
              <a:rPr lang="en-US" altLang="zh-CN" sz="2400" b="1" dirty="0" smtClean="0">
                <a:latin typeface="Times New Roman" pitchFamily="18" charset="0"/>
                <a:cs typeface="Times New Roman" pitchFamily="18" charset="0"/>
              </a:rPr>
              <a:t>human</a:t>
            </a:r>
            <a:r>
              <a:rPr lang="en-US" altLang="zh-CN" sz="2400" dirty="0" smtClean="0">
                <a:latin typeface="Times New Roman" pitchFamily="18" charset="0"/>
                <a:cs typeface="Times New Roman" pitchFamily="18" charset="0"/>
              </a:rPr>
              <a:t> infections caused by </a:t>
            </a:r>
            <a:r>
              <a:rPr lang="en-US" altLang="zh-CN" sz="2400" b="1" i="1" dirty="0" smtClean="0">
                <a:latin typeface="Times New Roman" pitchFamily="18" charset="0"/>
                <a:cs typeface="Times New Roman" pitchFamily="18" charset="0"/>
              </a:rPr>
              <a:t>M. tuberculosis</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and</a:t>
            </a:r>
            <a:r>
              <a:rPr lang="en-US" altLang="zh-CN" sz="2400" i="1" dirty="0" smtClean="0">
                <a:latin typeface="Times New Roman" pitchFamily="18" charset="0"/>
                <a:cs typeface="Times New Roman" pitchFamily="18" charset="0"/>
              </a:rPr>
              <a:t> </a:t>
            </a:r>
            <a:r>
              <a:rPr lang="en-US" altLang="zh-CN" sz="2400" b="1" i="1" dirty="0" smtClean="0">
                <a:latin typeface="Times New Roman" pitchFamily="18" charset="0"/>
                <a:cs typeface="Times New Roman" pitchFamily="18" charset="0"/>
              </a:rPr>
              <a:t>M. </a:t>
            </a:r>
            <a:r>
              <a:rPr lang="en-US" altLang="zh-CN" sz="2400" b="1" i="1" dirty="0" err="1" smtClean="0">
                <a:latin typeface="Times New Roman" pitchFamily="18" charset="0"/>
                <a:cs typeface="Times New Roman" pitchFamily="18" charset="0"/>
              </a:rPr>
              <a:t>bovis</a:t>
            </a:r>
            <a:r>
              <a:rPr lang="en-US" altLang="zh-CN" sz="2400" dirty="0" smtClean="0">
                <a:latin typeface="Times New Roman" pitchFamily="18" charset="0"/>
                <a:cs typeface="Times New Roman" pitchFamily="18" charset="0"/>
              </a:rPr>
              <a:t> are clinically and </a:t>
            </a:r>
            <a:r>
              <a:rPr lang="en-US" altLang="zh-CN" sz="2400" dirty="0" err="1" smtClean="0">
                <a:latin typeface="Times New Roman" pitchFamily="18" charset="0"/>
                <a:cs typeface="Times New Roman" pitchFamily="18" charset="0"/>
              </a:rPr>
              <a:t>radiologically</a:t>
            </a:r>
            <a:r>
              <a:rPr lang="en-US" altLang="zh-CN" sz="2400" dirty="0" smtClean="0">
                <a:latin typeface="Times New Roman" pitchFamily="18" charset="0"/>
                <a:cs typeface="Times New Roman" pitchFamily="18" charset="0"/>
              </a:rPr>
              <a:t> indistinguishable, diagnosis can only be achieved by </a:t>
            </a:r>
            <a:r>
              <a:rPr lang="en-US" altLang="zh-CN" sz="2400" b="1" dirty="0" smtClean="0">
                <a:latin typeface="Times New Roman" pitchFamily="18" charset="0"/>
                <a:cs typeface="Times New Roman" pitchFamily="18" charset="0"/>
              </a:rPr>
              <a:t>isolating </a:t>
            </a:r>
            <a:r>
              <a:rPr lang="en-US" altLang="zh-CN" sz="2400" dirty="0" smtClean="0">
                <a:latin typeface="Times New Roman" pitchFamily="18" charset="0"/>
                <a:cs typeface="Times New Roman" pitchFamily="18" charset="0"/>
              </a:rPr>
              <a:t>and</a:t>
            </a:r>
            <a:r>
              <a:rPr lang="en-US" altLang="zh-CN" sz="2400" b="1" dirty="0" smtClean="0">
                <a:latin typeface="Times New Roman" pitchFamily="18" charset="0"/>
                <a:cs typeface="Times New Roman" pitchFamily="18" charset="0"/>
              </a:rPr>
              <a:t> typing </a:t>
            </a:r>
            <a:r>
              <a:rPr lang="en-US" altLang="zh-CN" sz="2400" dirty="0" smtClean="0">
                <a:latin typeface="Times New Roman" pitchFamily="18" charset="0"/>
                <a:cs typeface="Times New Roman" pitchFamily="18" charset="0"/>
              </a:rPr>
              <a:t>the etiological agent.</a:t>
            </a:r>
          </a:p>
          <a:p>
            <a:pPr marL="2179638" lvl="0" indent="-2179638" algn="just">
              <a:buNone/>
            </a:pPr>
            <a:endParaRPr lang="en-US" sz="2800" b="1" dirty="0" smtClean="0">
              <a:solidFill>
                <a:prstClr val="black"/>
              </a:solidFill>
              <a:latin typeface="Times New Roman" pitchFamily="18" charset="0"/>
              <a:cs typeface="Times New Roman" pitchFamily="18" charset="0"/>
            </a:endParaRPr>
          </a:p>
          <a:p>
            <a:pPr marL="2179638" lvl="0" indent="-2179638" algn="just">
              <a:buNone/>
            </a:pPr>
            <a:r>
              <a:rPr lang="en-US" sz="2800" b="1" dirty="0" smtClean="0">
                <a:solidFill>
                  <a:prstClr val="black"/>
                </a:solidFill>
                <a:latin typeface="Times New Roman" pitchFamily="18" charset="0"/>
                <a:cs typeface="Times New Roman" pitchFamily="18" charset="0"/>
              </a:rPr>
              <a:t>Treatment</a:t>
            </a:r>
            <a:r>
              <a:rPr lang="en-US" sz="2000" b="1"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Isoniazid</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Ethambutol</a:t>
            </a:r>
            <a:r>
              <a:rPr lang="en-US" sz="2000" dirty="0" smtClean="0">
                <a:solidFill>
                  <a:prstClr val="black"/>
                </a:solidFill>
                <a:latin typeface="Arial" pitchFamily="34" charset="0"/>
                <a:cs typeface="Arial" pitchFamily="34" charset="0"/>
              </a:rPr>
              <a:t>, </a:t>
            </a:r>
            <a:r>
              <a:rPr lang="en-US" sz="2000" dirty="0" err="1" smtClean="0">
                <a:solidFill>
                  <a:prstClr val="black"/>
                </a:solidFill>
                <a:latin typeface="Arial" pitchFamily="34" charset="0"/>
                <a:cs typeface="Arial" pitchFamily="34" charset="0"/>
              </a:rPr>
              <a:t>Rifampin</a:t>
            </a:r>
            <a:r>
              <a:rPr lang="en-US" sz="2000" dirty="0" smtClean="0">
                <a:solidFill>
                  <a:prstClr val="black"/>
                </a:solidFill>
                <a:latin typeface="Arial" pitchFamily="34" charset="0"/>
                <a:cs typeface="Arial" pitchFamily="34" charset="0"/>
              </a:rPr>
              <a:t> and Streptomycin</a:t>
            </a:r>
          </a:p>
        </p:txBody>
      </p:sp>
      <p:sp>
        <p:nvSpPr>
          <p:cNvPr id="23556" name="Slide Number Placeholder 3"/>
          <p:cNvSpPr>
            <a:spLocks noGrp="1"/>
          </p:cNvSpPr>
          <p:nvPr>
            <p:ph type="sldNum" sz="quarter" idx="12"/>
          </p:nvPr>
        </p:nvSpPr>
        <p:spPr bwMode="auto">
          <a:ln>
            <a:miter lim="800000"/>
            <a:headEnd/>
            <a:tailEnd/>
          </a:ln>
        </p:spPr>
        <p:txBody>
          <a:bodyPr/>
          <a:lstStyle/>
          <a:p>
            <a:pPr>
              <a:defRPr/>
            </a:pPr>
            <a:r>
              <a:rPr lang="en-US" altLang="zh-CN" dirty="0" smtClean="0"/>
              <a:t>121</a:t>
            </a:r>
            <a:endParaRPr lang="en-US" altLang="zh-CN" dirty="0"/>
          </a:p>
        </p:txBody>
      </p:sp>
      <p:sp>
        <p:nvSpPr>
          <p:cNvPr id="5" name="Date Placeholder 4"/>
          <p:cNvSpPr>
            <a:spLocks noGrp="1"/>
          </p:cNvSpPr>
          <p:nvPr>
            <p:ph type="dt" sz="quarter" idx="10"/>
          </p:nvPr>
        </p:nvSpPr>
        <p:spPr/>
        <p:txBody>
          <a:bodyPr/>
          <a:lstStyle/>
          <a:p>
            <a:pPr>
              <a:defRPr/>
            </a:pPr>
            <a:fld id="{818DBE66-27EA-4A64-AE7F-8DA968290E3E}"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wipe dir="d"/>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0"/>
            <a:ext cx="8686800" cy="685800"/>
          </a:xfrm>
        </p:spPr>
        <p:txBody>
          <a:bodyPr/>
          <a:lstStyle/>
          <a:p>
            <a:pPr eaLnBrk="1" hangingPunct="1"/>
            <a:r>
              <a:rPr lang="en-US" sz="2800" b="1" dirty="0" smtClean="0">
                <a:latin typeface="Times New Roman" pitchFamily="18" charset="0"/>
                <a:cs typeface="Times New Roman" pitchFamily="18" charset="0"/>
              </a:rPr>
              <a:t>Epidemiology</a:t>
            </a:r>
            <a:r>
              <a:rPr lang="en-US" sz="2000" b="1" dirty="0" smtClean="0">
                <a:solidFill>
                  <a:srgbClr val="002060"/>
                </a:solidFill>
                <a:latin typeface="Arial" pitchFamily="34" charset="0"/>
                <a:cs typeface="Arial" pitchFamily="34" charset="0"/>
              </a:rPr>
              <a:t>:</a:t>
            </a:r>
          </a:p>
        </p:txBody>
      </p:sp>
      <p:sp>
        <p:nvSpPr>
          <p:cNvPr id="62467" name="Content Placeholder 2"/>
          <p:cNvSpPr>
            <a:spLocks noGrp="1"/>
          </p:cNvSpPr>
          <p:nvPr>
            <p:ph idx="1"/>
          </p:nvPr>
        </p:nvSpPr>
        <p:spPr>
          <a:xfrm>
            <a:off x="152400" y="609600"/>
            <a:ext cx="8839200" cy="6248400"/>
          </a:xfrm>
        </p:spPr>
        <p:txBody>
          <a:bodyPr>
            <a:normAutofit fontScale="92500"/>
          </a:bodyPr>
          <a:lstStyle/>
          <a:p>
            <a:pPr eaLnBrk="1" hangingPunct="1">
              <a:spcAft>
                <a:spcPts val="1200"/>
              </a:spcAft>
              <a:buFont typeface="Wingdings" pitchFamily="2" charset="2"/>
              <a:buChar char="v"/>
            </a:pPr>
            <a:r>
              <a:rPr lang="en-US" altLang="zh-CN" sz="2300" dirty="0" smtClean="0">
                <a:latin typeface="Times New Roman" pitchFamily="18" charset="0"/>
                <a:cs typeface="Times New Roman" pitchFamily="18" charset="0"/>
              </a:rPr>
              <a:t>The most prevalent form caused by </a:t>
            </a:r>
            <a:r>
              <a:rPr lang="en-US" altLang="zh-CN" sz="2300" i="1" dirty="0" smtClean="0">
                <a:latin typeface="Times New Roman" pitchFamily="18" charset="0"/>
                <a:cs typeface="Times New Roman" pitchFamily="18" charset="0"/>
              </a:rPr>
              <a:t>M. </a:t>
            </a:r>
            <a:r>
              <a:rPr lang="en-US" altLang="zh-CN" sz="2300" i="1" dirty="0" err="1" smtClean="0">
                <a:latin typeface="Times New Roman" pitchFamily="18" charset="0"/>
                <a:cs typeface="Times New Roman" pitchFamily="18" charset="0"/>
              </a:rPr>
              <a:t>bovis</a:t>
            </a:r>
            <a:r>
              <a:rPr lang="en-US" altLang="zh-CN" sz="2300" dirty="0" smtClean="0">
                <a:latin typeface="Times New Roman" pitchFamily="18" charset="0"/>
                <a:cs typeface="Times New Roman" pitchFamily="18" charset="0"/>
              </a:rPr>
              <a:t> is </a:t>
            </a:r>
            <a:r>
              <a:rPr lang="en-US" altLang="zh-CN" sz="2300" b="1" dirty="0" smtClean="0">
                <a:latin typeface="Times New Roman" pitchFamily="18" charset="0"/>
                <a:cs typeface="Times New Roman" pitchFamily="18" charset="0"/>
              </a:rPr>
              <a:t>extra-pulmonary TB.</a:t>
            </a:r>
          </a:p>
          <a:p>
            <a:pPr eaLnBrk="1" hangingPunct="1">
              <a:lnSpc>
                <a:spcPct val="110000"/>
              </a:lnSpc>
              <a:spcAft>
                <a:spcPts val="600"/>
              </a:spcAft>
              <a:buFont typeface="Wingdings" pitchFamily="2" charset="2"/>
              <a:buChar char="Ø"/>
            </a:pPr>
            <a:r>
              <a:rPr lang="en-US" altLang="zh-CN" sz="2300" dirty="0" smtClean="0">
                <a:latin typeface="Times New Roman" pitchFamily="18" charset="0"/>
                <a:cs typeface="Times New Roman" pitchFamily="18" charset="0"/>
                <a:sym typeface="Symbol" pitchFamily="18" charset="2"/>
              </a:rPr>
              <a:t>C</a:t>
            </a:r>
            <a:r>
              <a:rPr lang="en-US" altLang="zh-CN" sz="2300" dirty="0" smtClean="0">
                <a:latin typeface="Times New Roman" pitchFamily="18" charset="0"/>
                <a:cs typeface="Times New Roman" pitchFamily="18" charset="0"/>
              </a:rPr>
              <a:t>ervical lymphadenitis, genitourinary infection, TB of bones and joints</a:t>
            </a:r>
          </a:p>
          <a:p>
            <a:pPr eaLnBrk="1" hangingPunct="1">
              <a:lnSpc>
                <a:spcPct val="110000"/>
              </a:lnSpc>
              <a:spcAft>
                <a:spcPts val="600"/>
              </a:spcAft>
              <a:buFont typeface="Wingdings" pitchFamily="2" charset="2"/>
              <a:buChar char="Ø"/>
            </a:pPr>
            <a:r>
              <a:rPr lang="en-US" altLang="zh-CN" sz="2400" dirty="0" smtClean="0">
                <a:latin typeface="Times New Roman" pitchFamily="18" charset="0"/>
                <a:cs typeface="Times New Roman" pitchFamily="18" charset="0"/>
              </a:rPr>
              <a:t>The reason for extra pulmonary localization of the bovine bacillus is that it is most commonly transmitted by </a:t>
            </a:r>
            <a:r>
              <a:rPr lang="en-US" altLang="zh-CN" sz="2400" b="1" dirty="0" smtClean="0">
                <a:latin typeface="Times New Roman" pitchFamily="18" charset="0"/>
                <a:cs typeface="Times New Roman" pitchFamily="18" charset="0"/>
              </a:rPr>
              <a:t>consumption of raw milk or raw milk products</a:t>
            </a:r>
            <a:r>
              <a:rPr lang="en-US" altLang="zh-CN" sz="2400" dirty="0" smtClean="0">
                <a:latin typeface="Times New Roman" pitchFamily="18" charset="0"/>
                <a:cs typeface="Times New Roman" pitchFamily="18" charset="0"/>
              </a:rPr>
              <a:t>.</a:t>
            </a:r>
          </a:p>
          <a:p>
            <a:pPr eaLnBrk="1" hangingPunct="1">
              <a:lnSpc>
                <a:spcPct val="110000"/>
              </a:lnSpc>
              <a:spcAft>
                <a:spcPts val="600"/>
              </a:spcAft>
              <a:buFont typeface="Wingdings" pitchFamily="2" charset="2"/>
              <a:buChar char="Ø"/>
            </a:pPr>
            <a:r>
              <a:rPr lang="en-US" altLang="zh-CN" sz="2400" b="1" dirty="0" smtClean="0">
                <a:latin typeface="Times New Roman" pitchFamily="18" charset="0"/>
                <a:cs typeface="Times New Roman" pitchFamily="18" charset="0"/>
              </a:rPr>
              <a:t>Children</a:t>
            </a:r>
            <a:r>
              <a:rPr lang="en-US" altLang="zh-CN" sz="2400" dirty="0" smtClean="0">
                <a:latin typeface="Times New Roman" pitchFamily="18" charset="0"/>
                <a:cs typeface="Times New Roman" pitchFamily="18" charset="0"/>
              </a:rPr>
              <a:t> are among those most affected.</a:t>
            </a:r>
          </a:p>
          <a:p>
            <a:pPr>
              <a:spcAft>
                <a:spcPts val="1200"/>
              </a:spcAft>
              <a:buFont typeface="Wingdings" pitchFamily="2" charset="2"/>
              <a:buChar char="v"/>
            </a:pPr>
            <a:r>
              <a:rPr lang="en-US" altLang="zh-CN" sz="2400" dirty="0" smtClean="0">
                <a:latin typeface="Times New Roman" pitchFamily="18" charset="0"/>
                <a:cs typeface="Times New Roman" pitchFamily="18" charset="0"/>
              </a:rPr>
              <a:t>The incidence of </a:t>
            </a:r>
            <a:r>
              <a:rPr lang="en-US" altLang="zh-CN" sz="2400" b="1" dirty="0" smtClean="0">
                <a:latin typeface="Times New Roman" pitchFamily="18" charset="0"/>
                <a:cs typeface="Times New Roman" pitchFamily="18" charset="0"/>
              </a:rPr>
              <a:t>pulmonary TB </a:t>
            </a:r>
            <a:r>
              <a:rPr lang="en-US" altLang="zh-CN" sz="2400" dirty="0" smtClean="0">
                <a:latin typeface="Times New Roman" pitchFamily="18" charset="0"/>
                <a:cs typeface="Times New Roman" pitchFamily="18" charset="0"/>
              </a:rPr>
              <a:t>caused by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bovis</a:t>
            </a:r>
            <a:r>
              <a:rPr lang="en-US" altLang="zh-CN" sz="2400" dirty="0" smtClean="0">
                <a:latin typeface="Times New Roman" pitchFamily="18" charset="0"/>
                <a:cs typeface="Times New Roman" pitchFamily="18" charset="0"/>
              </a:rPr>
              <a:t> is significant in occupational groups in contact with infected cattle or their carcasses.</a:t>
            </a:r>
          </a:p>
          <a:p>
            <a:pPr algn="just">
              <a:lnSpc>
                <a:spcPct val="110000"/>
              </a:lnSpc>
              <a:spcBef>
                <a:spcPts val="600"/>
              </a:spcBef>
              <a:spcAft>
                <a:spcPts val="600"/>
              </a:spcAft>
              <a:buFont typeface="Wingdings" pitchFamily="2" charset="2"/>
              <a:buChar char="Ø"/>
            </a:pPr>
            <a:r>
              <a:rPr lang="en-US" altLang="zh-CN" sz="2400" dirty="0" smtClean="0">
                <a:latin typeface="Times New Roman" pitchFamily="18" charset="0"/>
                <a:cs typeface="Times New Roman" pitchFamily="18" charset="0"/>
              </a:rPr>
              <a:t>People suffering from pulmonary TB of bovine origin, can in turn, transmit the infection to cattle.</a:t>
            </a:r>
          </a:p>
          <a:p>
            <a:pPr algn="just">
              <a:lnSpc>
                <a:spcPct val="110000"/>
              </a:lnSpc>
              <a:spcBef>
                <a:spcPts val="600"/>
              </a:spcBef>
              <a:spcAft>
                <a:spcPts val="600"/>
              </a:spcAft>
              <a:buFont typeface="Wingdings" pitchFamily="2" charset="2"/>
              <a:buChar char="Ø"/>
            </a:pPr>
            <a:r>
              <a:rPr lang="en-US" altLang="zh-CN" sz="2400" b="1" dirty="0" smtClean="0">
                <a:latin typeface="Times New Roman" pitchFamily="18" charset="0"/>
                <a:cs typeface="Times New Roman" pitchFamily="18" charset="0"/>
              </a:rPr>
              <a:t>Inter human transmission </a:t>
            </a:r>
            <a:r>
              <a:rPr lang="en-US" altLang="zh-CN" sz="2400" dirty="0" smtClean="0">
                <a:latin typeface="Times New Roman" pitchFamily="18" charset="0"/>
                <a:cs typeface="Times New Roman" pitchFamily="18" charset="0"/>
              </a:rPr>
              <a:t>of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bovis</a:t>
            </a:r>
            <a:r>
              <a:rPr lang="en-US" altLang="zh-CN" sz="2400" dirty="0" smtClean="0">
                <a:latin typeface="Times New Roman" pitchFamily="18" charset="0"/>
                <a:cs typeface="Times New Roman" pitchFamily="18" charset="0"/>
              </a:rPr>
              <a:t> is possible, but few cases have been confirmed.</a:t>
            </a:r>
          </a:p>
        </p:txBody>
      </p:sp>
      <p:sp>
        <p:nvSpPr>
          <p:cNvPr id="17411" name="Slide Number Placeholder 3"/>
          <p:cNvSpPr>
            <a:spLocks noGrp="1"/>
          </p:cNvSpPr>
          <p:nvPr>
            <p:ph type="sldNum" sz="quarter" idx="12"/>
          </p:nvPr>
        </p:nvSpPr>
        <p:spPr bwMode="auto">
          <a:ln>
            <a:miter lim="800000"/>
            <a:headEnd/>
            <a:tailEnd/>
          </a:ln>
        </p:spPr>
        <p:txBody>
          <a:bodyPr/>
          <a:lstStyle/>
          <a:p>
            <a:pPr>
              <a:defRPr/>
            </a:pPr>
            <a:r>
              <a:rPr lang="en-US" altLang="zh-CN" dirty="0" smtClean="0"/>
              <a:t>122</a:t>
            </a:r>
            <a:endParaRPr lang="en-US" altLang="zh-CN" dirty="0"/>
          </a:p>
        </p:txBody>
      </p:sp>
      <p:sp>
        <p:nvSpPr>
          <p:cNvPr id="5" name="Date Placeholder 4"/>
          <p:cNvSpPr>
            <a:spLocks noGrp="1"/>
          </p:cNvSpPr>
          <p:nvPr>
            <p:ph type="dt" sz="quarter" idx="10"/>
          </p:nvPr>
        </p:nvSpPr>
        <p:spPr/>
        <p:txBody>
          <a:bodyPr/>
          <a:lstStyle/>
          <a:p>
            <a:pPr>
              <a:defRPr/>
            </a:pPr>
            <a:fld id="{AE4680CD-601E-4BB4-8C01-95A27BCA974A}"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wipe dir="d"/>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400" y="152400"/>
            <a:ext cx="6019800" cy="457200"/>
          </a:xfrm>
        </p:spPr>
        <p:txBody>
          <a:bodyPr rtlCol="0">
            <a:normAutofit fontScale="90000"/>
          </a:bodyPr>
          <a:lstStyle/>
          <a:p>
            <a:pPr eaLnBrk="1" fontAlgn="auto" hangingPunct="1">
              <a:spcAft>
                <a:spcPts val="0"/>
              </a:spcAft>
              <a:defRPr/>
            </a:pP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100" b="1" dirty="0" smtClean="0">
                <a:latin typeface="Times New Roman" pitchFamily="18" charset="0"/>
                <a:cs typeface="Times New Roman" pitchFamily="18" charset="0"/>
              </a:rPr>
              <a:t>Risk factors for </a:t>
            </a:r>
            <a:r>
              <a:rPr lang="en-US" sz="3100" b="1" dirty="0" err="1" smtClean="0">
                <a:latin typeface="Times New Roman" pitchFamily="18" charset="0"/>
                <a:cs typeface="Times New Roman" pitchFamily="18" charset="0"/>
              </a:rPr>
              <a:t>Zoonotic</a:t>
            </a:r>
            <a:r>
              <a:rPr lang="en-US" sz="3100" b="1" dirty="0" smtClean="0">
                <a:latin typeface="Times New Roman" pitchFamily="18" charset="0"/>
                <a:cs typeface="Times New Roman" pitchFamily="18" charset="0"/>
              </a:rPr>
              <a:t> tuberculosis:</a:t>
            </a:r>
            <a:r>
              <a:rPr lang="en-US" sz="3100" dirty="0" smtClean="0">
                <a:latin typeface="Times New Roman" pitchFamily="18" charset="0"/>
                <a:cs typeface="Times New Roman" pitchFamily="18" charset="0"/>
              </a:rPr>
              <a:t/>
            </a:r>
            <a:br>
              <a:rPr lang="en-US" sz="3100" dirty="0" smtClean="0">
                <a:latin typeface="Times New Roman" pitchFamily="18" charset="0"/>
                <a:cs typeface="Times New Roman" pitchFamily="18" charset="0"/>
              </a:rPr>
            </a:br>
            <a:endParaRPr lang="en-US" sz="2200" dirty="0">
              <a:latin typeface="Times New Roman" pitchFamily="18" charset="0"/>
              <a:cs typeface="Times New Roman" pitchFamily="18" charset="0"/>
            </a:endParaRPr>
          </a:p>
        </p:txBody>
      </p:sp>
      <p:sp>
        <p:nvSpPr>
          <p:cNvPr id="64515" name="Content Placeholder 1"/>
          <p:cNvSpPr>
            <a:spLocks noGrp="1"/>
          </p:cNvSpPr>
          <p:nvPr>
            <p:ph idx="1"/>
          </p:nvPr>
        </p:nvSpPr>
        <p:spPr>
          <a:xfrm>
            <a:off x="152400" y="838200"/>
            <a:ext cx="8839200" cy="6019800"/>
          </a:xfrm>
        </p:spPr>
        <p:txBody>
          <a:bodyPr>
            <a:normAutofit/>
          </a:bodyPr>
          <a:lstStyle/>
          <a:p>
            <a:pPr marL="350838" indent="-350838" algn="just" eaLnBrk="1" hangingPunct="1">
              <a:buFont typeface="+mj-lt"/>
              <a:buAutoNum type="arabicPeriod"/>
            </a:pPr>
            <a:r>
              <a:rPr lang="en-US" altLang="zh-CN" sz="2400" dirty="0" smtClean="0">
                <a:latin typeface="Times New Roman" pitchFamily="18" charset="0"/>
                <a:cs typeface="Times New Roman" pitchFamily="18" charset="0"/>
              </a:rPr>
              <a:t>The </a:t>
            </a:r>
            <a:r>
              <a:rPr lang="en-US" altLang="zh-CN" sz="2400" b="1" dirty="0" smtClean="0">
                <a:latin typeface="Times New Roman" pitchFamily="18" charset="0"/>
                <a:cs typeface="Times New Roman" pitchFamily="18" charset="0"/>
              </a:rPr>
              <a:t>close physical contact </a:t>
            </a:r>
            <a:r>
              <a:rPr lang="en-US" altLang="zh-CN" sz="2400" dirty="0" smtClean="0">
                <a:latin typeface="Times New Roman" pitchFamily="18" charset="0"/>
                <a:cs typeface="Times New Roman" pitchFamily="18" charset="0"/>
              </a:rPr>
              <a:t>between humans and potentially infected animals (very common in many rural areas in developing countries)</a:t>
            </a:r>
          </a:p>
          <a:p>
            <a:pPr marL="350838" indent="-350838" algn="just" eaLnBrk="1" hangingPunct="1">
              <a:buFont typeface="+mj-lt"/>
              <a:buAutoNum type="arabicPeriod"/>
            </a:pPr>
            <a:r>
              <a:rPr lang="en-US" altLang="zh-CN" sz="2400" b="1" dirty="0" smtClean="0">
                <a:latin typeface="Times New Roman" pitchFamily="18" charset="0"/>
                <a:cs typeface="Times New Roman" pitchFamily="18" charset="0"/>
              </a:rPr>
              <a:t>Infection by HIV</a:t>
            </a:r>
          </a:p>
          <a:p>
            <a:pPr marL="350838" indent="-350838" algn="just" eaLnBrk="1" hangingPunct="1">
              <a:buFont typeface="+mj-lt"/>
              <a:buAutoNum type="arabicPeriod"/>
            </a:pPr>
            <a:r>
              <a:rPr lang="en-US" altLang="zh-CN" sz="2400" b="1" dirty="0" smtClean="0">
                <a:latin typeface="Times New Roman" pitchFamily="18" charset="0"/>
                <a:cs typeface="Times New Roman" pitchFamily="18" charset="0"/>
              </a:rPr>
              <a:t>Poor food hygiene practices </a:t>
            </a:r>
            <a:r>
              <a:rPr lang="en-US" altLang="zh-CN" sz="2400" dirty="0" smtClean="0">
                <a:latin typeface="Times New Roman" pitchFamily="18" charset="0"/>
                <a:cs typeface="Times New Roman" pitchFamily="18" charset="0"/>
              </a:rPr>
              <a:t>(</a:t>
            </a:r>
            <a:r>
              <a:rPr lang="en-US" altLang="zh-CN" sz="2400" b="1" dirty="0" smtClean="0">
                <a:latin typeface="Times New Roman" pitchFamily="18" charset="0"/>
                <a:cs typeface="Times New Roman" pitchFamily="18" charset="0"/>
              </a:rPr>
              <a:t>Contaminated milk</a:t>
            </a:r>
            <a:r>
              <a:rPr lang="en-US" altLang="zh-CN" sz="2400" dirty="0" smtClean="0">
                <a:latin typeface="Times New Roman" pitchFamily="18" charset="0"/>
                <a:cs typeface="Times New Roman" pitchFamily="18" charset="0"/>
              </a:rPr>
              <a:t>)</a:t>
            </a:r>
          </a:p>
          <a:p>
            <a:pPr marL="350838" indent="-350838" algn="just" eaLnBrk="1" hangingPunct="1">
              <a:buFont typeface="+mj-lt"/>
              <a:buAutoNum type="arabicPeriod"/>
            </a:pPr>
            <a:endParaRPr lang="en-US" altLang="zh-CN" sz="2400" dirty="0" smtClean="0">
              <a:latin typeface="Times New Roman" pitchFamily="18" charset="0"/>
              <a:cs typeface="Times New Roman" pitchFamily="18" charset="0"/>
            </a:endParaRPr>
          </a:p>
          <a:p>
            <a:pPr marL="350838" indent="-350838" algn="ctr">
              <a:buNone/>
            </a:pPr>
            <a:r>
              <a:rPr lang="en-US" sz="2800" b="1" dirty="0" smtClean="0">
                <a:latin typeface="Times New Roman" pitchFamily="18" charset="0"/>
                <a:cs typeface="Times New Roman" pitchFamily="18" charset="0"/>
              </a:rPr>
              <a:t>Control</a:t>
            </a:r>
            <a:r>
              <a:rPr lang="en-US" sz="2400" b="1" dirty="0" smtClean="0">
                <a:latin typeface="Times New Roman" pitchFamily="18" charset="0"/>
                <a:cs typeface="Times New Roman" pitchFamily="18" charset="0"/>
              </a:rPr>
              <a:t>:</a:t>
            </a:r>
            <a:endParaRPr lang="en-US" altLang="zh-CN" sz="2400" dirty="0" smtClean="0">
              <a:latin typeface="Times New Roman" pitchFamily="18" charset="0"/>
              <a:cs typeface="Times New Roman" pitchFamily="18" charset="0"/>
            </a:endParaRPr>
          </a:p>
          <a:p>
            <a:pPr>
              <a:buNone/>
            </a:pPr>
            <a:r>
              <a:rPr lang="en-US" altLang="zh-CN" sz="2400" dirty="0" smtClean="0">
                <a:latin typeface="Times New Roman" pitchFamily="18" charset="0"/>
                <a:cs typeface="Times New Roman" pitchFamily="18" charset="0"/>
              </a:rPr>
              <a:t>Prevention of human infection by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bovis</a:t>
            </a:r>
            <a:r>
              <a:rPr lang="en-US" altLang="zh-CN" sz="2400" dirty="0" smtClean="0">
                <a:latin typeface="Times New Roman" pitchFamily="18" charset="0"/>
                <a:cs typeface="Times New Roman" pitchFamily="18" charset="0"/>
              </a:rPr>
              <a:t> consists of:</a:t>
            </a:r>
          </a:p>
          <a:p>
            <a:pPr marL="579438" indent="-457200">
              <a:buFont typeface="Wingdings" pitchFamily="2" charset="2"/>
              <a:buChar char="Ø"/>
            </a:pPr>
            <a:r>
              <a:rPr lang="en-US" altLang="zh-CN" sz="2400" dirty="0" smtClean="0">
                <a:latin typeface="Times New Roman" pitchFamily="18" charset="0"/>
                <a:cs typeface="Times New Roman" pitchFamily="18" charset="0"/>
              </a:rPr>
              <a:t>Control and eradication of bovine TB</a:t>
            </a:r>
          </a:p>
          <a:p>
            <a:pPr marL="579438" indent="-457200">
              <a:buFont typeface="Wingdings" pitchFamily="2" charset="2"/>
              <a:buChar char="Ø"/>
            </a:pPr>
            <a:r>
              <a:rPr lang="en-US" altLang="zh-CN" sz="2400" dirty="0" smtClean="0">
                <a:latin typeface="Times New Roman" pitchFamily="18" charset="0"/>
                <a:cs typeface="Times New Roman" pitchFamily="18" charset="0"/>
              </a:rPr>
              <a:t>Pasteurization of milk</a:t>
            </a:r>
          </a:p>
          <a:p>
            <a:pPr marL="579438" indent="-457200">
              <a:buFont typeface="Wingdings" pitchFamily="2" charset="2"/>
              <a:buChar char="Ø"/>
            </a:pPr>
            <a:r>
              <a:rPr lang="en-US" altLang="zh-CN" sz="2400" dirty="0" smtClean="0">
                <a:latin typeface="Times New Roman" pitchFamily="18" charset="0"/>
                <a:cs typeface="Times New Roman" pitchFamily="18" charset="0"/>
              </a:rPr>
              <a:t>Vaccination (BCG)</a:t>
            </a:r>
          </a:p>
        </p:txBody>
      </p:sp>
      <p:sp>
        <p:nvSpPr>
          <p:cNvPr id="4" name="Slide Number Placeholder 3"/>
          <p:cNvSpPr>
            <a:spLocks noGrp="1"/>
          </p:cNvSpPr>
          <p:nvPr>
            <p:ph type="sldNum" sz="quarter" idx="12"/>
          </p:nvPr>
        </p:nvSpPr>
        <p:spPr/>
        <p:txBody>
          <a:bodyPr/>
          <a:lstStyle/>
          <a:p>
            <a:pPr>
              <a:defRPr/>
            </a:pPr>
            <a:fld id="{5864BD08-49BD-49DC-87DA-A4CB7F7AA26A}" type="slidenum">
              <a:rPr lang="zh-CN" altLang="en-US"/>
              <a:pPr>
                <a:defRPr/>
              </a:pPr>
              <a:t>123</a:t>
            </a:fld>
            <a:endParaRPr lang="zh-CN" altLang="en-US"/>
          </a:p>
        </p:txBody>
      </p:sp>
      <p:sp>
        <p:nvSpPr>
          <p:cNvPr id="5" name="Date Placeholder 4"/>
          <p:cNvSpPr>
            <a:spLocks noGrp="1"/>
          </p:cNvSpPr>
          <p:nvPr>
            <p:ph type="dt" sz="quarter" idx="10"/>
          </p:nvPr>
        </p:nvSpPr>
        <p:spPr/>
        <p:txBody>
          <a:bodyPr/>
          <a:lstStyle/>
          <a:p>
            <a:pPr>
              <a:defRPr/>
            </a:pPr>
            <a:fld id="{EB6A2CCB-4C2F-49C9-B85B-8A94841EC605}"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wipe dir="d"/>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quarter" idx="10"/>
          </p:nvPr>
        </p:nvSpPr>
        <p:spPr/>
        <p:txBody>
          <a:bodyPr/>
          <a:lstStyle/>
          <a:p>
            <a:pPr>
              <a:defRPr/>
            </a:pPr>
            <a:fld id="{7BB375CC-D074-4222-B4E6-FC96D91B59EB}" type="datetime1">
              <a:rPr lang="en-US" altLang="zh-CN"/>
              <a:pPr>
                <a:defRPr/>
              </a:pPr>
              <a:t>5/13/2015</a:t>
            </a:fld>
            <a:endParaRPr lang="zh-CN" altLang="en-US"/>
          </a:p>
        </p:txBody>
      </p:sp>
      <p:sp>
        <p:nvSpPr>
          <p:cNvPr id="26627" name="Slide Number Placeholder 3"/>
          <p:cNvSpPr>
            <a:spLocks noGrp="1"/>
          </p:cNvSpPr>
          <p:nvPr>
            <p:ph type="sldNum" sz="quarter" idx="12"/>
          </p:nvPr>
        </p:nvSpPr>
        <p:spPr bwMode="auto">
          <a:ln>
            <a:miter lim="800000"/>
            <a:headEnd/>
            <a:tailEnd/>
          </a:ln>
        </p:spPr>
        <p:txBody>
          <a:bodyPr/>
          <a:lstStyle/>
          <a:p>
            <a:pPr>
              <a:defRPr/>
            </a:pPr>
            <a:r>
              <a:rPr lang="en-US" altLang="zh-CN" dirty="0" smtClean="0"/>
              <a:t>124</a:t>
            </a:r>
            <a:endParaRPr lang="en-US" altLang="zh-CN" dirty="0"/>
          </a:p>
        </p:txBody>
      </p:sp>
      <p:sp>
        <p:nvSpPr>
          <p:cNvPr id="66564" name="Content Placeholder 2"/>
          <p:cNvSpPr>
            <a:spLocks noGrp="1"/>
          </p:cNvSpPr>
          <p:nvPr>
            <p:ph idx="4294967295"/>
          </p:nvPr>
        </p:nvSpPr>
        <p:spPr>
          <a:xfrm>
            <a:off x="152400" y="381000"/>
            <a:ext cx="8763000" cy="5867400"/>
          </a:xfrm>
        </p:spPr>
        <p:txBody>
          <a:bodyPr>
            <a:normAutofit/>
          </a:bodyPr>
          <a:lstStyle/>
          <a:p>
            <a:pPr algn="just" eaLnBrk="1" hangingPunct="1">
              <a:buFont typeface="Wingdings" pitchFamily="2" charset="2"/>
              <a:buChar char="Ø"/>
            </a:pPr>
            <a:r>
              <a:rPr lang="en-US" altLang="zh-CN" sz="2400" dirty="0" smtClean="0">
                <a:latin typeface="Times New Roman" pitchFamily="18" charset="0"/>
                <a:cs typeface="Times New Roman" pitchFamily="18" charset="0"/>
              </a:rPr>
              <a:t>The only rational approach to reduce and eliminate losses produced by infection of cattle and preventing human cases caused by </a:t>
            </a:r>
            <a:r>
              <a:rPr lang="en-US" altLang="zh-CN" sz="2400" i="1" dirty="0" smtClean="0">
                <a:latin typeface="Times New Roman" pitchFamily="18" charset="0"/>
                <a:cs typeface="Times New Roman" pitchFamily="18" charset="0"/>
              </a:rPr>
              <a:t>M. </a:t>
            </a:r>
            <a:r>
              <a:rPr lang="en-US" altLang="zh-CN" sz="2400" i="1" dirty="0" err="1" smtClean="0">
                <a:latin typeface="Times New Roman" pitchFamily="18" charset="0"/>
                <a:cs typeface="Times New Roman" pitchFamily="18" charset="0"/>
              </a:rPr>
              <a:t>bovis</a:t>
            </a:r>
            <a:r>
              <a:rPr lang="en-US" altLang="zh-CN" sz="2400" dirty="0" smtClean="0">
                <a:latin typeface="Times New Roman" pitchFamily="18" charset="0"/>
                <a:cs typeface="Times New Roman" pitchFamily="18" charset="0"/>
              </a:rPr>
              <a:t> consists of establishment of a </a:t>
            </a:r>
            <a:r>
              <a:rPr lang="en-US" altLang="zh-CN" sz="2400" b="1" dirty="0" smtClean="0">
                <a:latin typeface="Times New Roman" pitchFamily="18" charset="0"/>
                <a:cs typeface="Times New Roman" pitchFamily="18" charset="0"/>
              </a:rPr>
              <a:t>control</a:t>
            </a:r>
            <a:r>
              <a:rPr lang="en-US" altLang="zh-CN" sz="2400" dirty="0" smtClean="0">
                <a:latin typeface="Times New Roman" pitchFamily="18" charset="0"/>
                <a:cs typeface="Times New Roman" pitchFamily="18" charset="0"/>
              </a:rPr>
              <a:t> and eventual </a:t>
            </a:r>
            <a:r>
              <a:rPr lang="en-US" altLang="zh-CN" sz="2400" b="1" dirty="0" smtClean="0">
                <a:latin typeface="Times New Roman" pitchFamily="18" charset="0"/>
                <a:cs typeface="Times New Roman" pitchFamily="18" charset="0"/>
              </a:rPr>
              <a:t>eradication</a:t>
            </a:r>
            <a:r>
              <a:rPr lang="en-US" altLang="zh-CN" sz="2400" dirty="0" smtClean="0">
                <a:latin typeface="Times New Roman" pitchFamily="18" charset="0"/>
                <a:cs typeface="Times New Roman" pitchFamily="18" charset="0"/>
              </a:rPr>
              <a:t> program for bovine TB.</a:t>
            </a:r>
          </a:p>
          <a:p>
            <a:pPr algn="just" eaLnBrk="1" hangingPunct="1">
              <a:buFont typeface="Wingdings" pitchFamily="2" charset="2"/>
              <a:buChar char="Ø"/>
            </a:pPr>
            <a:r>
              <a:rPr lang="en-US" altLang="zh-CN" sz="2400" b="1" dirty="0" smtClean="0">
                <a:latin typeface="Times New Roman" pitchFamily="18" charset="0"/>
                <a:cs typeface="Times New Roman" pitchFamily="18" charset="0"/>
              </a:rPr>
              <a:t>Eradication</a:t>
            </a:r>
            <a:r>
              <a:rPr lang="en-US" altLang="zh-CN" sz="2400" dirty="0" smtClean="0">
                <a:latin typeface="Times New Roman" pitchFamily="18" charset="0"/>
                <a:cs typeface="Times New Roman" pitchFamily="18" charset="0"/>
              </a:rPr>
              <a:t> campaigns are usually carried out by administering </a:t>
            </a:r>
            <a:r>
              <a:rPr lang="en-US" altLang="zh-CN" sz="2400" b="1" dirty="0" smtClean="0">
                <a:latin typeface="Times New Roman" pitchFamily="18" charset="0"/>
                <a:cs typeface="Times New Roman" pitchFamily="18" charset="0"/>
              </a:rPr>
              <a:t>tuberculin tests </a:t>
            </a:r>
            <a:r>
              <a:rPr lang="en-US" altLang="zh-CN" sz="2400" dirty="0" smtClean="0">
                <a:latin typeface="Times New Roman" pitchFamily="18" charset="0"/>
                <a:cs typeface="Times New Roman" pitchFamily="18" charset="0"/>
              </a:rPr>
              <a:t>repeatedly until all infected animals are discovered, and eliminating reactors from the herd.</a:t>
            </a:r>
          </a:p>
          <a:p>
            <a:pPr algn="just" eaLnBrk="1" hangingPunct="1">
              <a:buFont typeface="Wingdings" pitchFamily="2" charset="2"/>
              <a:buChar char="Ø"/>
            </a:pPr>
            <a:r>
              <a:rPr lang="en-US" altLang="zh-CN" sz="2400" dirty="0" smtClean="0">
                <a:latin typeface="Times New Roman" pitchFamily="18" charset="0"/>
                <a:cs typeface="Times New Roman" pitchFamily="18" charset="0"/>
              </a:rPr>
              <a:t>In developing countries, campaigns should begin in regions of low prevalence where replacing reactor animal is easier, and later extended to areas of higher prevalence.</a:t>
            </a:r>
          </a:p>
          <a:p>
            <a:pPr eaLnBrk="1" hangingPunct="1"/>
            <a:endParaRPr lang="en-US" altLang="zh-CN" sz="2400" dirty="0" smtClean="0">
              <a:latin typeface="Times New Roman" pitchFamily="18" charset="0"/>
              <a:cs typeface="Times New Roman" pitchFamily="18" charset="0"/>
            </a:endParaRPr>
          </a:p>
        </p:txBody>
      </p:sp>
      <p:sp>
        <p:nvSpPr>
          <p:cNvPr id="5" name="Footer Placeholder 4"/>
          <p:cNvSpPr>
            <a:spLocks noGrp="1"/>
          </p:cNvSpPr>
          <p:nvPr>
            <p:ph type="ftr" sz="quarter" idx="11"/>
          </p:nvPr>
        </p:nvSpPr>
        <p:spPr/>
        <p:txBody>
          <a:bodyPr/>
          <a:lstStyle/>
          <a:p>
            <a:pPr>
              <a:defRPr/>
            </a:pPr>
            <a:endParaRPr lang="en-GB"/>
          </a:p>
        </p:txBody>
      </p:sp>
    </p:spTree>
  </p:cSld>
  <p:clrMapOvr>
    <a:masterClrMapping/>
  </p:clrMapOvr>
  <p:transition>
    <p:wipe dir="d"/>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52400"/>
            <a:ext cx="8686800" cy="685800"/>
          </a:xfrm>
        </p:spPr>
        <p:txBody>
          <a:bodyPr rtlCol="0">
            <a:noAutofit/>
          </a:bodyPr>
          <a:lstStyle/>
          <a:p>
            <a:pPr>
              <a:defRPr/>
            </a:pPr>
            <a:r>
              <a:rPr lang="en-US" sz="2800" b="1" dirty="0" smtClean="0">
                <a:latin typeface="Times New Roman" pitchFamily="18" charset="0"/>
                <a:cs typeface="Times New Roman" pitchFamily="18" charset="0"/>
              </a:rPr>
              <a:t>Prevention of Transmission of </a:t>
            </a:r>
            <a:r>
              <a:rPr lang="en-US" sz="2800" b="1" dirty="0" err="1" smtClean="0">
                <a:latin typeface="Times New Roman" pitchFamily="18" charset="0"/>
                <a:cs typeface="Times New Roman" pitchFamily="18" charset="0"/>
              </a:rPr>
              <a:t>Zoonotic</a:t>
            </a:r>
            <a:r>
              <a:rPr lang="en-US" sz="2800" b="1" dirty="0" smtClean="0">
                <a:latin typeface="Times New Roman" pitchFamily="18" charset="0"/>
                <a:cs typeface="Times New Roman" pitchFamily="18" charset="0"/>
              </a:rPr>
              <a:t> TB to Humans</a:t>
            </a:r>
            <a:endParaRPr lang="zh-CN" altLang="zh-CN" sz="2800" dirty="0" smtClean="0">
              <a:effectLst>
                <a:outerShdw blurRad="38100" dist="38100" dir="2700000" algn="tl">
                  <a:srgbClr val="C0C0C0"/>
                </a:outerShdw>
              </a:effectLst>
            </a:endParaRPr>
          </a:p>
        </p:txBody>
      </p:sp>
      <p:sp>
        <p:nvSpPr>
          <p:cNvPr id="68611" name="Content Placeholder 1"/>
          <p:cNvSpPr>
            <a:spLocks noGrp="1"/>
          </p:cNvSpPr>
          <p:nvPr>
            <p:ph idx="1"/>
          </p:nvPr>
        </p:nvSpPr>
        <p:spPr>
          <a:xfrm>
            <a:off x="152400" y="914400"/>
            <a:ext cx="8763000" cy="5715000"/>
          </a:xfrm>
        </p:spPr>
        <p:txBody>
          <a:bodyPr>
            <a:normAutofit/>
          </a:bodyPr>
          <a:lstStyle/>
          <a:p>
            <a:pPr marL="457200" indent="-457200" algn="just">
              <a:spcAft>
                <a:spcPts val="1200"/>
              </a:spcAft>
              <a:buFont typeface="+mj-lt"/>
              <a:buAutoNum type="arabicPeriod"/>
            </a:pPr>
            <a:r>
              <a:rPr lang="en-US" altLang="zh-CN" sz="2400" dirty="0" smtClean="0">
                <a:latin typeface="Times New Roman" pitchFamily="18" charset="0"/>
                <a:cs typeface="Times New Roman" pitchFamily="18" charset="0"/>
              </a:rPr>
              <a:t>Effective and well-controlled pasteurization of milk and dairy products.</a:t>
            </a:r>
          </a:p>
          <a:p>
            <a:pPr marL="1146175" lvl="1" indent="-746125" algn="just">
              <a:spcAft>
                <a:spcPts val="1200"/>
              </a:spcAft>
              <a:buNone/>
            </a:pPr>
            <a:r>
              <a:rPr lang="en-US" altLang="zh-CN" sz="2400" dirty="0" smtClean="0">
                <a:latin typeface="Times New Roman" pitchFamily="18" charset="0"/>
                <a:cs typeface="Times New Roman" pitchFamily="18" charset="0"/>
                <a:sym typeface="Symbol" pitchFamily="18" charset="2"/>
              </a:rPr>
              <a:t> </a:t>
            </a:r>
            <a:r>
              <a:rPr lang="en-US" altLang="zh-CN" sz="2400" dirty="0" smtClean="0">
                <a:latin typeface="Times New Roman" pitchFamily="18" charset="0"/>
                <a:cs typeface="Times New Roman" pitchFamily="18" charset="0"/>
              </a:rPr>
              <a:t>effectiveness of the pasteurization process in individual plants should be closely monitored.</a:t>
            </a:r>
          </a:p>
          <a:p>
            <a:pPr marL="457200" indent="-457200" algn="just" eaLnBrk="1" hangingPunct="1">
              <a:spcAft>
                <a:spcPts val="1200"/>
              </a:spcAft>
              <a:buFont typeface="+mj-lt"/>
              <a:buAutoNum type="arabicPeriod" startAt="2"/>
            </a:pPr>
            <a:r>
              <a:rPr lang="en-US" altLang="zh-CN" sz="2400" dirty="0" smtClean="0">
                <a:latin typeface="Times New Roman" pitchFamily="18" charset="0"/>
                <a:cs typeface="Times New Roman" pitchFamily="18" charset="0"/>
              </a:rPr>
              <a:t>Educate farmers and farm families about the particular risks associated with the consumption of milk from tuberculosis-positive herds.</a:t>
            </a:r>
          </a:p>
          <a:p>
            <a:pPr marL="288925" indent="-288925" algn="just" eaLnBrk="1" hangingPunct="1">
              <a:spcAft>
                <a:spcPts val="1200"/>
              </a:spcAft>
              <a:buFont typeface="+mj-lt"/>
              <a:buAutoNum type="arabicPeriod" startAt="2"/>
            </a:pPr>
            <a:r>
              <a:rPr lang="en-US" altLang="zh-CN" sz="2400" dirty="0" smtClean="0">
                <a:latin typeface="Times New Roman" pitchFamily="18" charset="0"/>
                <a:cs typeface="Times New Roman" pitchFamily="18" charset="0"/>
              </a:rPr>
              <a:t>When private domestic consumption of milk, produced on the farm is practiced by farm families, proper boiling is recommended.</a:t>
            </a:r>
          </a:p>
          <a:p>
            <a:pPr marL="288925" indent="-288925" algn="just" eaLnBrk="1" hangingPunct="1">
              <a:spcAft>
                <a:spcPts val="1200"/>
              </a:spcAft>
              <a:buFont typeface="+mj-lt"/>
              <a:buAutoNum type="arabicPeriod" startAt="2"/>
            </a:pPr>
            <a:r>
              <a:rPr lang="en-US" altLang="zh-CN" sz="2400" dirty="0" smtClean="0">
                <a:latin typeface="Times New Roman" pitchFamily="18" charset="0"/>
                <a:cs typeface="Times New Roman" pitchFamily="18" charset="0"/>
              </a:rPr>
              <a:t>Educate dairy farmers, cheese makers and their families about the risks of consuming unpasteurized milk.</a:t>
            </a:r>
            <a:endParaRPr lang="en-US" altLang="zh-CN" sz="2000" dirty="0" smtClean="0">
              <a:latin typeface="Arial" pitchFamily="34" charset="0"/>
              <a:cs typeface="Arial" pitchFamily="34" charset="0"/>
            </a:endParaRPr>
          </a:p>
        </p:txBody>
      </p:sp>
      <p:sp>
        <p:nvSpPr>
          <p:cNvPr id="28676" name="Slide Number Placeholder 3"/>
          <p:cNvSpPr>
            <a:spLocks noGrp="1"/>
          </p:cNvSpPr>
          <p:nvPr>
            <p:ph type="sldNum" sz="quarter" idx="12"/>
          </p:nvPr>
        </p:nvSpPr>
        <p:spPr bwMode="auto">
          <a:ln>
            <a:miter lim="800000"/>
            <a:headEnd/>
            <a:tailEnd/>
          </a:ln>
        </p:spPr>
        <p:txBody>
          <a:bodyPr/>
          <a:lstStyle/>
          <a:p>
            <a:pPr>
              <a:defRPr/>
            </a:pPr>
            <a:r>
              <a:rPr lang="en-US" altLang="zh-CN" dirty="0" smtClean="0"/>
              <a:t>125</a:t>
            </a:r>
            <a:endParaRPr lang="en-US" altLang="zh-CN" dirty="0"/>
          </a:p>
        </p:txBody>
      </p:sp>
      <p:sp>
        <p:nvSpPr>
          <p:cNvPr id="5" name="Date Placeholder 4"/>
          <p:cNvSpPr>
            <a:spLocks noGrp="1"/>
          </p:cNvSpPr>
          <p:nvPr>
            <p:ph type="dt" sz="quarter" idx="10"/>
          </p:nvPr>
        </p:nvSpPr>
        <p:spPr/>
        <p:txBody>
          <a:bodyPr/>
          <a:lstStyle/>
          <a:p>
            <a:pPr>
              <a:defRPr/>
            </a:pPr>
            <a:fld id="{711E9853-2F2D-42BC-8005-0E11ABEF1C38}"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wipe dir="d"/>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1"/>
          <p:cNvSpPr>
            <a:spLocks noGrp="1"/>
          </p:cNvSpPr>
          <p:nvPr>
            <p:ph idx="1"/>
          </p:nvPr>
        </p:nvSpPr>
        <p:spPr>
          <a:xfrm>
            <a:off x="381000" y="381000"/>
            <a:ext cx="8382000" cy="4419600"/>
          </a:xfrm>
        </p:spPr>
        <p:txBody>
          <a:bodyPr>
            <a:normAutofit/>
          </a:bodyPr>
          <a:lstStyle/>
          <a:p>
            <a:pPr marL="457200" indent="-457200" algn="just">
              <a:spcBef>
                <a:spcPts val="1200"/>
              </a:spcBef>
              <a:spcAft>
                <a:spcPts val="1200"/>
              </a:spcAft>
              <a:buFont typeface="+mj-lt"/>
              <a:buAutoNum type="arabicPeriod" startAt="5"/>
            </a:pPr>
            <a:r>
              <a:rPr lang="en-US" altLang="zh-CN" sz="2400" b="1" dirty="0" smtClean="0">
                <a:latin typeface="Times New Roman" pitchFamily="18" charset="0"/>
                <a:cs typeface="Times New Roman" pitchFamily="18" charset="0"/>
              </a:rPr>
              <a:t>Prohibition</a:t>
            </a:r>
            <a:r>
              <a:rPr lang="en-US" altLang="zh-CN" sz="2400" dirty="0" smtClean="0">
                <a:latin typeface="Times New Roman" pitchFamily="18" charset="0"/>
                <a:cs typeface="Times New Roman" pitchFamily="18" charset="0"/>
              </a:rPr>
              <a:t> of the sale of unpasteurized milk intended for human consumption.</a:t>
            </a:r>
          </a:p>
          <a:p>
            <a:pPr marL="457200" indent="-457200" algn="just">
              <a:spcBef>
                <a:spcPts val="1200"/>
              </a:spcBef>
              <a:spcAft>
                <a:spcPts val="1200"/>
              </a:spcAft>
              <a:buFont typeface="+mj-lt"/>
              <a:buAutoNum type="arabicPeriod" startAt="5"/>
            </a:pPr>
            <a:r>
              <a:rPr lang="en-US" altLang="zh-CN" sz="2400" b="1" dirty="0" smtClean="0">
                <a:latin typeface="Times New Roman" pitchFamily="18" charset="0"/>
                <a:cs typeface="Times New Roman" pitchFamily="18" charset="0"/>
              </a:rPr>
              <a:t>Auditing</a:t>
            </a:r>
            <a:r>
              <a:rPr lang="en-US" altLang="zh-CN" sz="2400" dirty="0" smtClean="0">
                <a:latin typeface="Times New Roman" pitchFamily="18" charset="0"/>
                <a:cs typeface="Times New Roman" pitchFamily="18" charset="0"/>
              </a:rPr>
              <a:t> of the </a:t>
            </a:r>
            <a:r>
              <a:rPr lang="en-US" altLang="zh-CN" sz="2400" b="1" i="1" dirty="0" smtClean="0">
                <a:latin typeface="Times New Roman" pitchFamily="18" charset="0"/>
                <a:cs typeface="Times New Roman" pitchFamily="18" charset="0"/>
              </a:rPr>
              <a:t>ante</a:t>
            </a:r>
            <a:r>
              <a:rPr lang="en-US" altLang="zh-CN" sz="2400" b="1" dirty="0" smtClean="0">
                <a:latin typeface="Times New Roman" pitchFamily="18" charset="0"/>
                <a:cs typeface="Times New Roman" pitchFamily="18" charset="0"/>
              </a:rPr>
              <a:t>-and </a:t>
            </a:r>
            <a:r>
              <a:rPr lang="en-US" altLang="zh-CN" sz="2400" b="1" i="1" dirty="0" smtClean="0">
                <a:latin typeface="Times New Roman" pitchFamily="18" charset="0"/>
                <a:cs typeface="Times New Roman" pitchFamily="18" charset="0"/>
              </a:rPr>
              <a:t>post-mortem </a:t>
            </a:r>
            <a:r>
              <a:rPr lang="en-US" altLang="zh-CN" sz="2400" dirty="0" smtClean="0">
                <a:latin typeface="Times New Roman" pitchFamily="18" charset="0"/>
                <a:cs typeface="Times New Roman" pitchFamily="18" charset="0"/>
              </a:rPr>
              <a:t>inspection of carcasses at abattoirs so as to verify the control and removal, from the food chain, of </a:t>
            </a:r>
            <a:r>
              <a:rPr lang="en-US" altLang="zh-CN" sz="2400" b="1" dirty="0" smtClean="0">
                <a:latin typeface="Times New Roman" pitchFamily="18" charset="0"/>
                <a:cs typeface="Times New Roman" pitchFamily="18" charset="0"/>
              </a:rPr>
              <a:t>carcasses</a:t>
            </a:r>
            <a:r>
              <a:rPr lang="en-US" altLang="zh-CN" sz="2400" dirty="0" smtClean="0">
                <a:latin typeface="Times New Roman" pitchFamily="18" charset="0"/>
                <a:cs typeface="Times New Roman" pitchFamily="18" charset="0"/>
              </a:rPr>
              <a:t> or </a:t>
            </a:r>
            <a:r>
              <a:rPr lang="en-US" altLang="zh-CN" sz="2400" b="1" dirty="0" smtClean="0">
                <a:latin typeface="Times New Roman" pitchFamily="18" charset="0"/>
                <a:cs typeface="Times New Roman" pitchFamily="18" charset="0"/>
              </a:rPr>
              <a:t>parts</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thereof</a:t>
            </a:r>
            <a:r>
              <a:rPr lang="en-US" altLang="zh-CN" sz="2400" dirty="0" smtClean="0">
                <a:latin typeface="Times New Roman" pitchFamily="18" charset="0"/>
                <a:cs typeface="Times New Roman" pitchFamily="18" charset="0"/>
              </a:rPr>
              <a:t>, considered unfit for human consumption because of the presence of tuberculosis is recommended.</a:t>
            </a:r>
          </a:p>
        </p:txBody>
      </p:sp>
      <p:sp>
        <p:nvSpPr>
          <p:cNvPr id="4" name="Slide Number Placeholder 3"/>
          <p:cNvSpPr>
            <a:spLocks noGrp="1"/>
          </p:cNvSpPr>
          <p:nvPr>
            <p:ph type="sldNum" sz="quarter" idx="12"/>
          </p:nvPr>
        </p:nvSpPr>
        <p:spPr/>
        <p:txBody>
          <a:bodyPr/>
          <a:lstStyle/>
          <a:p>
            <a:pPr>
              <a:defRPr/>
            </a:pPr>
            <a:fld id="{5F8944EB-4619-44CF-B961-7DED40922CE5}" type="slidenum">
              <a:rPr lang="zh-CN" altLang="en-US"/>
              <a:pPr>
                <a:defRPr/>
              </a:pPr>
              <a:t>126</a:t>
            </a:fld>
            <a:endParaRPr lang="zh-CN" altLang="en-US"/>
          </a:p>
        </p:txBody>
      </p:sp>
      <p:sp>
        <p:nvSpPr>
          <p:cNvPr id="5" name="Date Placeholder 4"/>
          <p:cNvSpPr>
            <a:spLocks noGrp="1"/>
          </p:cNvSpPr>
          <p:nvPr>
            <p:ph type="dt" sz="quarter" idx="10"/>
          </p:nvPr>
        </p:nvSpPr>
        <p:spPr/>
        <p:txBody>
          <a:bodyPr/>
          <a:lstStyle/>
          <a:p>
            <a:pPr>
              <a:defRPr/>
            </a:pPr>
            <a:fld id="{B6292521-F0FB-4C85-8206-B97A074B4F82}"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wipe dir="d"/>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endParaRPr lang="zh-CN" altLang="en-US" smtClean="0"/>
          </a:p>
        </p:txBody>
      </p:sp>
      <p:pic>
        <p:nvPicPr>
          <p:cNvPr id="71683" name="Picture 5"/>
          <p:cNvPicPr>
            <a:picLocks noGrp="1" noChangeAspect="1" noChangeArrowheads="1"/>
          </p:cNvPicPr>
          <p:nvPr>
            <p:ph idx="1"/>
          </p:nvPr>
        </p:nvPicPr>
        <p:blipFill>
          <a:blip r:embed="rId2" cstate="print"/>
          <a:srcRect/>
          <a:stretch>
            <a:fillRect/>
          </a:stretch>
        </p:blipFill>
        <p:spPr>
          <a:xfrm>
            <a:off x="0" y="0"/>
            <a:ext cx="9144000" cy="6858000"/>
          </a:xfrm>
        </p:spPr>
      </p:pic>
      <p:sp>
        <p:nvSpPr>
          <p:cNvPr id="5" name="Slide Number Placeholder 4"/>
          <p:cNvSpPr>
            <a:spLocks noGrp="1"/>
          </p:cNvSpPr>
          <p:nvPr>
            <p:ph type="sldNum" sz="quarter" idx="12"/>
          </p:nvPr>
        </p:nvSpPr>
        <p:spPr/>
        <p:txBody>
          <a:bodyPr/>
          <a:lstStyle/>
          <a:p>
            <a:pPr>
              <a:defRPr/>
            </a:pPr>
            <a:fld id="{DB53D0A5-4476-42B4-87BE-B01E8A0F36A4}" type="slidenum">
              <a:rPr lang="zh-CN" altLang="en-US"/>
              <a:pPr>
                <a:defRPr/>
              </a:pPr>
              <a:t>127</a:t>
            </a:fld>
            <a:endParaRPr lang="zh-CN" altLang="en-US"/>
          </a:p>
        </p:txBody>
      </p:sp>
      <p:sp>
        <p:nvSpPr>
          <p:cNvPr id="6" name="Date Placeholder 5"/>
          <p:cNvSpPr>
            <a:spLocks noGrp="1"/>
          </p:cNvSpPr>
          <p:nvPr>
            <p:ph type="dt" sz="quarter" idx="10"/>
          </p:nvPr>
        </p:nvSpPr>
        <p:spPr/>
        <p:txBody>
          <a:bodyPr/>
          <a:lstStyle/>
          <a:p>
            <a:pPr>
              <a:defRPr/>
            </a:pPr>
            <a:fld id="{5F539A7D-9B59-4701-8D31-4D1E886100C3}" type="datetime1">
              <a:rPr lang="en-US" altLang="zh-CN"/>
              <a:pPr>
                <a:defRPr/>
              </a:pPr>
              <a:t>5/13/2015</a:t>
            </a:fld>
            <a:endParaRPr lang="zh-CN" altLang="en-US"/>
          </a:p>
        </p:txBody>
      </p:sp>
      <p:sp>
        <p:nvSpPr>
          <p:cNvPr id="7" name="Footer Placeholder 6"/>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609600"/>
          </a:xfrm>
        </p:spPr>
        <p:txBody>
          <a:bodyPr rtlCol="0">
            <a:normAutofit fontScale="90000"/>
          </a:bodyPr>
          <a:lstStyle/>
          <a:p>
            <a:pPr algn="l" eaLnBrk="1" fontAlgn="auto" hangingPunct="1">
              <a:spcAft>
                <a:spcPts val="0"/>
              </a:spcAft>
              <a:defRPr/>
            </a:pP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endParaRPr lang="en-US" sz="3200" dirty="0" smtClean="0">
              <a:latin typeface="Times New Roman" pitchFamily="18" charset="0"/>
              <a:cs typeface="Times New Roman" pitchFamily="18" charset="0"/>
            </a:endParaRPr>
          </a:p>
        </p:txBody>
      </p:sp>
      <p:sp>
        <p:nvSpPr>
          <p:cNvPr id="72707" name="Content Placeholder 2"/>
          <p:cNvSpPr>
            <a:spLocks noGrp="1"/>
          </p:cNvSpPr>
          <p:nvPr>
            <p:ph idx="1"/>
          </p:nvPr>
        </p:nvSpPr>
        <p:spPr>
          <a:xfrm>
            <a:off x="228600" y="762000"/>
            <a:ext cx="8686800" cy="5943600"/>
          </a:xfrm>
        </p:spPr>
        <p:txBody>
          <a:bodyPr>
            <a:normAutofit/>
          </a:bodyPr>
          <a:lstStyle/>
          <a:p>
            <a:pPr>
              <a:buNone/>
            </a:pPr>
            <a:r>
              <a:rPr lang="en-US" sz="2800" b="1" dirty="0" smtClean="0">
                <a:solidFill>
                  <a:srgbClr val="002060"/>
                </a:solidFill>
                <a:latin typeface="Times New Roman" pitchFamily="18" charset="0"/>
                <a:cs typeface="Times New Roman" pitchFamily="18" charset="0"/>
              </a:rPr>
              <a:t>Etiology:</a:t>
            </a:r>
            <a:endParaRPr lang="en-US" altLang="zh-CN" sz="2400" dirty="0" smtClean="0">
              <a:latin typeface="Times New Roman" pitchFamily="18" charset="0"/>
              <a:cs typeface="Times New Roman" pitchFamily="18" charset="0"/>
            </a:endParaRPr>
          </a:p>
          <a:p>
            <a:pPr eaLnBrk="1" hangingPunct="1"/>
            <a:r>
              <a:rPr lang="en-US" altLang="zh-CN" sz="2400" dirty="0" smtClean="0">
                <a:latin typeface="Times New Roman" pitchFamily="18" charset="0"/>
                <a:cs typeface="Times New Roman" pitchFamily="18" charset="0"/>
              </a:rPr>
              <a:t>In 1885, the bacteriologist </a:t>
            </a:r>
            <a:r>
              <a:rPr lang="en-US" altLang="zh-CN" sz="2400" dirty="0" err="1" smtClean="0">
                <a:latin typeface="Times New Roman" pitchFamily="18" charset="0"/>
                <a:cs typeface="Times New Roman" pitchFamily="18" charset="0"/>
              </a:rPr>
              <a:t>Theobald</a:t>
            </a:r>
            <a:r>
              <a:rPr lang="en-US" altLang="zh-CN" sz="2400" dirty="0" smtClean="0">
                <a:latin typeface="Times New Roman" pitchFamily="18" charset="0"/>
                <a:cs typeface="Times New Roman" pitchFamily="18" charset="0"/>
              </a:rPr>
              <a:t> Smith (1859-1934) isolated </a:t>
            </a:r>
            <a:r>
              <a:rPr lang="en-US" altLang="zh-CN" sz="2400" i="1" dirty="0" smtClean="0">
                <a:latin typeface="Times New Roman" pitchFamily="18" charset="0"/>
                <a:cs typeface="Times New Roman" pitchFamily="18" charset="0"/>
              </a:rPr>
              <a:t>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Choleraesuis</a:t>
            </a:r>
            <a:r>
              <a:rPr lang="en-US" altLang="zh-CN" sz="2400" dirty="0" smtClean="0">
                <a:latin typeface="Times New Roman" pitchFamily="18" charset="0"/>
                <a:cs typeface="Times New Roman" pitchFamily="18" charset="0"/>
              </a:rPr>
              <a:t> from porcine intestine, and the genus </a:t>
            </a:r>
            <a:r>
              <a:rPr lang="en-US" altLang="zh-CN" sz="2400" i="1" dirty="0" smtClean="0">
                <a:latin typeface="Times New Roman" pitchFamily="18" charset="0"/>
                <a:cs typeface="Times New Roman" pitchFamily="18" charset="0"/>
              </a:rPr>
              <a:t>Salmonella</a:t>
            </a:r>
            <a:r>
              <a:rPr lang="en-US" altLang="zh-CN" sz="2400" dirty="0" smtClean="0">
                <a:latin typeface="Times New Roman" pitchFamily="18" charset="0"/>
                <a:cs typeface="Times New Roman" pitchFamily="18" charset="0"/>
              </a:rPr>
              <a:t> was named after D.E. Salmon, his laboratory chief.</a:t>
            </a:r>
          </a:p>
          <a:p>
            <a:pPr eaLnBrk="1" hangingPunct="1"/>
            <a:r>
              <a:rPr lang="en-US" altLang="zh-CN" sz="2400" dirty="0" smtClean="0">
                <a:latin typeface="Times New Roman" pitchFamily="18" charset="0"/>
                <a:cs typeface="Times New Roman" pitchFamily="18" charset="0"/>
              </a:rPr>
              <a:t>The genus </a:t>
            </a:r>
            <a:r>
              <a:rPr lang="en-US" altLang="zh-CN" sz="2400" i="1" dirty="0" smtClean="0">
                <a:latin typeface="Times New Roman" pitchFamily="18" charset="0"/>
                <a:cs typeface="Times New Roman" pitchFamily="18" charset="0"/>
              </a:rPr>
              <a:t>Salmonella</a:t>
            </a:r>
            <a:r>
              <a:rPr lang="en-US" altLang="zh-CN" sz="2400" dirty="0" smtClean="0">
                <a:latin typeface="Times New Roman" pitchFamily="18" charset="0"/>
                <a:cs typeface="Times New Roman" pitchFamily="18" charset="0"/>
              </a:rPr>
              <a:t> consists of three </a:t>
            </a:r>
            <a:r>
              <a:rPr lang="en-US" altLang="zh-CN" sz="2400" dirty="0" err="1" smtClean="0">
                <a:latin typeface="Times New Roman" pitchFamily="18" charset="0"/>
                <a:cs typeface="Times New Roman" pitchFamily="18" charset="0"/>
              </a:rPr>
              <a:t>spp</a:t>
            </a:r>
            <a:r>
              <a:rPr lang="en-US" altLang="zh-CN" sz="2400" dirty="0" smtClean="0">
                <a:latin typeface="Times New Roman" pitchFamily="18" charset="0"/>
                <a:cs typeface="Times New Roman" pitchFamily="18" charset="0"/>
              </a:rPr>
              <a:t>:</a:t>
            </a:r>
          </a:p>
          <a:p>
            <a:pPr marL="682625" indent="-392113" eaLnBrk="1" hangingPunct="1">
              <a:buFont typeface="+mj-lt"/>
              <a:buAutoNum type="arabicPeriod"/>
            </a:pPr>
            <a:r>
              <a:rPr lang="en-US" altLang="zh-CN" sz="2400" i="1" dirty="0" smtClean="0">
                <a:latin typeface="Times New Roman" pitchFamily="18" charset="0"/>
                <a:cs typeface="Times New Roman" pitchFamily="18" charset="0"/>
              </a:rPr>
              <a:t>S</a:t>
            </a:r>
            <a:r>
              <a:rPr lang="en-US" altLang="zh-CN" sz="2400" dirty="0" smtClean="0">
                <a:latin typeface="Times New Roman" pitchFamily="18" charset="0"/>
                <a:cs typeface="Times New Roman" pitchFamily="18" charset="0"/>
              </a:rPr>
              <a:t>. </a:t>
            </a:r>
            <a:r>
              <a:rPr lang="en-US" altLang="zh-CN" sz="2400" i="1" dirty="0" err="1" smtClean="0">
                <a:latin typeface="Times New Roman" pitchFamily="18" charset="0"/>
                <a:cs typeface="Times New Roman" pitchFamily="18" charset="0"/>
              </a:rPr>
              <a:t>enterica</a:t>
            </a:r>
            <a:r>
              <a:rPr lang="en-US" altLang="zh-CN" sz="2400" dirty="0" smtClean="0">
                <a:latin typeface="Times New Roman" pitchFamily="18" charset="0"/>
                <a:cs typeface="Times New Roman" pitchFamily="18" charset="0"/>
              </a:rPr>
              <a:t>, </a:t>
            </a:r>
          </a:p>
          <a:p>
            <a:pPr marL="682625" indent="-392113" eaLnBrk="1" hangingPunct="1">
              <a:buFont typeface="+mj-lt"/>
              <a:buAutoNum type="arabicPeriod"/>
            </a:pPr>
            <a:r>
              <a:rPr lang="en-US" altLang="zh-CN" sz="2400" i="1" dirty="0" smtClean="0">
                <a:latin typeface="Times New Roman" pitchFamily="18" charset="0"/>
                <a:cs typeface="Times New Roman" pitchFamily="18" charset="0"/>
              </a:rPr>
              <a:t>S. </a:t>
            </a:r>
            <a:r>
              <a:rPr lang="en-US" altLang="zh-CN" sz="2400" i="1" dirty="0" err="1" smtClean="0">
                <a:latin typeface="Times New Roman" pitchFamily="18" charset="0"/>
                <a:cs typeface="Times New Roman" pitchFamily="18" charset="0"/>
              </a:rPr>
              <a:t>bongori</a:t>
            </a:r>
            <a:r>
              <a:rPr lang="en-US" altLang="zh-CN" sz="2400" i="1" dirty="0" smtClean="0">
                <a:latin typeface="Times New Roman" pitchFamily="18" charset="0"/>
                <a:cs typeface="Times New Roman" pitchFamily="18" charset="0"/>
              </a:rPr>
              <a:t>,</a:t>
            </a:r>
            <a:r>
              <a:rPr lang="en-US" altLang="zh-CN" sz="2400" dirty="0" smtClean="0">
                <a:latin typeface="Times New Roman" pitchFamily="18" charset="0"/>
                <a:cs typeface="Times New Roman" pitchFamily="18" charset="0"/>
              </a:rPr>
              <a:t> </a:t>
            </a:r>
          </a:p>
          <a:p>
            <a:pPr marL="682625" indent="-392113" eaLnBrk="1" hangingPunct="1">
              <a:buFont typeface="+mj-lt"/>
              <a:buAutoNum type="arabicPeriod"/>
            </a:pPr>
            <a:r>
              <a:rPr lang="en-US" altLang="zh-CN" sz="2400" i="1" dirty="0" smtClean="0">
                <a:latin typeface="Times New Roman" pitchFamily="18" charset="0"/>
                <a:cs typeface="Times New Roman" pitchFamily="18" charset="0"/>
              </a:rPr>
              <a:t>S. </a:t>
            </a:r>
            <a:r>
              <a:rPr lang="en-US" altLang="zh-CN" sz="2400" i="1" dirty="0" err="1" smtClean="0">
                <a:latin typeface="Times New Roman" pitchFamily="18" charset="0"/>
                <a:cs typeface="Times New Roman" pitchFamily="18" charset="0"/>
              </a:rPr>
              <a:t>subterranea</a:t>
            </a:r>
            <a:r>
              <a:rPr lang="en-US" altLang="zh-CN" sz="2400" dirty="0" smtClean="0">
                <a:latin typeface="Times New Roman" pitchFamily="18" charset="0"/>
                <a:cs typeface="Times New Roman" pitchFamily="18" charset="0"/>
              </a:rPr>
              <a:t>. </a:t>
            </a:r>
          </a:p>
          <a:p>
            <a:pPr eaLnBrk="1" hangingPunct="1"/>
            <a:endParaRPr lang="en-US" altLang="zh-CN" sz="2400" dirty="0" smtClean="0">
              <a:latin typeface="Times New Roman" pitchFamily="18" charset="0"/>
              <a:cs typeface="Times New Roman" pitchFamily="18" charset="0"/>
            </a:endParaRPr>
          </a:p>
        </p:txBody>
      </p:sp>
      <p:sp>
        <p:nvSpPr>
          <p:cNvPr id="31748" name="Slide Number Placeholder 3"/>
          <p:cNvSpPr>
            <a:spLocks noGrp="1"/>
          </p:cNvSpPr>
          <p:nvPr>
            <p:ph type="sldNum" sz="quarter" idx="12"/>
          </p:nvPr>
        </p:nvSpPr>
        <p:spPr bwMode="auto">
          <a:ln>
            <a:miter lim="800000"/>
            <a:headEnd/>
            <a:tailEnd/>
          </a:ln>
        </p:spPr>
        <p:txBody>
          <a:bodyPr/>
          <a:lstStyle/>
          <a:p>
            <a:pPr>
              <a:defRPr/>
            </a:pPr>
            <a:fld id="{BCE7A5AB-713B-4DEB-93B6-D20CA41BBA5F}" type="slidenum">
              <a:rPr lang="en-US" altLang="zh-CN"/>
              <a:pPr>
                <a:defRPr/>
              </a:pPr>
              <a:t>128</a:t>
            </a:fld>
            <a:endParaRPr lang="en-US" altLang="zh-CN"/>
          </a:p>
        </p:txBody>
      </p:sp>
      <p:pic>
        <p:nvPicPr>
          <p:cNvPr id="72709" name="Picture 4" descr="salmonella"/>
          <p:cNvPicPr>
            <a:picLocks noChangeAspect="1" noChangeArrowheads="1"/>
          </p:cNvPicPr>
          <p:nvPr/>
        </p:nvPicPr>
        <p:blipFill>
          <a:blip r:embed="rId2" cstate="print"/>
          <a:srcRect/>
          <a:stretch>
            <a:fillRect/>
          </a:stretch>
        </p:blipFill>
        <p:spPr bwMode="auto">
          <a:xfrm>
            <a:off x="3505201" y="3276600"/>
            <a:ext cx="5181599" cy="3124200"/>
          </a:xfrm>
          <a:prstGeom prst="rect">
            <a:avLst/>
          </a:prstGeom>
          <a:noFill/>
          <a:ln w="9525">
            <a:noFill/>
            <a:miter lim="800000"/>
            <a:headEnd/>
            <a:tailEnd/>
          </a:ln>
        </p:spPr>
      </p:pic>
      <p:pic>
        <p:nvPicPr>
          <p:cNvPr id="72710" name="Picture 2" descr="C:\Users\THNIKPAD\Pictures\c59f0bf9d2b6ca65c43c0f9fd03b6760.jpg"/>
          <p:cNvPicPr>
            <a:picLocks noChangeAspect="1" noChangeArrowheads="1"/>
          </p:cNvPicPr>
          <p:nvPr/>
        </p:nvPicPr>
        <p:blipFill>
          <a:blip r:embed="rId3" cstate="print"/>
          <a:srcRect b="87061"/>
          <a:stretch>
            <a:fillRect/>
          </a:stretch>
        </p:blipFill>
        <p:spPr bwMode="auto">
          <a:xfrm>
            <a:off x="0" y="0"/>
            <a:ext cx="9144000" cy="609600"/>
          </a:xfrm>
          <a:prstGeom prst="rect">
            <a:avLst/>
          </a:prstGeom>
          <a:noFill/>
          <a:ln w="9525">
            <a:noFill/>
            <a:miter lim="800000"/>
            <a:headEnd/>
            <a:tailEnd/>
          </a:ln>
        </p:spPr>
      </p:pic>
      <p:sp>
        <p:nvSpPr>
          <p:cNvPr id="72711" name="TextBox 6"/>
          <p:cNvSpPr txBox="1">
            <a:spLocks noChangeArrowheads="1"/>
          </p:cNvSpPr>
          <p:nvPr/>
        </p:nvSpPr>
        <p:spPr bwMode="auto">
          <a:xfrm>
            <a:off x="3214688" y="0"/>
            <a:ext cx="3100529" cy="523220"/>
          </a:xfrm>
          <a:prstGeom prst="rect">
            <a:avLst/>
          </a:prstGeom>
          <a:solidFill>
            <a:schemeClr val="bg1"/>
          </a:solidFill>
          <a:ln w="9525">
            <a:noFill/>
            <a:miter lim="800000"/>
            <a:headEnd/>
            <a:tailEnd/>
          </a:ln>
        </p:spPr>
        <p:txBody>
          <a:bodyPr wrap="none">
            <a:spAutoFit/>
          </a:bodyPr>
          <a:lstStyle/>
          <a:p>
            <a:r>
              <a:rPr lang="en-US" altLang="zh-CN" sz="2800" b="1" dirty="0">
                <a:solidFill>
                  <a:schemeClr val="tx1">
                    <a:lumMod val="75000"/>
                    <a:lumOff val="25000"/>
                  </a:schemeClr>
                </a:solidFill>
                <a:latin typeface="Times New Roman" pitchFamily="18" charset="0"/>
                <a:cs typeface="Times New Roman" pitchFamily="18" charset="0"/>
              </a:rPr>
              <a:t>4</a:t>
            </a:r>
            <a:r>
              <a:rPr lang="en-US" altLang="zh-CN" sz="2400" b="1" dirty="0">
                <a:solidFill>
                  <a:srgbClr val="C00000"/>
                </a:solidFill>
                <a:latin typeface="Lucida Handwriting" pitchFamily="66" charset="0"/>
              </a:rPr>
              <a:t>. </a:t>
            </a:r>
            <a:r>
              <a:rPr lang="en-US" altLang="zh-CN" sz="2800" b="1" dirty="0" err="1">
                <a:solidFill>
                  <a:schemeClr val="tx1">
                    <a:lumMod val="75000"/>
                    <a:lumOff val="25000"/>
                  </a:schemeClr>
                </a:solidFill>
                <a:latin typeface="Lucida Bright" pitchFamily="18" charset="0"/>
              </a:rPr>
              <a:t>Salmonellosis</a:t>
            </a:r>
            <a:endParaRPr lang="zh-CN" altLang="en-US" sz="2800" b="1" dirty="0">
              <a:solidFill>
                <a:schemeClr val="tx1">
                  <a:lumMod val="75000"/>
                  <a:lumOff val="25000"/>
                </a:schemeClr>
              </a:solidFill>
              <a:latin typeface="Lucida Bright" pitchFamily="18" charset="0"/>
            </a:endParaRPr>
          </a:p>
        </p:txBody>
      </p:sp>
      <p:sp>
        <p:nvSpPr>
          <p:cNvPr id="8" name="Date Placeholder 7"/>
          <p:cNvSpPr>
            <a:spLocks noGrp="1"/>
          </p:cNvSpPr>
          <p:nvPr>
            <p:ph type="dt" sz="quarter" idx="10"/>
          </p:nvPr>
        </p:nvSpPr>
        <p:spPr/>
        <p:txBody>
          <a:bodyPr/>
          <a:lstStyle/>
          <a:p>
            <a:pPr>
              <a:defRPr/>
            </a:pPr>
            <a:fld id="{0726D3CA-8FC3-4C26-8348-C22AE6642FDD}" type="datetime1">
              <a:rPr lang="en-US" altLang="zh-CN"/>
              <a:pPr>
                <a:defRPr/>
              </a:pPr>
              <a:t>5/13/2015</a:t>
            </a:fld>
            <a:endParaRPr lang="zh-CN" altLang="en-US"/>
          </a:p>
        </p:txBody>
      </p:sp>
      <p:sp>
        <p:nvSpPr>
          <p:cNvPr id="9" name="Footer Placeholder 8"/>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06363"/>
          </a:xfrm>
        </p:spPr>
        <p:txBody>
          <a:bodyPr rtlCol="0">
            <a:normAutofit fontScale="90000"/>
          </a:bodyPr>
          <a:lstStyle/>
          <a:p>
            <a:pPr eaLnBrk="1" fontAlgn="auto" hangingPunct="1">
              <a:spcAft>
                <a:spcPts val="0"/>
              </a:spcAft>
              <a:defRPr/>
            </a:pPr>
            <a:endParaRPr lang="zh-CN" altLang="zh-CN" sz="3700" smtClean="0">
              <a:effectLst>
                <a:outerShdw blurRad="38100" dist="38100" dir="2700000" algn="tl">
                  <a:srgbClr val="C0C0C0"/>
                </a:outerShdw>
              </a:effectLst>
            </a:endParaRPr>
          </a:p>
        </p:txBody>
      </p:sp>
      <p:sp>
        <p:nvSpPr>
          <p:cNvPr id="3" name="Content Placeholder 2"/>
          <p:cNvSpPr>
            <a:spLocks noGrp="1"/>
          </p:cNvSpPr>
          <p:nvPr>
            <p:ph idx="1"/>
          </p:nvPr>
        </p:nvSpPr>
        <p:spPr>
          <a:xfrm>
            <a:off x="152400" y="381000"/>
            <a:ext cx="8839200" cy="6172200"/>
          </a:xfrm>
        </p:spPr>
        <p:txBody>
          <a:bodyPr rtlCol="0">
            <a:normAutofit fontScale="92500" lnSpcReduction="10000"/>
          </a:bodyPr>
          <a:lstStyle/>
          <a:p>
            <a:pPr algn="ctr" eaLnBrk="1" fontAlgn="auto" hangingPunct="1">
              <a:lnSpc>
                <a:spcPct val="80000"/>
              </a:lnSpc>
              <a:spcAft>
                <a:spcPts val="1200"/>
              </a:spcAft>
              <a:buFont typeface="Arial" pitchFamily="34" charset="0"/>
              <a:buNone/>
              <a:defRPr/>
            </a:pPr>
            <a:r>
              <a:rPr lang="en-US" altLang="zh-CN" sz="2600" b="1" i="1" dirty="0" smtClean="0">
                <a:latin typeface="Times New Roman" pitchFamily="18" charset="0"/>
                <a:cs typeface="Times New Roman" pitchFamily="18" charset="0"/>
              </a:rPr>
              <a:t>Salmonella </a:t>
            </a:r>
            <a:r>
              <a:rPr lang="en-US" altLang="zh-CN" sz="2600" b="1" i="1" dirty="0" err="1" smtClean="0">
                <a:latin typeface="Times New Roman" pitchFamily="18" charset="0"/>
                <a:cs typeface="Times New Roman" pitchFamily="18" charset="0"/>
              </a:rPr>
              <a:t>enterica</a:t>
            </a:r>
            <a:r>
              <a:rPr lang="en-US" altLang="zh-CN" sz="2600" b="1" dirty="0" smtClean="0">
                <a:latin typeface="Times New Roman" pitchFamily="18" charset="0"/>
                <a:cs typeface="Times New Roman" pitchFamily="18" charset="0"/>
              </a:rPr>
              <a:t> in turn</a:t>
            </a:r>
            <a:r>
              <a:rPr lang="en-US" altLang="zh-CN" sz="2600" b="1" i="1" dirty="0" smtClean="0">
                <a:latin typeface="Times New Roman" pitchFamily="18" charset="0"/>
                <a:cs typeface="Times New Roman" pitchFamily="18" charset="0"/>
              </a:rPr>
              <a:t> </a:t>
            </a:r>
            <a:r>
              <a:rPr lang="en-US" altLang="zh-CN" sz="2600" b="1" dirty="0" smtClean="0">
                <a:latin typeface="Times New Roman" pitchFamily="18" charset="0"/>
                <a:cs typeface="Times New Roman" pitchFamily="18" charset="0"/>
              </a:rPr>
              <a:t>is further divided in to six subspecies:</a:t>
            </a:r>
          </a:p>
          <a:p>
            <a:pPr marL="914400" indent="-290513" algn="just" eaLnBrk="1" fontAlgn="auto" hangingPunct="1">
              <a:lnSpc>
                <a:spcPct val="80000"/>
              </a:lnSpc>
              <a:spcAft>
                <a:spcPts val="0"/>
              </a:spcAft>
              <a:buFont typeface="+mj-lt"/>
              <a:buAutoNum type="arabicPeriod"/>
              <a:defRPr/>
            </a:pPr>
            <a:r>
              <a:rPr lang="en-US" altLang="zh-CN" sz="2600" i="1" dirty="0" smtClean="0">
                <a:solidFill>
                  <a:schemeClr val="tx1">
                    <a:lumMod val="75000"/>
                    <a:lumOff val="25000"/>
                  </a:schemeClr>
                </a:solidFill>
                <a:latin typeface="Times New Roman" pitchFamily="18" charset="0"/>
                <a:cs typeface="Times New Roman" pitchFamily="18" charset="0"/>
              </a:rPr>
              <a:t>S</a:t>
            </a:r>
            <a:r>
              <a:rPr lang="en-US" altLang="zh-CN" sz="2600" dirty="0" smtClean="0">
                <a:solidFill>
                  <a:schemeClr val="tx1">
                    <a:lumMod val="75000"/>
                    <a:lumOff val="25000"/>
                  </a:schemeClr>
                </a:solidFill>
                <a:latin typeface="Times New Roman" pitchFamily="18" charset="0"/>
                <a:cs typeface="Times New Roman" pitchFamily="18" charset="0"/>
              </a:rPr>
              <a:t>. </a:t>
            </a:r>
            <a:r>
              <a:rPr lang="en-US" altLang="zh-CN" sz="2600" i="1" dirty="0" err="1" smtClean="0">
                <a:solidFill>
                  <a:schemeClr val="tx1">
                    <a:lumMod val="75000"/>
                    <a:lumOff val="25000"/>
                  </a:schemeClr>
                </a:solidFill>
                <a:latin typeface="Times New Roman" pitchFamily="18" charset="0"/>
                <a:cs typeface="Times New Roman" pitchFamily="18" charset="0"/>
              </a:rPr>
              <a:t>enterica</a:t>
            </a:r>
            <a:r>
              <a:rPr lang="en-US" altLang="zh-CN" sz="2600" dirty="0" smtClean="0">
                <a:solidFill>
                  <a:schemeClr val="tx1">
                    <a:lumMod val="75000"/>
                    <a:lumOff val="25000"/>
                  </a:schemeClr>
                </a:solidFill>
                <a:latin typeface="Times New Roman" pitchFamily="18" charset="0"/>
                <a:cs typeface="Times New Roman" pitchFamily="18" charset="0"/>
              </a:rPr>
              <a:t> subsp. </a:t>
            </a:r>
            <a:r>
              <a:rPr lang="en-US" altLang="zh-CN" sz="2600" i="1" dirty="0" err="1" smtClean="0">
                <a:solidFill>
                  <a:schemeClr val="tx1">
                    <a:lumMod val="75000"/>
                    <a:lumOff val="25000"/>
                  </a:schemeClr>
                </a:solidFill>
                <a:latin typeface="Times New Roman" pitchFamily="18" charset="0"/>
                <a:cs typeface="Times New Roman" pitchFamily="18" charset="0"/>
              </a:rPr>
              <a:t>enterica</a:t>
            </a:r>
            <a:r>
              <a:rPr lang="en-US" altLang="zh-CN" sz="2600" i="1" dirty="0" smtClean="0">
                <a:solidFill>
                  <a:schemeClr val="tx1">
                    <a:lumMod val="75000"/>
                    <a:lumOff val="25000"/>
                  </a:schemeClr>
                </a:solidFill>
                <a:latin typeface="Times New Roman" pitchFamily="18" charset="0"/>
                <a:cs typeface="Times New Roman" pitchFamily="18" charset="0"/>
              </a:rPr>
              <a:t> </a:t>
            </a:r>
          </a:p>
          <a:p>
            <a:pPr marL="914400" indent="-290513" algn="just" eaLnBrk="1" fontAlgn="auto" hangingPunct="1">
              <a:lnSpc>
                <a:spcPct val="80000"/>
              </a:lnSpc>
              <a:spcAft>
                <a:spcPts val="0"/>
              </a:spcAft>
              <a:buFont typeface="+mj-lt"/>
              <a:buAutoNum type="arabicPeriod"/>
              <a:defRPr/>
            </a:pPr>
            <a:r>
              <a:rPr lang="en-US" altLang="zh-CN" sz="2600" i="1" dirty="0" smtClean="0">
                <a:solidFill>
                  <a:schemeClr val="tx1">
                    <a:lumMod val="75000"/>
                    <a:lumOff val="25000"/>
                  </a:schemeClr>
                </a:solidFill>
                <a:latin typeface="Times New Roman" pitchFamily="18" charset="0"/>
                <a:cs typeface="Times New Roman" pitchFamily="18" charset="0"/>
              </a:rPr>
              <a:t>S</a:t>
            </a:r>
            <a:r>
              <a:rPr lang="en-US" altLang="zh-CN" sz="2600" dirty="0" smtClean="0">
                <a:solidFill>
                  <a:schemeClr val="tx1">
                    <a:lumMod val="75000"/>
                    <a:lumOff val="25000"/>
                  </a:schemeClr>
                </a:solidFill>
                <a:latin typeface="Times New Roman" pitchFamily="18" charset="0"/>
                <a:cs typeface="Times New Roman" pitchFamily="18" charset="0"/>
              </a:rPr>
              <a:t>. </a:t>
            </a:r>
            <a:r>
              <a:rPr lang="en-US" altLang="zh-CN" sz="2600" i="1" dirty="0" err="1" smtClean="0">
                <a:solidFill>
                  <a:schemeClr val="tx1">
                    <a:lumMod val="75000"/>
                    <a:lumOff val="25000"/>
                  </a:schemeClr>
                </a:solidFill>
                <a:latin typeface="Times New Roman" pitchFamily="18" charset="0"/>
                <a:cs typeface="Times New Roman" pitchFamily="18" charset="0"/>
              </a:rPr>
              <a:t>enterica</a:t>
            </a:r>
            <a:r>
              <a:rPr lang="en-US" altLang="zh-CN" sz="2600" dirty="0" smtClean="0">
                <a:solidFill>
                  <a:schemeClr val="tx1">
                    <a:lumMod val="75000"/>
                    <a:lumOff val="25000"/>
                  </a:schemeClr>
                </a:solidFill>
                <a:latin typeface="Times New Roman" pitchFamily="18" charset="0"/>
                <a:cs typeface="Times New Roman" pitchFamily="18" charset="0"/>
              </a:rPr>
              <a:t> subsp. </a:t>
            </a:r>
            <a:r>
              <a:rPr lang="en-US" altLang="zh-CN" sz="2600" i="1" dirty="0" err="1" smtClean="0">
                <a:solidFill>
                  <a:schemeClr val="tx1">
                    <a:lumMod val="75000"/>
                    <a:lumOff val="25000"/>
                  </a:schemeClr>
                </a:solidFill>
                <a:latin typeface="Times New Roman" pitchFamily="18" charset="0"/>
                <a:cs typeface="Times New Roman" pitchFamily="18" charset="0"/>
              </a:rPr>
              <a:t>salamae</a:t>
            </a:r>
            <a:r>
              <a:rPr lang="en-US" altLang="zh-CN" sz="2600" i="1" dirty="0" smtClean="0">
                <a:solidFill>
                  <a:schemeClr val="tx1">
                    <a:lumMod val="75000"/>
                    <a:lumOff val="25000"/>
                  </a:schemeClr>
                </a:solidFill>
                <a:latin typeface="Times New Roman" pitchFamily="18" charset="0"/>
                <a:cs typeface="Times New Roman" pitchFamily="18" charset="0"/>
              </a:rPr>
              <a:t> </a:t>
            </a:r>
          </a:p>
          <a:p>
            <a:pPr marL="914400" indent="-290513" algn="just" eaLnBrk="1" fontAlgn="auto" hangingPunct="1">
              <a:lnSpc>
                <a:spcPct val="80000"/>
              </a:lnSpc>
              <a:spcAft>
                <a:spcPts val="0"/>
              </a:spcAft>
              <a:buFont typeface="+mj-lt"/>
              <a:buAutoNum type="arabicPeriod"/>
              <a:defRPr/>
            </a:pPr>
            <a:r>
              <a:rPr lang="en-US" altLang="zh-CN" sz="2600" i="1" dirty="0" smtClean="0">
                <a:latin typeface="Times New Roman" pitchFamily="18" charset="0"/>
                <a:cs typeface="Times New Roman" pitchFamily="18" charset="0"/>
              </a:rPr>
              <a:t>S</a:t>
            </a:r>
            <a:r>
              <a:rPr lang="en-US" altLang="zh-CN" sz="2600" dirty="0" smtClean="0">
                <a:latin typeface="Times New Roman" pitchFamily="18" charset="0"/>
                <a:cs typeface="Times New Roman" pitchFamily="18" charset="0"/>
              </a:rPr>
              <a:t>. </a:t>
            </a:r>
            <a:r>
              <a:rPr lang="en-US" altLang="zh-CN" sz="2600" i="1" dirty="0" err="1" smtClean="0">
                <a:latin typeface="Times New Roman" pitchFamily="18" charset="0"/>
                <a:cs typeface="Times New Roman" pitchFamily="18" charset="0"/>
              </a:rPr>
              <a:t>enterica</a:t>
            </a:r>
            <a:r>
              <a:rPr lang="en-US" altLang="zh-CN" sz="2600" dirty="0" smtClean="0">
                <a:latin typeface="Times New Roman" pitchFamily="18" charset="0"/>
                <a:cs typeface="Times New Roman" pitchFamily="18" charset="0"/>
              </a:rPr>
              <a:t> subsp. </a:t>
            </a:r>
            <a:r>
              <a:rPr lang="en-US" altLang="zh-CN" sz="2600" i="1" dirty="0" err="1" smtClean="0">
                <a:latin typeface="Times New Roman" pitchFamily="18" charset="0"/>
                <a:cs typeface="Times New Roman" pitchFamily="18" charset="0"/>
              </a:rPr>
              <a:t>arizonae</a:t>
            </a:r>
            <a:r>
              <a:rPr lang="en-US" altLang="zh-CN" sz="2600" i="1" dirty="0" smtClean="0">
                <a:latin typeface="Times New Roman" pitchFamily="18" charset="0"/>
                <a:cs typeface="Times New Roman" pitchFamily="18" charset="0"/>
              </a:rPr>
              <a:t> </a:t>
            </a:r>
          </a:p>
          <a:p>
            <a:pPr marL="914400" indent="-290513" algn="just" eaLnBrk="1" fontAlgn="auto" hangingPunct="1">
              <a:lnSpc>
                <a:spcPct val="80000"/>
              </a:lnSpc>
              <a:spcAft>
                <a:spcPts val="0"/>
              </a:spcAft>
              <a:buFont typeface="+mj-lt"/>
              <a:buAutoNum type="arabicPeriod"/>
              <a:defRPr/>
            </a:pPr>
            <a:r>
              <a:rPr lang="en-US" altLang="zh-CN" sz="2600" i="1" dirty="0" smtClean="0">
                <a:latin typeface="Times New Roman" pitchFamily="18" charset="0"/>
                <a:cs typeface="Times New Roman" pitchFamily="18" charset="0"/>
              </a:rPr>
              <a:t>S. </a:t>
            </a:r>
            <a:r>
              <a:rPr lang="en-US" altLang="zh-CN" sz="2600" i="1" dirty="0" err="1" smtClean="0">
                <a:latin typeface="Times New Roman" pitchFamily="18" charset="0"/>
                <a:cs typeface="Times New Roman" pitchFamily="18" charset="0"/>
              </a:rPr>
              <a:t>enterica</a:t>
            </a:r>
            <a:r>
              <a:rPr lang="en-US" altLang="zh-CN" sz="2600" i="1" dirty="0" smtClean="0">
                <a:latin typeface="Times New Roman" pitchFamily="18" charset="0"/>
                <a:cs typeface="Times New Roman" pitchFamily="18" charset="0"/>
              </a:rPr>
              <a:t> </a:t>
            </a:r>
            <a:r>
              <a:rPr lang="en-US" altLang="zh-CN" sz="2600" dirty="0" smtClean="0">
                <a:latin typeface="Times New Roman" pitchFamily="18" charset="0"/>
                <a:cs typeface="Times New Roman" pitchFamily="18" charset="0"/>
              </a:rPr>
              <a:t>subsp. </a:t>
            </a:r>
            <a:r>
              <a:rPr lang="en-US" altLang="zh-CN" sz="2600" i="1" dirty="0" err="1" smtClean="0">
                <a:latin typeface="Times New Roman" pitchFamily="18" charset="0"/>
                <a:cs typeface="Times New Roman" pitchFamily="18" charset="0"/>
              </a:rPr>
              <a:t>Diarizonae</a:t>
            </a:r>
            <a:endParaRPr lang="en-US" altLang="zh-CN" sz="2600" i="1" dirty="0" smtClean="0">
              <a:latin typeface="Times New Roman" pitchFamily="18" charset="0"/>
              <a:cs typeface="Times New Roman" pitchFamily="18" charset="0"/>
            </a:endParaRPr>
          </a:p>
          <a:p>
            <a:pPr marL="914400" indent="-290513" algn="just" eaLnBrk="1" fontAlgn="auto" hangingPunct="1">
              <a:lnSpc>
                <a:spcPct val="80000"/>
              </a:lnSpc>
              <a:spcAft>
                <a:spcPts val="0"/>
              </a:spcAft>
              <a:buFont typeface="+mj-lt"/>
              <a:buAutoNum type="arabicPeriod"/>
              <a:defRPr/>
            </a:pPr>
            <a:r>
              <a:rPr lang="en-US" altLang="zh-CN" sz="2600" i="1" dirty="0" smtClean="0">
                <a:latin typeface="Times New Roman" pitchFamily="18" charset="0"/>
                <a:cs typeface="Times New Roman" pitchFamily="18" charset="0"/>
              </a:rPr>
              <a:t>S</a:t>
            </a:r>
            <a:r>
              <a:rPr lang="en-US" altLang="zh-CN" sz="2600" dirty="0" smtClean="0">
                <a:latin typeface="Times New Roman" pitchFamily="18" charset="0"/>
                <a:cs typeface="Times New Roman" pitchFamily="18" charset="0"/>
              </a:rPr>
              <a:t>. </a:t>
            </a:r>
            <a:r>
              <a:rPr lang="en-US" altLang="zh-CN" sz="2600" i="1" dirty="0" err="1" smtClean="0">
                <a:latin typeface="Times New Roman" pitchFamily="18" charset="0"/>
                <a:cs typeface="Times New Roman" pitchFamily="18" charset="0"/>
              </a:rPr>
              <a:t>enterica</a:t>
            </a:r>
            <a:r>
              <a:rPr lang="en-US" altLang="zh-CN" sz="2600" dirty="0" smtClean="0">
                <a:latin typeface="Times New Roman" pitchFamily="18" charset="0"/>
                <a:cs typeface="Times New Roman" pitchFamily="18" charset="0"/>
              </a:rPr>
              <a:t> subsp. </a:t>
            </a:r>
            <a:r>
              <a:rPr lang="en-US" altLang="zh-CN" sz="2600" i="1" dirty="0" err="1" smtClean="0">
                <a:latin typeface="Times New Roman" pitchFamily="18" charset="0"/>
                <a:cs typeface="Times New Roman" pitchFamily="18" charset="0"/>
              </a:rPr>
              <a:t>houtenae</a:t>
            </a:r>
            <a:r>
              <a:rPr lang="en-US" altLang="zh-CN" sz="2600" i="1" dirty="0" smtClean="0">
                <a:latin typeface="Times New Roman" pitchFamily="18" charset="0"/>
                <a:cs typeface="Times New Roman" pitchFamily="18" charset="0"/>
              </a:rPr>
              <a:t> </a:t>
            </a:r>
          </a:p>
          <a:p>
            <a:pPr marL="914400" indent="-290513" algn="just" eaLnBrk="1" fontAlgn="auto" hangingPunct="1">
              <a:lnSpc>
                <a:spcPct val="120000"/>
              </a:lnSpc>
              <a:spcBef>
                <a:spcPts val="600"/>
              </a:spcBef>
              <a:spcAft>
                <a:spcPts val="1200"/>
              </a:spcAft>
              <a:buFont typeface="+mj-lt"/>
              <a:buAutoNum type="arabicPeriod"/>
              <a:defRPr/>
            </a:pPr>
            <a:r>
              <a:rPr lang="en-US" altLang="zh-CN" sz="2600" i="1" dirty="0" smtClean="0">
                <a:latin typeface="Times New Roman" pitchFamily="18" charset="0"/>
                <a:cs typeface="Times New Roman" pitchFamily="18" charset="0"/>
              </a:rPr>
              <a:t>S</a:t>
            </a:r>
            <a:r>
              <a:rPr lang="en-US" altLang="zh-CN" sz="2600" dirty="0" smtClean="0">
                <a:latin typeface="Times New Roman" pitchFamily="18" charset="0"/>
                <a:cs typeface="Times New Roman" pitchFamily="18" charset="0"/>
              </a:rPr>
              <a:t>. </a:t>
            </a:r>
            <a:r>
              <a:rPr lang="en-US" altLang="zh-CN" sz="2600" i="1" dirty="0" err="1" smtClean="0">
                <a:solidFill>
                  <a:schemeClr val="tx1">
                    <a:lumMod val="75000"/>
                    <a:lumOff val="25000"/>
                  </a:schemeClr>
                </a:solidFill>
                <a:latin typeface="Times New Roman" pitchFamily="18" charset="0"/>
                <a:cs typeface="Times New Roman" pitchFamily="18" charset="0"/>
              </a:rPr>
              <a:t>enterica</a:t>
            </a:r>
            <a:r>
              <a:rPr lang="en-US" altLang="zh-CN" sz="2600" i="1" dirty="0" smtClean="0">
                <a:latin typeface="Times New Roman" pitchFamily="18" charset="0"/>
                <a:cs typeface="Times New Roman" pitchFamily="18" charset="0"/>
              </a:rPr>
              <a:t> </a:t>
            </a:r>
            <a:r>
              <a:rPr lang="en-US" altLang="zh-CN" sz="2600" dirty="0" smtClean="0">
                <a:latin typeface="Times New Roman" pitchFamily="18" charset="0"/>
                <a:cs typeface="Times New Roman" pitchFamily="18" charset="0"/>
              </a:rPr>
              <a:t>subsp. </a:t>
            </a:r>
            <a:r>
              <a:rPr lang="en-US" altLang="zh-CN" sz="2600" i="1" dirty="0" err="1" smtClean="0">
                <a:latin typeface="Times New Roman" pitchFamily="18" charset="0"/>
                <a:cs typeface="Times New Roman" pitchFamily="18" charset="0"/>
              </a:rPr>
              <a:t>indica</a:t>
            </a:r>
            <a:r>
              <a:rPr lang="en-US" altLang="zh-CN" sz="2600" dirty="0" smtClean="0">
                <a:latin typeface="Times New Roman" pitchFamily="18" charset="0"/>
                <a:cs typeface="Times New Roman" pitchFamily="18" charset="0"/>
              </a:rPr>
              <a:t>. </a:t>
            </a:r>
            <a:r>
              <a:rPr lang="en-US" altLang="zh-CN" sz="2600" i="1" dirty="0" smtClean="0">
                <a:latin typeface="Times New Roman" pitchFamily="18" charset="0"/>
                <a:cs typeface="Times New Roman" pitchFamily="18" charset="0"/>
              </a:rPr>
              <a:t> </a:t>
            </a:r>
          </a:p>
          <a:p>
            <a:pPr algn="just" eaLnBrk="1" fontAlgn="auto" hangingPunct="1">
              <a:lnSpc>
                <a:spcPct val="80000"/>
              </a:lnSpc>
              <a:spcAft>
                <a:spcPts val="0"/>
              </a:spcAft>
              <a:buFont typeface="Wingdings" pitchFamily="2" charset="2"/>
              <a:buChar char="v"/>
              <a:defRPr/>
            </a:pPr>
            <a:r>
              <a:rPr lang="en-US" altLang="zh-CN" sz="2600" i="1" dirty="0" smtClean="0">
                <a:latin typeface="Times New Roman" pitchFamily="18" charset="0"/>
                <a:cs typeface="Times New Roman" pitchFamily="18" charset="0"/>
              </a:rPr>
              <a:t>Salmonella</a:t>
            </a:r>
            <a:r>
              <a:rPr lang="en-US" altLang="zh-CN" sz="2600" dirty="0" smtClean="0">
                <a:latin typeface="Times New Roman" pitchFamily="18" charset="0"/>
                <a:cs typeface="Times New Roman" pitchFamily="18" charset="0"/>
              </a:rPr>
              <a:t> species are further classified into serotypes (</a:t>
            </a:r>
            <a:r>
              <a:rPr lang="en-US" altLang="zh-CN" sz="2600" dirty="0" err="1" smtClean="0">
                <a:latin typeface="Times New Roman" pitchFamily="18" charset="0"/>
                <a:cs typeface="Times New Roman" pitchFamily="18" charset="0"/>
              </a:rPr>
              <a:t>serovars</a:t>
            </a:r>
            <a:r>
              <a:rPr lang="en-US" altLang="zh-CN" sz="2600" dirty="0" smtClean="0">
                <a:latin typeface="Times New Roman" pitchFamily="18" charset="0"/>
                <a:cs typeface="Times New Roman" pitchFamily="18" charset="0"/>
              </a:rPr>
              <a:t>).</a:t>
            </a:r>
          </a:p>
          <a:p>
            <a:pPr algn="just" eaLnBrk="1" fontAlgn="auto" hangingPunct="1">
              <a:lnSpc>
                <a:spcPct val="80000"/>
              </a:lnSpc>
              <a:spcAft>
                <a:spcPts val="0"/>
              </a:spcAft>
              <a:buFont typeface="Wingdings" pitchFamily="2" charset="2"/>
              <a:buChar char="Ø"/>
              <a:defRPr/>
            </a:pPr>
            <a:r>
              <a:rPr lang="en-US" altLang="zh-CN" sz="2600" dirty="0" smtClean="0">
                <a:latin typeface="Times New Roman" pitchFamily="18" charset="0"/>
                <a:cs typeface="Times New Roman" pitchFamily="18" charset="0"/>
              </a:rPr>
              <a:t>There are more than 2,500 </a:t>
            </a:r>
            <a:r>
              <a:rPr lang="en-US" altLang="zh-CN" sz="2600" dirty="0" err="1" smtClean="0">
                <a:latin typeface="Times New Roman" pitchFamily="18" charset="0"/>
                <a:cs typeface="Times New Roman" pitchFamily="18" charset="0"/>
              </a:rPr>
              <a:t>serovars</a:t>
            </a:r>
            <a:r>
              <a:rPr lang="en-US" altLang="zh-CN" sz="2600" dirty="0" smtClean="0">
                <a:latin typeface="Times New Roman" pitchFamily="18" charset="0"/>
                <a:cs typeface="Times New Roman" pitchFamily="18" charset="0"/>
              </a:rPr>
              <a:t>. </a:t>
            </a:r>
          </a:p>
          <a:p>
            <a:pPr algn="just" eaLnBrk="1" fontAlgn="auto" hangingPunct="1">
              <a:lnSpc>
                <a:spcPct val="80000"/>
              </a:lnSpc>
              <a:spcAft>
                <a:spcPts val="0"/>
              </a:spcAft>
              <a:buFont typeface="Arial" charset="0"/>
              <a:buNone/>
              <a:defRPr/>
            </a:pPr>
            <a:r>
              <a:rPr lang="en-US" altLang="zh-CN" sz="2600" dirty="0" smtClean="0">
                <a:latin typeface="Times New Roman" pitchFamily="18" charset="0"/>
                <a:cs typeface="Times New Roman" pitchFamily="18" charset="0"/>
              </a:rPr>
              <a:t>   </a:t>
            </a:r>
            <a:r>
              <a:rPr lang="en-US" altLang="zh-CN" sz="2600" dirty="0" smtClean="0">
                <a:latin typeface="Times New Roman" pitchFamily="18" charset="0"/>
                <a:cs typeface="Times New Roman" pitchFamily="18" charset="0"/>
                <a:sym typeface="Symbol" pitchFamily="18" charset="2"/>
              </a:rPr>
              <a:t> </a:t>
            </a:r>
            <a:r>
              <a:rPr lang="de-DE" sz="2600" dirty="0" smtClean="0">
                <a:latin typeface="Times New Roman" pitchFamily="18" charset="0"/>
                <a:cs typeface="Times New Roman" pitchFamily="18" charset="0"/>
              </a:rPr>
              <a:t>based on the </a:t>
            </a:r>
            <a:r>
              <a:rPr lang="de-DE" sz="2600" dirty="0" smtClean="0">
                <a:solidFill>
                  <a:srgbClr val="000066"/>
                </a:solidFill>
                <a:latin typeface="Times New Roman" pitchFamily="18" charset="0"/>
                <a:cs typeface="Times New Roman" pitchFamily="18" charset="0"/>
              </a:rPr>
              <a:t>O (</a:t>
            </a:r>
            <a:r>
              <a:rPr lang="de-DE" sz="2600" b="1" dirty="0" smtClean="0">
                <a:solidFill>
                  <a:srgbClr val="000066"/>
                </a:solidFill>
                <a:latin typeface="Times New Roman" pitchFamily="18" charset="0"/>
                <a:cs typeface="Times New Roman" pitchFamily="18" charset="0"/>
              </a:rPr>
              <a:t>somatic</a:t>
            </a:r>
            <a:r>
              <a:rPr lang="de-DE" sz="2600" dirty="0" smtClean="0">
                <a:solidFill>
                  <a:srgbClr val="000066"/>
                </a:solidFill>
                <a:latin typeface="Times New Roman" pitchFamily="18" charset="0"/>
                <a:cs typeface="Times New Roman" pitchFamily="18" charset="0"/>
              </a:rPr>
              <a:t>), H (</a:t>
            </a:r>
            <a:r>
              <a:rPr lang="de-DE" sz="2600" b="1" dirty="0" smtClean="0">
                <a:solidFill>
                  <a:srgbClr val="000066"/>
                </a:solidFill>
                <a:latin typeface="Times New Roman" pitchFamily="18" charset="0"/>
                <a:cs typeface="Times New Roman" pitchFamily="18" charset="0"/>
              </a:rPr>
              <a:t>flagellar</a:t>
            </a:r>
            <a:r>
              <a:rPr lang="de-DE" sz="2600" dirty="0" smtClean="0">
                <a:solidFill>
                  <a:srgbClr val="000066"/>
                </a:solidFill>
                <a:latin typeface="Times New Roman" pitchFamily="18" charset="0"/>
                <a:cs typeface="Times New Roman" pitchFamily="18" charset="0"/>
              </a:rPr>
              <a:t>) and Vi (</a:t>
            </a:r>
            <a:r>
              <a:rPr lang="de-DE" sz="2600" b="1" dirty="0" smtClean="0">
                <a:solidFill>
                  <a:srgbClr val="000066"/>
                </a:solidFill>
                <a:latin typeface="Times New Roman" pitchFamily="18" charset="0"/>
                <a:cs typeface="Times New Roman" pitchFamily="18" charset="0"/>
              </a:rPr>
              <a:t>capsular</a:t>
            </a:r>
            <a:r>
              <a:rPr lang="de-DE" sz="2600" dirty="0" smtClean="0">
                <a:solidFill>
                  <a:srgbClr val="000066"/>
                </a:solidFill>
                <a:latin typeface="Times New Roman" pitchFamily="18" charset="0"/>
                <a:cs typeface="Times New Roman" pitchFamily="18" charset="0"/>
              </a:rPr>
              <a:t>) antigens</a:t>
            </a:r>
            <a:endParaRPr lang="en-US" altLang="zh-CN" sz="2600" dirty="0" smtClean="0">
              <a:latin typeface="Times New Roman" pitchFamily="18" charset="0"/>
              <a:cs typeface="Times New Roman" pitchFamily="18" charset="0"/>
            </a:endParaRPr>
          </a:p>
          <a:p>
            <a:pPr algn="just" eaLnBrk="1" fontAlgn="auto" hangingPunct="1">
              <a:spcAft>
                <a:spcPts val="0"/>
              </a:spcAft>
              <a:buFont typeface="Wingdings" pitchFamily="2" charset="2"/>
              <a:buChar char="§"/>
              <a:defRPr/>
            </a:pPr>
            <a:r>
              <a:rPr lang="en-US" altLang="zh-CN" sz="2600" dirty="0" smtClean="0">
                <a:latin typeface="Times New Roman" pitchFamily="18" charset="0"/>
                <a:cs typeface="Times New Roman" pitchFamily="18" charset="0"/>
              </a:rPr>
              <a:t>The most common serotypes that cause infections in humans and food animals belong to </a:t>
            </a:r>
            <a:r>
              <a:rPr lang="en-US" altLang="zh-CN" sz="2600" b="1" i="1" dirty="0" smtClean="0">
                <a:solidFill>
                  <a:schemeClr val="tx2">
                    <a:lumMod val="75000"/>
                  </a:schemeClr>
                </a:solidFill>
                <a:latin typeface="Times New Roman" pitchFamily="18" charset="0"/>
                <a:cs typeface="Times New Roman" pitchFamily="18" charset="0"/>
              </a:rPr>
              <a:t>S.</a:t>
            </a:r>
            <a:r>
              <a:rPr lang="en-US" altLang="zh-CN" sz="2600" b="1" dirty="0" smtClean="0">
                <a:solidFill>
                  <a:schemeClr val="tx2">
                    <a:lumMod val="75000"/>
                  </a:schemeClr>
                </a:solidFill>
                <a:latin typeface="Times New Roman" pitchFamily="18" charset="0"/>
                <a:cs typeface="Times New Roman" pitchFamily="18" charset="0"/>
              </a:rPr>
              <a:t> </a:t>
            </a:r>
            <a:r>
              <a:rPr lang="en-US" altLang="zh-CN" sz="2600" b="1" i="1" dirty="0" err="1" smtClean="0">
                <a:solidFill>
                  <a:schemeClr val="tx2">
                    <a:lumMod val="75000"/>
                  </a:schemeClr>
                </a:solidFill>
                <a:latin typeface="Times New Roman" pitchFamily="18" charset="0"/>
                <a:cs typeface="Times New Roman" pitchFamily="18" charset="0"/>
              </a:rPr>
              <a:t>enterica</a:t>
            </a:r>
            <a:r>
              <a:rPr lang="en-US" altLang="zh-CN" sz="2600" b="1" dirty="0" smtClean="0">
                <a:solidFill>
                  <a:schemeClr val="tx2">
                    <a:lumMod val="75000"/>
                  </a:schemeClr>
                </a:solidFill>
                <a:latin typeface="Times New Roman" pitchFamily="18" charset="0"/>
                <a:cs typeface="Times New Roman" pitchFamily="18" charset="0"/>
              </a:rPr>
              <a:t> subspecies </a:t>
            </a:r>
            <a:r>
              <a:rPr lang="en-US" altLang="zh-CN" sz="2600" b="1" i="1" dirty="0" err="1" smtClean="0">
                <a:solidFill>
                  <a:schemeClr val="tx2">
                    <a:lumMod val="75000"/>
                  </a:schemeClr>
                </a:solidFill>
                <a:latin typeface="Times New Roman" pitchFamily="18" charset="0"/>
                <a:cs typeface="Times New Roman" pitchFamily="18" charset="0"/>
              </a:rPr>
              <a:t>enterica</a:t>
            </a:r>
            <a:r>
              <a:rPr lang="en-US" altLang="zh-CN" sz="2600" dirty="0" smtClean="0">
                <a:solidFill>
                  <a:schemeClr val="tx2">
                    <a:lumMod val="75000"/>
                  </a:schemeClr>
                </a:solidFill>
                <a:latin typeface="Times New Roman" pitchFamily="18" charset="0"/>
                <a:cs typeface="Times New Roman" pitchFamily="18" charset="0"/>
              </a:rPr>
              <a:t>.</a:t>
            </a:r>
          </a:p>
          <a:p>
            <a:pPr algn="just" eaLnBrk="1" fontAlgn="auto" hangingPunct="1">
              <a:spcAft>
                <a:spcPts val="0"/>
              </a:spcAft>
              <a:buFontTx/>
              <a:buChar char="-"/>
              <a:defRPr/>
            </a:pPr>
            <a:r>
              <a:rPr lang="en-US" altLang="zh-CN" sz="2600" dirty="0" smtClean="0">
                <a:latin typeface="Times New Roman" pitchFamily="18" charset="0"/>
                <a:cs typeface="Times New Roman" pitchFamily="18" charset="0"/>
              </a:rPr>
              <a:t>The serotypes of the other subspecies are common in </a:t>
            </a:r>
            <a:r>
              <a:rPr lang="en-US" altLang="zh-CN" sz="2600" b="1" dirty="0" err="1" smtClean="0">
                <a:latin typeface="Times New Roman" pitchFamily="18" charset="0"/>
                <a:cs typeface="Times New Roman" pitchFamily="18" charset="0"/>
              </a:rPr>
              <a:t>poikilothermic</a:t>
            </a:r>
            <a:r>
              <a:rPr lang="en-US" altLang="zh-CN" sz="2600" dirty="0" smtClean="0">
                <a:latin typeface="Times New Roman" pitchFamily="18" charset="0"/>
                <a:cs typeface="Times New Roman" pitchFamily="18" charset="0"/>
              </a:rPr>
              <a:t> animals and in the </a:t>
            </a:r>
            <a:r>
              <a:rPr lang="en-US" altLang="zh-CN" sz="2600" b="1" dirty="0" smtClean="0">
                <a:latin typeface="Times New Roman" pitchFamily="18" charset="0"/>
                <a:cs typeface="Times New Roman" pitchFamily="18" charset="0"/>
              </a:rPr>
              <a:t>environment</a:t>
            </a:r>
            <a:r>
              <a:rPr lang="en-US" altLang="zh-CN" sz="2600" dirty="0" smtClean="0">
                <a:latin typeface="Times New Roman" pitchFamily="18" charset="0"/>
                <a:cs typeface="Times New Roman" pitchFamily="18" charset="0"/>
              </a:rPr>
              <a:t>, although some serotypes of </a:t>
            </a:r>
            <a:r>
              <a:rPr lang="en-US" altLang="zh-CN" sz="2600" b="1" i="1" dirty="0" smtClean="0">
                <a:latin typeface="Times New Roman" pitchFamily="18" charset="0"/>
                <a:cs typeface="Times New Roman" pitchFamily="18" charset="0"/>
              </a:rPr>
              <a:t>S. </a:t>
            </a:r>
            <a:r>
              <a:rPr lang="en-US" altLang="zh-CN" sz="2600" b="1" i="1" dirty="0" err="1" smtClean="0">
                <a:latin typeface="Times New Roman" pitchFamily="18" charset="0"/>
                <a:cs typeface="Times New Roman" pitchFamily="18" charset="0"/>
              </a:rPr>
              <a:t>arizonae</a:t>
            </a:r>
            <a:r>
              <a:rPr lang="en-US" altLang="zh-CN" sz="2600" b="1" dirty="0" smtClean="0">
                <a:latin typeface="Times New Roman" pitchFamily="18" charset="0"/>
                <a:cs typeface="Times New Roman" pitchFamily="18" charset="0"/>
              </a:rPr>
              <a:t> </a:t>
            </a:r>
            <a:r>
              <a:rPr lang="en-US" altLang="zh-CN" sz="2600" dirty="0" smtClean="0">
                <a:latin typeface="Times New Roman" pitchFamily="18" charset="0"/>
                <a:cs typeface="Times New Roman" pitchFamily="18" charset="0"/>
              </a:rPr>
              <a:t>and </a:t>
            </a:r>
            <a:r>
              <a:rPr lang="en-US" altLang="zh-CN" sz="2600" b="1" i="1" dirty="0" smtClean="0">
                <a:latin typeface="Times New Roman" pitchFamily="18" charset="0"/>
                <a:cs typeface="Times New Roman" pitchFamily="18" charset="0"/>
              </a:rPr>
              <a:t>S. </a:t>
            </a:r>
            <a:r>
              <a:rPr lang="en-US" altLang="zh-CN" sz="2600" b="1" i="1" dirty="0" err="1" smtClean="0">
                <a:latin typeface="Times New Roman" pitchFamily="18" charset="0"/>
                <a:cs typeface="Times New Roman" pitchFamily="18" charset="0"/>
              </a:rPr>
              <a:t>diarizonae</a:t>
            </a:r>
            <a:r>
              <a:rPr lang="en-US" altLang="zh-CN" sz="2600" b="1" dirty="0" smtClean="0">
                <a:latin typeface="Times New Roman" pitchFamily="18" charset="0"/>
                <a:cs typeface="Times New Roman" pitchFamily="18" charset="0"/>
              </a:rPr>
              <a:t> </a:t>
            </a:r>
            <a:r>
              <a:rPr lang="en-US" altLang="zh-CN" sz="2600" dirty="0" smtClean="0">
                <a:latin typeface="Times New Roman" pitchFamily="18" charset="0"/>
                <a:cs typeface="Times New Roman" pitchFamily="18" charset="0"/>
              </a:rPr>
              <a:t>have been associated with disease in </a:t>
            </a:r>
            <a:r>
              <a:rPr lang="en-US" altLang="zh-CN" sz="2600" b="1" dirty="0" smtClean="0">
                <a:latin typeface="Times New Roman" pitchFamily="18" charset="0"/>
                <a:cs typeface="Times New Roman" pitchFamily="18" charset="0"/>
              </a:rPr>
              <a:t>turkeys</a:t>
            </a:r>
            <a:r>
              <a:rPr lang="en-US" altLang="zh-CN" sz="2600" dirty="0" smtClean="0">
                <a:latin typeface="Times New Roman" pitchFamily="18" charset="0"/>
                <a:cs typeface="Times New Roman" pitchFamily="18" charset="0"/>
              </a:rPr>
              <a:t> and </a:t>
            </a:r>
            <a:r>
              <a:rPr lang="en-US" altLang="zh-CN" sz="2600" b="1" dirty="0" smtClean="0">
                <a:latin typeface="Times New Roman" pitchFamily="18" charset="0"/>
                <a:cs typeface="Times New Roman" pitchFamily="18" charset="0"/>
              </a:rPr>
              <a:t>sheep</a:t>
            </a:r>
            <a:r>
              <a:rPr lang="en-US" altLang="zh-CN" sz="2600" dirty="0" smtClean="0">
                <a:latin typeface="Times New Roman" pitchFamily="18" charset="0"/>
                <a:cs typeface="Times New Roman" pitchFamily="18" charset="0"/>
              </a:rPr>
              <a:t>.</a:t>
            </a:r>
          </a:p>
        </p:txBody>
      </p:sp>
      <p:sp>
        <p:nvSpPr>
          <p:cNvPr id="4" name="Slide Number Placeholder 3"/>
          <p:cNvSpPr>
            <a:spLocks noGrp="1"/>
          </p:cNvSpPr>
          <p:nvPr>
            <p:ph type="sldNum" sz="quarter" idx="12"/>
          </p:nvPr>
        </p:nvSpPr>
        <p:spPr/>
        <p:txBody>
          <a:bodyPr/>
          <a:lstStyle/>
          <a:p>
            <a:pPr>
              <a:defRPr/>
            </a:pPr>
            <a:fld id="{DA2E75A2-DAD5-4E35-A828-CE6D9B736A86}" type="slidenum">
              <a:rPr lang="zh-CN" altLang="en-US"/>
              <a:pPr>
                <a:defRPr/>
              </a:pPr>
              <a:t>129</a:t>
            </a:fld>
            <a:endParaRPr lang="zh-CN" altLang="en-US" dirty="0"/>
          </a:p>
        </p:txBody>
      </p:sp>
      <p:sp>
        <p:nvSpPr>
          <p:cNvPr id="5" name="Date Placeholder 4"/>
          <p:cNvSpPr>
            <a:spLocks noGrp="1"/>
          </p:cNvSpPr>
          <p:nvPr>
            <p:ph type="dt" sz="quarter" idx="10"/>
          </p:nvPr>
        </p:nvSpPr>
        <p:spPr/>
        <p:txBody>
          <a:bodyPr/>
          <a:lstStyle/>
          <a:p>
            <a:pPr>
              <a:defRPr/>
            </a:pPr>
            <a:fld id="{2D510FFF-9C95-45F8-A38A-CE169D463504}" type="datetime1">
              <a:rPr lang="en-US" altLang="zh-CN"/>
              <a:pPr>
                <a:defRPr/>
              </a:pPr>
              <a:t>5/13/2015</a:t>
            </a:fld>
            <a:endParaRPr lang="zh-CN" altLang="en-US" dirty="0"/>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6324600"/>
          </a:xfrm>
        </p:spPr>
        <p:txBody>
          <a:bodyPr>
            <a:normAutofit fontScale="25000" lnSpcReduction="20000"/>
          </a:bodyPr>
          <a:lstStyle/>
          <a:p>
            <a:pPr lvl="0" algn="just">
              <a:spcAft>
                <a:spcPts val="1200"/>
              </a:spcAft>
              <a:buFont typeface="+mj-lt"/>
              <a:buAutoNum type="arabicPeriod" startAt="4"/>
            </a:pPr>
            <a:r>
              <a:rPr lang="en-US" sz="11200" b="1" dirty="0" smtClean="0">
                <a:latin typeface="Times New Roman" pitchFamily="18" charset="0"/>
                <a:cs typeface="Times New Roman" pitchFamily="18" charset="0"/>
              </a:rPr>
              <a:t>Enzymes</a:t>
            </a:r>
            <a:r>
              <a:rPr lang="en-US" sz="9600" dirty="0" smtClean="0">
                <a:latin typeface="Times New Roman" pitchFamily="18" charset="0"/>
                <a:cs typeface="Times New Roman" pitchFamily="18" charset="0"/>
              </a:rPr>
              <a:t>: - enzymes are </a:t>
            </a:r>
            <a:r>
              <a:rPr lang="en-US" sz="9600" b="1" dirty="0" smtClean="0">
                <a:latin typeface="Times New Roman" pitchFamily="18" charset="0"/>
                <a:cs typeface="Times New Roman" pitchFamily="18" charset="0"/>
              </a:rPr>
              <a:t>proteins</a:t>
            </a:r>
            <a:r>
              <a:rPr lang="en-US" sz="9600" dirty="0" smtClean="0">
                <a:latin typeface="Times New Roman" pitchFamily="18" charset="0"/>
                <a:cs typeface="Times New Roman" pitchFamily="18" charset="0"/>
              </a:rPr>
              <a:t> or combination of protein and other materials called </a:t>
            </a:r>
            <a:r>
              <a:rPr lang="en-US" sz="9600" b="1" dirty="0" smtClean="0">
                <a:latin typeface="Times New Roman" pitchFamily="18" charset="0"/>
                <a:cs typeface="Times New Roman" pitchFamily="18" charset="0"/>
              </a:rPr>
              <a:t>coenzymes</a:t>
            </a:r>
            <a:r>
              <a:rPr lang="en-US" sz="9600" dirty="0" smtClean="0">
                <a:latin typeface="Times New Roman" pitchFamily="18" charset="0"/>
                <a:cs typeface="Times New Roman" pitchFamily="18" charset="0"/>
              </a:rPr>
              <a:t>.</a:t>
            </a:r>
          </a:p>
          <a:p>
            <a:pPr algn="just">
              <a:spcAft>
                <a:spcPts val="1200"/>
              </a:spcAft>
            </a:pPr>
            <a:r>
              <a:rPr lang="en-US" sz="9600" dirty="0" smtClean="0">
                <a:latin typeface="Times New Roman" pitchFamily="18" charset="0"/>
                <a:cs typeface="Times New Roman" pitchFamily="18" charset="0"/>
              </a:rPr>
              <a:t>Enzymes are usually very specific in their action and in most cases their power to act is destroyed by </a:t>
            </a:r>
            <a:r>
              <a:rPr lang="en-US" sz="9600" b="1" dirty="0" smtClean="0">
                <a:latin typeface="Times New Roman" pitchFamily="18" charset="0"/>
                <a:cs typeface="Times New Roman" pitchFamily="18" charset="0"/>
              </a:rPr>
              <a:t>heat</a:t>
            </a:r>
            <a:r>
              <a:rPr lang="en-US" sz="9600" dirty="0" smtClean="0">
                <a:latin typeface="Times New Roman" pitchFamily="18" charset="0"/>
                <a:cs typeface="Times New Roman" pitchFamily="18" charset="0"/>
              </a:rPr>
              <a:t> and as a result, each enzyme has a different </a:t>
            </a:r>
            <a:r>
              <a:rPr lang="en-US" sz="9600" b="1" dirty="0" smtClean="0">
                <a:latin typeface="Times New Roman" pitchFamily="18" charset="0"/>
                <a:cs typeface="Times New Roman" pitchFamily="18" charset="0"/>
              </a:rPr>
              <a:t>critical temperature</a:t>
            </a:r>
            <a:r>
              <a:rPr lang="en-US" sz="9600" dirty="0" smtClean="0">
                <a:latin typeface="Times New Roman" pitchFamily="18" charset="0"/>
                <a:cs typeface="Times New Roman" pitchFamily="18" charset="0"/>
              </a:rPr>
              <a:t>. The </a:t>
            </a:r>
            <a:r>
              <a:rPr lang="en-US" sz="9600" b="1" dirty="0" smtClean="0">
                <a:latin typeface="Times New Roman" pitchFamily="18" charset="0"/>
                <a:cs typeface="Times New Roman" pitchFamily="18" charset="0"/>
              </a:rPr>
              <a:t>pH</a:t>
            </a:r>
            <a:r>
              <a:rPr lang="en-US" sz="9600" dirty="0" smtClean="0">
                <a:latin typeface="Times New Roman" pitchFamily="18" charset="0"/>
                <a:cs typeface="Times New Roman" pitchFamily="18" charset="0"/>
              </a:rPr>
              <a:t> also may limit their activity.</a:t>
            </a:r>
          </a:p>
          <a:p>
            <a:pPr algn="just">
              <a:lnSpc>
                <a:spcPct val="120000"/>
              </a:lnSpc>
              <a:spcAft>
                <a:spcPts val="1200"/>
              </a:spcAft>
            </a:pPr>
            <a:r>
              <a:rPr lang="en-US" sz="9600" dirty="0" smtClean="0">
                <a:latin typeface="Times New Roman" pitchFamily="18" charset="0"/>
                <a:cs typeface="Times New Roman" pitchFamily="18" charset="0"/>
              </a:rPr>
              <a:t>Milk contains different types of enzymes such as </a:t>
            </a:r>
            <a:r>
              <a:rPr lang="en-US" sz="9600" b="1" dirty="0" err="1" smtClean="0">
                <a:latin typeface="Times New Roman" pitchFamily="18" charset="0"/>
                <a:cs typeface="Times New Roman" pitchFamily="18" charset="0"/>
              </a:rPr>
              <a:t>peroxidase</a:t>
            </a:r>
            <a:r>
              <a:rPr lang="en-US" sz="9600" b="1" i="1" dirty="0" smtClean="0">
                <a:latin typeface="Times New Roman" pitchFamily="18" charset="0"/>
                <a:cs typeface="Times New Roman" pitchFamily="18" charset="0"/>
              </a:rPr>
              <a:t>, </a:t>
            </a:r>
            <a:r>
              <a:rPr lang="en-US" sz="9600" b="1" dirty="0" err="1" smtClean="0">
                <a:latin typeface="Times New Roman" pitchFamily="18" charset="0"/>
                <a:cs typeface="Times New Roman" pitchFamily="18" charset="0"/>
              </a:rPr>
              <a:t>phosphatase</a:t>
            </a:r>
            <a:r>
              <a:rPr lang="en-US" sz="9600" b="1" dirty="0" smtClean="0">
                <a:latin typeface="Times New Roman" pitchFamily="18" charset="0"/>
                <a:cs typeface="Times New Roman" pitchFamily="18" charset="0"/>
              </a:rPr>
              <a:t>,</a:t>
            </a:r>
            <a:r>
              <a:rPr lang="en-US" sz="9600" i="1" dirty="0" smtClean="0">
                <a:latin typeface="Times New Roman" pitchFamily="18" charset="0"/>
                <a:cs typeface="Times New Roman" pitchFamily="18" charset="0"/>
              </a:rPr>
              <a:t> </a:t>
            </a:r>
            <a:r>
              <a:rPr lang="en-US" sz="9600" b="1" dirty="0" smtClean="0">
                <a:latin typeface="Times New Roman" pitchFamily="18" charset="0"/>
                <a:cs typeface="Times New Roman" pitchFamily="18" charset="0"/>
              </a:rPr>
              <a:t>lipase </a:t>
            </a:r>
            <a:r>
              <a:rPr lang="en-US" sz="9600" dirty="0" smtClean="0">
                <a:latin typeface="Times New Roman" pitchFamily="18" charset="0"/>
                <a:cs typeface="Times New Roman" pitchFamily="18" charset="0"/>
              </a:rPr>
              <a:t>and </a:t>
            </a:r>
            <a:r>
              <a:rPr lang="en-US" sz="9600" b="1" dirty="0" smtClean="0">
                <a:latin typeface="Times New Roman" pitchFamily="18" charset="0"/>
                <a:cs typeface="Times New Roman" pitchFamily="18" charset="0"/>
              </a:rPr>
              <a:t>amylase</a:t>
            </a:r>
            <a:r>
              <a:rPr lang="en-US" sz="9600" dirty="0" smtClean="0">
                <a:latin typeface="Times New Roman" pitchFamily="18" charset="0"/>
                <a:cs typeface="Times New Roman" pitchFamily="18" charset="0"/>
              </a:rPr>
              <a:t>.</a:t>
            </a:r>
          </a:p>
          <a:p>
            <a:pPr marL="457200" lvl="0" indent="-457200" algn="just">
              <a:spcAft>
                <a:spcPts val="600"/>
              </a:spcAft>
              <a:buFont typeface="+mj-lt"/>
              <a:buAutoNum type="alphaLcPeriod"/>
            </a:pPr>
            <a:r>
              <a:rPr lang="en-US" sz="11200" b="1" dirty="0" err="1" smtClean="0">
                <a:latin typeface="Times New Roman" pitchFamily="18" charset="0"/>
                <a:cs typeface="Times New Roman" pitchFamily="18" charset="0"/>
              </a:rPr>
              <a:t>Peroxidase</a:t>
            </a:r>
            <a:r>
              <a:rPr lang="en-US" sz="9600" dirty="0" smtClean="0">
                <a:latin typeface="Times New Roman" pitchFamily="18" charset="0"/>
                <a:cs typeface="Times New Roman" pitchFamily="18" charset="0"/>
              </a:rPr>
              <a:t>: - is most abundant enzyme found in milk. </a:t>
            </a:r>
            <a:r>
              <a:rPr lang="en-US" sz="9600" b="1" dirty="0" smtClean="0">
                <a:latin typeface="Times New Roman" pitchFamily="18" charset="0"/>
                <a:cs typeface="Times New Roman" pitchFamily="18" charset="0"/>
              </a:rPr>
              <a:t>The test of milk for the presence of </a:t>
            </a:r>
            <a:r>
              <a:rPr lang="en-US" sz="9600" b="1" dirty="0" err="1" smtClean="0">
                <a:latin typeface="Times New Roman" pitchFamily="18" charset="0"/>
                <a:cs typeface="Times New Roman" pitchFamily="18" charset="0"/>
              </a:rPr>
              <a:t>peroxidase</a:t>
            </a:r>
            <a:r>
              <a:rPr lang="en-US" sz="9600" b="1" dirty="0" smtClean="0">
                <a:latin typeface="Times New Roman" pitchFamily="18" charset="0"/>
                <a:cs typeface="Times New Roman" pitchFamily="18" charset="0"/>
              </a:rPr>
              <a:t> are sometimes made to ascertain whether hydrogen peroxide has been added </a:t>
            </a:r>
            <a:r>
              <a:rPr lang="en-US" sz="9600" dirty="0" smtClean="0">
                <a:latin typeface="Times New Roman" pitchFamily="18" charset="0"/>
                <a:cs typeface="Times New Roman" pitchFamily="18" charset="0"/>
              </a:rPr>
              <a:t>(used usually as preservative)</a:t>
            </a:r>
            <a:r>
              <a:rPr lang="en-US" sz="9600" b="1" i="1" dirty="0" smtClean="0">
                <a:latin typeface="Times New Roman" pitchFamily="18" charset="0"/>
                <a:cs typeface="Times New Roman" pitchFamily="18" charset="0"/>
              </a:rPr>
              <a:t> </a:t>
            </a:r>
            <a:r>
              <a:rPr lang="en-US" sz="9600" b="1" dirty="0" smtClean="0">
                <a:latin typeface="Times New Roman" pitchFamily="18" charset="0"/>
                <a:cs typeface="Times New Roman" pitchFamily="18" charset="0"/>
              </a:rPr>
              <a:t>or</a:t>
            </a:r>
            <a:r>
              <a:rPr lang="en-US" sz="9600" b="1" i="1" dirty="0" smtClean="0">
                <a:latin typeface="Times New Roman" pitchFamily="18" charset="0"/>
                <a:cs typeface="Times New Roman" pitchFamily="18" charset="0"/>
              </a:rPr>
              <a:t> </a:t>
            </a:r>
            <a:r>
              <a:rPr lang="en-US" sz="9600" b="1" dirty="0" smtClean="0">
                <a:latin typeface="Times New Roman" pitchFamily="18" charset="0"/>
                <a:cs typeface="Times New Roman" pitchFamily="18" charset="0"/>
              </a:rPr>
              <a:t>whether the milk has been subjected to sever heat treatment. </a:t>
            </a:r>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13</a:t>
            </a:fld>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rtlCol="0">
            <a:normAutofit/>
          </a:bodyPr>
          <a:lstStyle/>
          <a:p>
            <a:pPr algn="just" eaLnBrk="1" fontAlgn="auto" hangingPunct="1">
              <a:spcBef>
                <a:spcPts val="600"/>
              </a:spcBef>
              <a:spcAft>
                <a:spcPts val="1200"/>
              </a:spcAft>
              <a:buFont typeface="Arial" pitchFamily="34" charset="0"/>
              <a:buNone/>
              <a:defRPr/>
            </a:pPr>
            <a:r>
              <a:rPr lang="en-US" altLang="zh-CN" sz="2800" b="1" dirty="0" smtClean="0">
                <a:latin typeface="Times New Roman" pitchFamily="18" charset="0"/>
                <a:cs typeface="Times New Roman" pitchFamily="18" charset="0"/>
              </a:rPr>
              <a:t>Salmonellae</a:t>
            </a:r>
            <a:r>
              <a:rPr lang="en-US" altLang="zh-CN" sz="2800"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is a:</a:t>
            </a:r>
          </a:p>
          <a:p>
            <a:pPr marL="739775" indent="-392113" algn="just" eaLnBrk="1" fontAlgn="auto" hangingPunct="1">
              <a:spcBef>
                <a:spcPts val="600"/>
              </a:spcBef>
              <a:spcAft>
                <a:spcPts val="1200"/>
              </a:spcAft>
              <a:buFont typeface="Wingdings" pitchFamily="2" charset="2"/>
              <a:buChar char="Ø"/>
              <a:tabLst>
                <a:tab pos="347663" algn="l"/>
              </a:tabLst>
              <a:defRPr/>
            </a:pPr>
            <a:r>
              <a:rPr lang="en-US" altLang="zh-CN" sz="2400" dirty="0" smtClean="0">
                <a:latin typeface="Times New Roman" pitchFamily="18" charset="0"/>
                <a:cs typeface="Times New Roman" pitchFamily="18" charset="0"/>
              </a:rPr>
              <a:t>Gram-negative, facultative anaerobic, non-spore forming rods. </a:t>
            </a:r>
          </a:p>
          <a:p>
            <a:pPr marL="739775" indent="-392113" algn="just" eaLnBrk="1" fontAlgn="auto" hangingPunct="1">
              <a:spcBef>
                <a:spcPts val="600"/>
              </a:spcBef>
              <a:spcAft>
                <a:spcPts val="1200"/>
              </a:spcAft>
              <a:buFont typeface="Wingdings" pitchFamily="2" charset="2"/>
              <a:buChar char="Ø"/>
              <a:tabLst>
                <a:tab pos="347663" algn="l"/>
              </a:tabLst>
              <a:defRPr/>
            </a:pPr>
            <a:r>
              <a:rPr lang="en-US" altLang="zh-CN" sz="2400" dirty="0" smtClean="0">
                <a:latin typeface="Times New Roman" pitchFamily="18" charset="0"/>
                <a:cs typeface="Times New Roman" pitchFamily="18" charset="0"/>
              </a:rPr>
              <a:t>motile by flagellation except </a:t>
            </a:r>
            <a:r>
              <a:rPr lang="en-US" altLang="zh-CN" sz="2400" i="1" dirty="0" smtClean="0">
                <a:latin typeface="Times New Roman" pitchFamily="18" charset="0"/>
                <a:cs typeface="Times New Roman" pitchFamily="18" charset="0"/>
              </a:rPr>
              <a:t>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Pullorum</a:t>
            </a:r>
            <a:r>
              <a:rPr lang="en-US" altLang="zh-CN" sz="2400" dirty="0" smtClean="0">
                <a:latin typeface="Times New Roman" pitchFamily="18" charset="0"/>
                <a:cs typeface="Times New Roman" pitchFamily="18" charset="0"/>
              </a:rPr>
              <a:t> and </a:t>
            </a:r>
            <a:r>
              <a:rPr lang="en-US" altLang="zh-CN" sz="2400" i="1" dirty="0" smtClean="0">
                <a:latin typeface="Times New Roman" pitchFamily="18" charset="0"/>
                <a:cs typeface="Times New Roman" pitchFamily="18" charset="0"/>
              </a:rPr>
              <a:t>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Gallinarum</a:t>
            </a:r>
            <a:r>
              <a:rPr lang="en-US" altLang="zh-CN" sz="2400" dirty="0" smtClean="0">
                <a:latin typeface="Times New Roman" pitchFamily="18" charset="0"/>
                <a:cs typeface="Times New Roman" pitchFamily="18" charset="0"/>
              </a:rPr>
              <a:t>. </a:t>
            </a:r>
          </a:p>
          <a:p>
            <a:pPr marL="347663" indent="-347663" algn="just" eaLnBrk="1" fontAlgn="auto" hangingPunct="1">
              <a:spcBef>
                <a:spcPts val="600"/>
              </a:spcBef>
              <a:spcAft>
                <a:spcPts val="1200"/>
              </a:spcAft>
              <a:buFont typeface="Wingdings" pitchFamily="2" charset="2"/>
              <a:buChar char="Ø"/>
              <a:tabLst>
                <a:tab pos="347663" algn="l"/>
              </a:tabLst>
              <a:defRPr/>
            </a:pPr>
            <a:r>
              <a:rPr lang="en-US" altLang="zh-CN" sz="2400" dirty="0" smtClean="0">
                <a:latin typeface="Times New Roman" pitchFamily="18" charset="0"/>
                <a:cs typeface="Times New Roman" pitchFamily="18" charset="0"/>
              </a:rPr>
              <a:t>From the </a:t>
            </a:r>
            <a:r>
              <a:rPr lang="en-US" altLang="zh-CN" sz="2400" b="1" dirty="0" smtClean="0">
                <a:latin typeface="Times New Roman" pitchFamily="18" charset="0"/>
                <a:cs typeface="Times New Roman" pitchFamily="18" charset="0"/>
              </a:rPr>
              <a:t>epidemiological</a:t>
            </a:r>
            <a:r>
              <a:rPr lang="en-US" altLang="zh-CN" sz="2400" dirty="0" smtClean="0">
                <a:latin typeface="Times New Roman" pitchFamily="18" charset="0"/>
                <a:cs typeface="Times New Roman" pitchFamily="18" charset="0"/>
              </a:rPr>
              <a:t> point of view, salmonellae can be classified in to three main groups: - </a:t>
            </a:r>
          </a:p>
          <a:p>
            <a:pPr marL="457200" indent="-457200" algn="just" eaLnBrk="1" fontAlgn="auto" hangingPunct="1">
              <a:spcBef>
                <a:spcPts val="600"/>
              </a:spcBef>
              <a:spcAft>
                <a:spcPts val="1200"/>
              </a:spcAft>
              <a:buFont typeface="+mj-lt"/>
              <a:buAutoNum type="arabicPeriod"/>
              <a:defRPr/>
            </a:pPr>
            <a:r>
              <a:rPr lang="en-US" altLang="zh-CN" sz="2400" b="1" dirty="0" smtClean="0">
                <a:latin typeface="Times New Roman" pitchFamily="18" charset="0"/>
                <a:cs typeface="Times New Roman" pitchFamily="18" charset="0"/>
              </a:rPr>
              <a:t>Human-adapted</a:t>
            </a:r>
            <a:r>
              <a:rPr lang="en-US" altLang="zh-CN" sz="2400" dirty="0" smtClean="0">
                <a:latin typeface="Times New Roman" pitchFamily="18" charset="0"/>
                <a:cs typeface="Times New Roman" pitchFamily="18" charset="0"/>
              </a:rPr>
              <a:t>: Comprises </a:t>
            </a:r>
            <a:r>
              <a:rPr lang="en-US" altLang="zh-CN" sz="2400" b="1" i="1" dirty="0" smtClean="0">
                <a:latin typeface="Times New Roman" pitchFamily="18" charset="0"/>
                <a:cs typeface="Times New Roman" pitchFamily="18" charset="0"/>
              </a:rPr>
              <a:t>S.</a:t>
            </a:r>
            <a:r>
              <a:rPr lang="en-US" altLang="zh-CN" sz="2400" b="1" dirty="0" smtClean="0">
                <a:latin typeface="Times New Roman" pitchFamily="18" charset="0"/>
                <a:cs typeface="Times New Roman" pitchFamily="18" charset="0"/>
              </a:rPr>
              <a:t> </a:t>
            </a:r>
            <a:r>
              <a:rPr lang="en-US" altLang="zh-CN" sz="2400" b="1" dirty="0" err="1" smtClean="0">
                <a:latin typeface="Times New Roman" pitchFamily="18" charset="0"/>
                <a:cs typeface="Times New Roman" pitchFamily="18" charset="0"/>
              </a:rPr>
              <a:t>Typhi</a:t>
            </a:r>
            <a:r>
              <a:rPr lang="en-US" altLang="zh-CN" sz="2400" dirty="0" smtClean="0">
                <a:latin typeface="Times New Roman" pitchFamily="18" charset="0"/>
                <a:cs typeface="Times New Roman" pitchFamily="18" charset="0"/>
              </a:rPr>
              <a:t>, </a:t>
            </a:r>
            <a:r>
              <a:rPr lang="en-US" altLang="zh-CN" sz="2400" b="1" i="1" dirty="0" smtClean="0">
                <a:latin typeface="Times New Roman" pitchFamily="18" charset="0"/>
                <a:cs typeface="Times New Roman" pitchFamily="18" charset="0"/>
              </a:rPr>
              <a:t>S.</a:t>
            </a:r>
            <a:r>
              <a:rPr lang="en-US" altLang="zh-CN" sz="2400" b="1" dirty="0" smtClean="0">
                <a:latin typeface="Times New Roman" pitchFamily="18" charset="0"/>
                <a:cs typeface="Times New Roman" pitchFamily="18" charset="0"/>
              </a:rPr>
              <a:t> </a:t>
            </a:r>
            <a:r>
              <a:rPr lang="en-US" altLang="zh-CN" sz="2400" b="1" dirty="0" err="1" smtClean="0">
                <a:latin typeface="Times New Roman" pitchFamily="18" charset="0"/>
                <a:cs typeface="Times New Roman" pitchFamily="18" charset="0"/>
              </a:rPr>
              <a:t>Paratyphi</a:t>
            </a:r>
            <a:r>
              <a:rPr lang="en-US" altLang="zh-CN" sz="2400" dirty="0" smtClean="0">
                <a:latin typeface="Times New Roman" pitchFamily="18" charset="0"/>
                <a:cs typeface="Times New Roman" pitchFamily="18" charset="0"/>
              </a:rPr>
              <a:t> A and </a:t>
            </a:r>
            <a:r>
              <a:rPr lang="en-US" altLang="zh-CN" sz="2400" b="1" i="1" dirty="0" smtClean="0">
                <a:latin typeface="Times New Roman" pitchFamily="18" charset="0"/>
                <a:cs typeface="Times New Roman" pitchFamily="18" charset="0"/>
              </a:rPr>
              <a:t>S.</a:t>
            </a:r>
            <a:r>
              <a:rPr lang="en-US" altLang="zh-CN" sz="2400" b="1" dirty="0" smtClean="0">
                <a:latin typeface="Times New Roman" pitchFamily="18" charset="0"/>
                <a:cs typeface="Times New Roman" pitchFamily="18" charset="0"/>
              </a:rPr>
              <a:t> </a:t>
            </a:r>
            <a:r>
              <a:rPr lang="en-US" altLang="zh-CN" sz="2400" b="1" dirty="0" err="1" smtClean="0">
                <a:latin typeface="Times New Roman" pitchFamily="18" charset="0"/>
                <a:cs typeface="Times New Roman" pitchFamily="18" charset="0"/>
              </a:rPr>
              <a:t>Paratyphi</a:t>
            </a:r>
            <a:r>
              <a:rPr lang="en-US" altLang="zh-CN" sz="2400" b="1" dirty="0" smtClean="0">
                <a:latin typeface="Times New Roman" pitchFamily="18" charset="0"/>
                <a:cs typeface="Times New Roman" pitchFamily="18" charset="0"/>
              </a:rPr>
              <a:t> C</a:t>
            </a:r>
            <a:r>
              <a:rPr lang="en-US" altLang="zh-CN" sz="2400" dirty="0" smtClean="0">
                <a:latin typeface="Times New Roman" pitchFamily="18" charset="0"/>
                <a:cs typeface="Times New Roman" pitchFamily="18" charset="0"/>
              </a:rPr>
              <a:t>, which infect humans only.</a:t>
            </a:r>
          </a:p>
          <a:p>
            <a:pPr marL="457200" indent="-457200" algn="just" eaLnBrk="1" fontAlgn="auto" hangingPunct="1">
              <a:spcBef>
                <a:spcPts val="600"/>
              </a:spcBef>
              <a:spcAft>
                <a:spcPts val="1200"/>
              </a:spcAft>
              <a:buFont typeface="+mj-lt"/>
              <a:buAutoNum type="arabicPeriod"/>
              <a:defRPr/>
            </a:pPr>
            <a:r>
              <a:rPr lang="en-US" altLang="zh-CN" sz="2400" b="1" dirty="0" smtClean="0">
                <a:latin typeface="Times New Roman" pitchFamily="18" charset="0"/>
                <a:cs typeface="Times New Roman" pitchFamily="18" charset="0"/>
              </a:rPr>
              <a:t>Serotypes that are host-adapted for particular species of vertebrates</a:t>
            </a:r>
            <a:r>
              <a:rPr lang="en-US" altLang="zh-CN" sz="2400" dirty="0" smtClean="0">
                <a:latin typeface="Times New Roman" pitchFamily="18" charset="0"/>
                <a:cs typeface="Times New Roman" pitchFamily="18" charset="0"/>
              </a:rPr>
              <a:t>: Included are </a:t>
            </a:r>
            <a:r>
              <a:rPr lang="en-US" altLang="zh-CN" sz="2400" i="1" dirty="0" smtClean="0">
                <a:latin typeface="Times New Roman" pitchFamily="18" charset="0"/>
                <a:cs typeface="Times New Roman" pitchFamily="18" charset="0"/>
              </a:rPr>
              <a:t>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Gallinarum</a:t>
            </a:r>
            <a:r>
              <a:rPr lang="en-US" altLang="zh-CN" sz="2400" dirty="0" smtClean="0">
                <a:latin typeface="Times New Roman" pitchFamily="18" charset="0"/>
                <a:cs typeface="Times New Roman" pitchFamily="18" charset="0"/>
              </a:rPr>
              <a:t>, </a:t>
            </a:r>
            <a:r>
              <a:rPr lang="en-US" altLang="zh-CN" sz="2400" i="1" dirty="0" smtClean="0">
                <a:latin typeface="Times New Roman" pitchFamily="18" charset="0"/>
                <a:cs typeface="Times New Roman" pitchFamily="18" charset="0"/>
              </a:rPr>
              <a:t>S</a:t>
            </a:r>
            <a:r>
              <a:rPr lang="en-US" altLang="zh-CN" sz="2400" dirty="0" smtClean="0">
                <a:latin typeface="Times New Roman" pitchFamily="18" charset="0"/>
                <a:cs typeface="Times New Roman" pitchFamily="18" charset="0"/>
              </a:rPr>
              <a:t>. Dublin, </a:t>
            </a:r>
            <a:r>
              <a:rPr lang="en-US" altLang="zh-CN" sz="2400" i="1" dirty="0" smtClean="0">
                <a:latin typeface="Times New Roman" pitchFamily="18" charset="0"/>
                <a:cs typeface="Times New Roman" pitchFamily="18" charset="0"/>
              </a:rPr>
              <a:t>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Abortus-equi</a:t>
            </a:r>
            <a:r>
              <a:rPr lang="en-US" altLang="zh-CN" sz="2400" dirty="0" smtClean="0">
                <a:latin typeface="Times New Roman" pitchFamily="18" charset="0"/>
                <a:cs typeface="Times New Roman" pitchFamily="18" charset="0"/>
              </a:rPr>
              <a:t>, </a:t>
            </a:r>
            <a:r>
              <a:rPr lang="en-US" altLang="zh-CN" sz="2400" i="1" dirty="0" smtClean="0">
                <a:latin typeface="Times New Roman" pitchFamily="18" charset="0"/>
                <a:cs typeface="Times New Roman" pitchFamily="18" charset="0"/>
              </a:rPr>
              <a:t>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Abortus-ovis</a:t>
            </a:r>
            <a:r>
              <a:rPr lang="en-US" altLang="zh-CN" sz="2400" dirty="0" smtClean="0">
                <a:latin typeface="Times New Roman" pitchFamily="18" charset="0"/>
                <a:cs typeface="Times New Roman" pitchFamily="18" charset="0"/>
              </a:rPr>
              <a:t> and </a:t>
            </a:r>
            <a:r>
              <a:rPr lang="en-US" altLang="zh-CN" sz="2400" i="1" dirty="0" smtClean="0">
                <a:latin typeface="Times New Roman" pitchFamily="18" charset="0"/>
                <a:cs typeface="Times New Roman" pitchFamily="18" charset="0"/>
              </a:rPr>
              <a:t>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Cholerae</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suis</a:t>
            </a:r>
            <a:r>
              <a:rPr lang="en-US" altLang="zh-CN" sz="2400" dirty="0" smtClean="0">
                <a:latin typeface="Times New Roman" pitchFamily="18" charset="0"/>
                <a:cs typeface="Times New Roman" pitchFamily="18" charset="0"/>
              </a:rPr>
              <a:t>. Some of these are also pathogenic for human (especially</a:t>
            </a:r>
            <a:r>
              <a:rPr lang="en-US" altLang="zh-CN" sz="2400" i="1" dirty="0" smtClean="0">
                <a:latin typeface="Times New Roman" pitchFamily="18" charset="0"/>
                <a:cs typeface="Times New Roman" pitchFamily="18" charset="0"/>
              </a:rPr>
              <a:t> S</a:t>
            </a:r>
            <a:r>
              <a:rPr lang="en-US" altLang="zh-CN" sz="2400" dirty="0" smtClean="0">
                <a:latin typeface="Times New Roman" pitchFamily="18" charset="0"/>
                <a:cs typeface="Times New Roman" pitchFamily="18" charset="0"/>
              </a:rPr>
              <a:t>. Dublin</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and</a:t>
            </a:r>
            <a:r>
              <a:rPr lang="en-US" altLang="zh-CN" sz="2400" i="1" dirty="0" smtClean="0">
                <a:latin typeface="Times New Roman" pitchFamily="18" charset="0"/>
                <a:cs typeface="Times New Roman" pitchFamily="18" charset="0"/>
              </a:rPr>
              <a:t> 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Cholerae</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suis</a:t>
            </a:r>
            <a:r>
              <a:rPr lang="en-US" altLang="zh-CN" sz="2400" dirty="0" smtClean="0">
                <a:latin typeface="Times New Roman" pitchFamily="18" charset="0"/>
                <a:cs typeface="Times New Roman" pitchFamily="18" charset="0"/>
              </a:rPr>
              <a:t>).</a:t>
            </a:r>
          </a:p>
          <a:p>
            <a:pPr marL="457200" indent="-457200" algn="just" eaLnBrk="1" fontAlgn="auto" hangingPunct="1">
              <a:spcBef>
                <a:spcPts val="600"/>
              </a:spcBef>
              <a:spcAft>
                <a:spcPts val="1200"/>
              </a:spcAft>
              <a:buFont typeface="+mj-lt"/>
              <a:buAutoNum type="arabicPeriod"/>
              <a:defRPr/>
            </a:pPr>
            <a:r>
              <a:rPr lang="en-US" altLang="zh-CN" sz="2400" b="1" dirty="0" smtClean="0">
                <a:latin typeface="Times New Roman" pitchFamily="18" charset="0"/>
                <a:cs typeface="Times New Roman" pitchFamily="18" charset="0"/>
              </a:rPr>
              <a:t>Non host-adapted</a:t>
            </a:r>
            <a:r>
              <a:rPr lang="en-US" altLang="zh-CN" sz="2400" dirty="0" smtClean="0">
                <a:latin typeface="Times New Roman" pitchFamily="18" charset="0"/>
                <a:cs typeface="Times New Roman" pitchFamily="18" charset="0"/>
              </a:rPr>
              <a:t>: Contains the majority of the other </a:t>
            </a:r>
            <a:r>
              <a:rPr lang="en-US" altLang="zh-CN" sz="2400" i="1" dirty="0" smtClean="0">
                <a:latin typeface="Times New Roman" pitchFamily="18" charset="0"/>
                <a:cs typeface="Times New Roman" pitchFamily="18" charset="0"/>
              </a:rPr>
              <a:t>Salmonella</a:t>
            </a:r>
            <a:r>
              <a:rPr lang="en-US" altLang="zh-CN" sz="2400" dirty="0" smtClean="0">
                <a:latin typeface="Times New Roman" pitchFamily="18" charset="0"/>
                <a:cs typeface="Times New Roman" pitchFamily="18" charset="0"/>
              </a:rPr>
              <a:t> serotypes with no particular host preference that infect both humans and other animals.</a:t>
            </a:r>
          </a:p>
        </p:txBody>
      </p:sp>
      <p:sp>
        <p:nvSpPr>
          <p:cNvPr id="4" name="Slide Number Placeholder 3"/>
          <p:cNvSpPr>
            <a:spLocks noGrp="1"/>
          </p:cNvSpPr>
          <p:nvPr>
            <p:ph type="sldNum" sz="quarter" idx="12"/>
          </p:nvPr>
        </p:nvSpPr>
        <p:spPr/>
        <p:txBody>
          <a:bodyPr/>
          <a:lstStyle/>
          <a:p>
            <a:pPr>
              <a:defRPr/>
            </a:pPr>
            <a:fld id="{4716211C-EF58-44EC-9F93-2872812BC7A9}" type="slidenum">
              <a:rPr lang="zh-CN" altLang="en-US"/>
              <a:pPr>
                <a:defRPr/>
              </a:pPr>
              <a:t>130</a:t>
            </a:fld>
            <a:endParaRPr lang="zh-CN" altLang="en-US"/>
          </a:p>
        </p:txBody>
      </p:sp>
      <p:sp>
        <p:nvSpPr>
          <p:cNvPr id="5" name="Date Placeholder 4"/>
          <p:cNvSpPr>
            <a:spLocks noGrp="1"/>
          </p:cNvSpPr>
          <p:nvPr>
            <p:ph type="dt" sz="quarter" idx="10"/>
          </p:nvPr>
        </p:nvSpPr>
        <p:spPr/>
        <p:txBody>
          <a:bodyPr/>
          <a:lstStyle/>
          <a:p>
            <a:pPr>
              <a:defRPr/>
            </a:pPr>
            <a:fld id="{06980B56-038E-4D80-BC65-6B2FFB62C45C}" type="datetime1">
              <a:rPr lang="en-US" altLang="zh-CN"/>
              <a:pPr>
                <a:defRPr/>
              </a:pPr>
              <a:t>5/13/2015</a:t>
            </a:fld>
            <a:endParaRPr lang="zh-CN" altLang="en-US" dirty="0"/>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400800"/>
          </a:xfrm>
        </p:spPr>
        <p:txBody>
          <a:bodyPr rtlCol="0">
            <a:noAutofit/>
          </a:bodyPr>
          <a:lstStyle/>
          <a:p>
            <a:pPr marL="457200" indent="-457200" eaLnBrk="1" fontAlgn="auto" hangingPunct="1">
              <a:spcBef>
                <a:spcPts val="600"/>
              </a:spcBef>
              <a:spcAft>
                <a:spcPts val="1200"/>
              </a:spcAft>
              <a:buFont typeface="Arial" pitchFamily="34" charset="0"/>
              <a:buNone/>
              <a:defRPr/>
            </a:pPr>
            <a:r>
              <a:rPr lang="en-US" altLang="zh-CN" sz="2400" dirty="0" smtClean="0">
                <a:latin typeface="Times New Roman" pitchFamily="18" charset="0"/>
                <a:cs typeface="Times New Roman" pitchFamily="18" charset="0"/>
              </a:rPr>
              <a:t>Salmonella causing infection in humans are classified into two groups</a:t>
            </a:r>
          </a:p>
          <a:p>
            <a:pPr marL="347663" indent="-347663" eaLnBrk="1" fontAlgn="auto" hangingPunct="1">
              <a:lnSpc>
                <a:spcPct val="90000"/>
              </a:lnSpc>
              <a:spcAft>
                <a:spcPts val="0"/>
              </a:spcAft>
              <a:buFont typeface="Arial" pitchFamily="34" charset="0"/>
              <a:buAutoNum type="arabicPeriod"/>
              <a:defRPr/>
            </a:pPr>
            <a:r>
              <a:rPr lang="en-US" altLang="zh-CN" sz="2400" dirty="0" smtClean="0">
                <a:latin typeface="Times New Roman" pitchFamily="18" charset="0"/>
                <a:cs typeface="Times New Roman" pitchFamily="18" charset="0"/>
              </a:rPr>
              <a:t>Salmonella causing human infection e.g.,</a:t>
            </a:r>
            <a:r>
              <a:rPr lang="en-US" altLang="zh-CN" sz="2400" i="1" dirty="0" smtClean="0">
                <a:latin typeface="Times New Roman" pitchFamily="18" charset="0"/>
                <a:cs typeface="Times New Roman" pitchFamily="18" charset="0"/>
              </a:rPr>
              <a:t> 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Typhi</a:t>
            </a:r>
            <a:r>
              <a:rPr lang="en-US" altLang="zh-CN" sz="2400" dirty="0" smtClean="0">
                <a:latin typeface="Times New Roman" pitchFamily="18" charset="0"/>
                <a:cs typeface="Times New Roman" pitchFamily="18" charset="0"/>
              </a:rPr>
              <a:t>, </a:t>
            </a:r>
            <a:r>
              <a:rPr lang="en-US" altLang="zh-CN" sz="2400" i="1" dirty="0" smtClean="0">
                <a:latin typeface="Times New Roman" pitchFamily="18" charset="0"/>
                <a:cs typeface="Times New Roman" pitchFamily="18" charset="0"/>
              </a:rPr>
              <a:t>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Paratyphi</a:t>
            </a:r>
            <a:r>
              <a:rPr lang="en-US" altLang="zh-CN" sz="2400" dirty="0" smtClean="0">
                <a:latin typeface="Times New Roman" pitchFamily="18" charset="0"/>
                <a:cs typeface="Times New Roman" pitchFamily="18" charset="0"/>
              </a:rPr>
              <a:t> </a:t>
            </a:r>
          </a:p>
          <a:p>
            <a:pPr marL="457200" indent="-457200" eaLnBrk="1" fontAlgn="auto" hangingPunct="1">
              <a:lnSpc>
                <a:spcPct val="90000"/>
              </a:lnSpc>
              <a:spcAft>
                <a:spcPts val="0"/>
              </a:spcAft>
              <a:buFont typeface="Arial" pitchFamily="34" charset="0"/>
              <a:buNone/>
              <a:defRPr/>
            </a:pPr>
            <a:r>
              <a:rPr lang="en-US" altLang="zh-CN" sz="2400" dirty="0" smtClean="0">
                <a:latin typeface="Times New Roman" pitchFamily="18" charset="0"/>
                <a:cs typeface="Times New Roman" pitchFamily="18" charset="0"/>
              </a:rPr>
              <a:t>          (Human adapted salmonella).</a:t>
            </a:r>
          </a:p>
          <a:p>
            <a:pPr marL="457200" indent="-457200" eaLnBrk="1" fontAlgn="auto" hangingPunct="1">
              <a:lnSpc>
                <a:spcPct val="90000"/>
              </a:lnSpc>
              <a:spcAft>
                <a:spcPts val="0"/>
              </a:spcAft>
              <a:buFont typeface="Arial" pitchFamily="34" charset="0"/>
              <a:buNone/>
              <a:defRPr/>
            </a:pPr>
            <a:r>
              <a:rPr lang="en-US" altLang="zh-CN" sz="2400" dirty="0" smtClean="0">
                <a:latin typeface="Times New Roman" pitchFamily="18" charset="0"/>
                <a:cs typeface="Times New Roman" pitchFamily="18" charset="0"/>
              </a:rPr>
              <a:t> 2.  Enteric </a:t>
            </a:r>
            <a:r>
              <a:rPr lang="en-US" altLang="zh-CN" sz="2400" dirty="0" err="1" smtClean="0">
                <a:latin typeface="Times New Roman" pitchFamily="18" charset="0"/>
                <a:cs typeface="Times New Roman" pitchFamily="18" charset="0"/>
              </a:rPr>
              <a:t>salmonelosis</a:t>
            </a:r>
            <a:r>
              <a:rPr lang="en-US" altLang="zh-CN" sz="2400" dirty="0" smtClean="0">
                <a:latin typeface="Times New Roman" pitchFamily="18" charset="0"/>
                <a:cs typeface="Times New Roman" pitchFamily="18" charset="0"/>
              </a:rPr>
              <a:t> (Food borne </a:t>
            </a:r>
            <a:r>
              <a:rPr lang="en-US" altLang="zh-CN" sz="2400" dirty="0" err="1" smtClean="0">
                <a:latin typeface="Times New Roman" pitchFamily="18" charset="0"/>
                <a:cs typeface="Times New Roman" pitchFamily="18" charset="0"/>
              </a:rPr>
              <a:t>salmonelosis</a:t>
            </a:r>
            <a:r>
              <a:rPr lang="en-US" altLang="zh-CN" sz="2400" dirty="0" smtClean="0">
                <a:latin typeface="Times New Roman" pitchFamily="18" charset="0"/>
                <a:cs typeface="Times New Roman" pitchFamily="18" charset="0"/>
              </a:rPr>
              <a:t>). </a:t>
            </a:r>
          </a:p>
          <a:p>
            <a:pPr algn="just" eaLnBrk="1" fontAlgn="auto" hangingPunct="1">
              <a:spcAft>
                <a:spcPts val="0"/>
              </a:spcAft>
              <a:buFont typeface="Wingdings" pitchFamily="2" charset="2"/>
              <a:buChar char="Ø"/>
              <a:defRPr/>
            </a:pPr>
            <a:r>
              <a:rPr lang="en-US" altLang="zh-CN" sz="2400" dirty="0" smtClean="0">
                <a:latin typeface="Times New Roman" pitchFamily="18" charset="0"/>
                <a:cs typeface="Times New Roman" pitchFamily="18" charset="0"/>
              </a:rPr>
              <a:t>The primary habitat of </a:t>
            </a:r>
            <a:r>
              <a:rPr lang="en-US" altLang="zh-CN" sz="2400" i="1" dirty="0" smtClean="0">
                <a:latin typeface="Times New Roman" pitchFamily="18" charset="0"/>
                <a:cs typeface="Times New Roman" pitchFamily="18" charset="0"/>
              </a:rPr>
              <a:t>Salmonella</a:t>
            </a:r>
            <a:r>
              <a:rPr lang="en-US" altLang="zh-CN" sz="2400" dirty="0" smtClean="0">
                <a:latin typeface="Times New Roman" pitchFamily="18" charset="0"/>
                <a:cs typeface="Times New Roman" pitchFamily="18" charset="0"/>
              </a:rPr>
              <a:t> is the intestinal tract of farm animals, humans, birds, reptiles and occasionally insects. </a:t>
            </a:r>
          </a:p>
          <a:p>
            <a:pPr algn="just" eaLnBrk="1" fontAlgn="auto" hangingPunct="1">
              <a:spcAft>
                <a:spcPts val="0"/>
              </a:spcAft>
              <a:buFont typeface="Wingdings" pitchFamily="2" charset="2"/>
              <a:buChar char="Ø"/>
              <a:defRPr/>
            </a:pPr>
            <a:r>
              <a:rPr lang="en-US" altLang="zh-CN" sz="2400" dirty="0" smtClean="0">
                <a:latin typeface="Times New Roman" pitchFamily="18" charset="0"/>
                <a:cs typeface="Times New Roman" pitchFamily="18" charset="0"/>
              </a:rPr>
              <a:t>They have also been found in spleen, liver, bile, mesenteric and portal lymph nodes.</a:t>
            </a:r>
          </a:p>
          <a:p>
            <a:pPr algn="just" eaLnBrk="1" fontAlgn="auto" hangingPunct="1">
              <a:spcAft>
                <a:spcPts val="0"/>
              </a:spcAft>
              <a:buFont typeface="Wingdings" pitchFamily="2" charset="2"/>
              <a:buChar char="Ø"/>
              <a:defRPr/>
            </a:pPr>
            <a:r>
              <a:rPr lang="en-US" altLang="zh-CN" sz="2400" dirty="0" smtClean="0">
                <a:latin typeface="Times New Roman" pitchFamily="18" charset="0"/>
                <a:cs typeface="Times New Roman" pitchFamily="18" charset="0"/>
              </a:rPr>
              <a:t>The organisms are excreted in feces from which they may be transmitted by insects and other living creatures to a large number of places. </a:t>
            </a:r>
          </a:p>
          <a:p>
            <a:pPr algn="just" eaLnBrk="1" fontAlgn="auto" hangingPunct="1">
              <a:spcAft>
                <a:spcPts val="0"/>
              </a:spcAft>
              <a:buFont typeface="Wingdings" pitchFamily="2" charset="2"/>
              <a:buChar char="Ø"/>
              <a:defRPr/>
            </a:pPr>
            <a:r>
              <a:rPr lang="en-US" altLang="zh-CN" sz="2400" dirty="0" smtClean="0">
                <a:latin typeface="Times New Roman" pitchFamily="18" charset="0"/>
                <a:cs typeface="Times New Roman" pitchFamily="18" charset="0"/>
              </a:rPr>
              <a:t>They may also be found in </a:t>
            </a:r>
            <a:r>
              <a:rPr lang="en-US" altLang="zh-CN" sz="2400" b="1" dirty="0" smtClean="0">
                <a:latin typeface="Times New Roman" pitchFamily="18" charset="0"/>
                <a:cs typeface="Times New Roman" pitchFamily="18" charset="0"/>
              </a:rPr>
              <a:t>polluted</a:t>
            </a:r>
            <a:r>
              <a:rPr lang="en-US" altLang="zh-CN" sz="2400" dirty="0" smtClean="0">
                <a:latin typeface="Times New Roman" pitchFamily="18" charset="0"/>
                <a:cs typeface="Times New Roman" pitchFamily="18" charset="0"/>
              </a:rPr>
              <a:t> water.</a:t>
            </a:r>
          </a:p>
        </p:txBody>
      </p:sp>
      <p:sp>
        <p:nvSpPr>
          <p:cNvPr id="36868" name="Slide Number Placeholder 3"/>
          <p:cNvSpPr>
            <a:spLocks noGrp="1"/>
          </p:cNvSpPr>
          <p:nvPr>
            <p:ph type="sldNum" sz="quarter" idx="12"/>
          </p:nvPr>
        </p:nvSpPr>
        <p:spPr bwMode="auto">
          <a:ln>
            <a:miter lim="800000"/>
            <a:headEnd/>
            <a:tailEnd/>
          </a:ln>
        </p:spPr>
        <p:txBody>
          <a:bodyPr/>
          <a:lstStyle/>
          <a:p>
            <a:pPr>
              <a:defRPr/>
            </a:pPr>
            <a:r>
              <a:rPr lang="en-US" altLang="zh-CN" dirty="0" smtClean="0"/>
              <a:t>131</a:t>
            </a:r>
            <a:endParaRPr lang="en-US" altLang="zh-CN" dirty="0"/>
          </a:p>
        </p:txBody>
      </p:sp>
      <p:sp>
        <p:nvSpPr>
          <p:cNvPr id="5" name="Date Placeholder 4"/>
          <p:cNvSpPr>
            <a:spLocks noGrp="1"/>
          </p:cNvSpPr>
          <p:nvPr>
            <p:ph type="dt" sz="quarter" idx="10"/>
          </p:nvPr>
        </p:nvSpPr>
        <p:spPr/>
        <p:txBody>
          <a:bodyPr/>
          <a:lstStyle/>
          <a:p>
            <a:pPr>
              <a:defRPr/>
            </a:pPr>
            <a:fld id="{7BF96B3D-1461-4A7C-9FEE-F947E1D43292}"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idx="1"/>
          </p:nvPr>
        </p:nvSpPr>
        <p:spPr>
          <a:xfrm>
            <a:off x="152400" y="285750"/>
            <a:ext cx="8763000" cy="6215063"/>
          </a:xfrm>
        </p:spPr>
        <p:txBody>
          <a:bodyPr rtlCol="0">
            <a:noAutofit/>
          </a:bodyPr>
          <a:lstStyle/>
          <a:p>
            <a:pPr eaLnBrk="1" fontAlgn="auto" hangingPunct="1">
              <a:spcAft>
                <a:spcPts val="0"/>
              </a:spcAft>
              <a:buFont typeface="Arial" pitchFamily="34" charset="0"/>
              <a:buNone/>
              <a:defRPr/>
            </a:pPr>
            <a:r>
              <a:rPr lang="en-US" altLang="zh-CN" sz="2800" b="1" dirty="0" smtClean="0">
                <a:latin typeface="Times New Roman" pitchFamily="18" charset="0"/>
                <a:cs typeface="Times New Roman" pitchFamily="18" charset="0"/>
              </a:rPr>
              <a:t>Host</a:t>
            </a:r>
            <a:r>
              <a:rPr lang="en-US" altLang="zh-CN" sz="2400" b="1" dirty="0" smtClean="0">
                <a:latin typeface="Times New Roman" pitchFamily="18" charset="0"/>
                <a:cs typeface="Times New Roman" pitchFamily="18" charset="0"/>
              </a:rPr>
              <a:t>:</a:t>
            </a:r>
            <a:r>
              <a:rPr lang="en-US" altLang="zh-CN" sz="2400" dirty="0" smtClean="0">
                <a:latin typeface="Times New Roman" pitchFamily="18" charset="0"/>
                <a:cs typeface="Times New Roman" pitchFamily="18" charset="0"/>
              </a:rPr>
              <a:t> Man, cat, cattle, deer, dog, elk, fowl, goat, horse, </a:t>
            </a:r>
            <a:r>
              <a:rPr lang="en-US" altLang="zh-CN" sz="2400" dirty="0" err="1" smtClean="0">
                <a:latin typeface="Times New Roman" pitchFamily="18" charset="0"/>
                <a:cs typeface="Times New Roman" pitchFamily="18" charset="0"/>
              </a:rPr>
              <a:t>opposum</a:t>
            </a:r>
            <a:r>
              <a:rPr lang="en-US" altLang="zh-CN" sz="2400" dirty="0" smtClean="0">
                <a:latin typeface="Times New Roman" pitchFamily="18" charset="0"/>
                <a:cs typeface="Times New Roman" pitchFamily="18" charset="0"/>
              </a:rPr>
              <a:t>, rabbit, raccoon, rodent, sheep, tortoise, turtle.</a:t>
            </a:r>
            <a:endParaRPr lang="en-US" altLang="zh-CN" sz="2400" b="1" dirty="0" smtClean="0">
              <a:latin typeface="Times New Roman" pitchFamily="18" charset="0"/>
              <a:cs typeface="Times New Roman" pitchFamily="18" charset="0"/>
            </a:endParaRPr>
          </a:p>
          <a:p>
            <a:pPr marL="0" indent="0" algn="just">
              <a:spcBef>
                <a:spcPts val="1200"/>
              </a:spcBef>
              <a:spcAft>
                <a:spcPts val="600"/>
              </a:spcAft>
              <a:buNone/>
              <a:defRPr/>
            </a:pPr>
            <a:r>
              <a:rPr lang="en-US" altLang="zh-CN" sz="2400" b="1" dirty="0" smtClean="0">
                <a:latin typeface="Times New Roman" pitchFamily="18" charset="0"/>
                <a:cs typeface="Times New Roman" pitchFamily="18" charset="0"/>
              </a:rPr>
              <a:t>Source of infection for humans</a:t>
            </a:r>
            <a:r>
              <a:rPr lang="en-US" altLang="zh-CN" sz="2400" dirty="0" smtClean="0">
                <a:latin typeface="Times New Roman" pitchFamily="18" charset="0"/>
                <a:cs typeface="Times New Roman" pitchFamily="18" charset="0"/>
              </a:rPr>
              <a:t>: Poultry (eggs, meat), pork, beef, milk and milk products, vegetables, dirty utensils and water.</a:t>
            </a:r>
          </a:p>
          <a:p>
            <a:pPr marL="609600" indent="-609600" eaLnBrk="1" fontAlgn="auto" hangingPunct="1">
              <a:spcBef>
                <a:spcPts val="1200"/>
              </a:spcBef>
              <a:spcAft>
                <a:spcPts val="600"/>
              </a:spcAft>
              <a:buFont typeface="Wingdings" pitchFamily="2" charset="2"/>
              <a:buNone/>
              <a:defRPr/>
            </a:pPr>
            <a:r>
              <a:rPr lang="en-US" altLang="zh-CN" sz="2400" b="1" dirty="0" smtClean="0">
                <a:latin typeface="Times New Roman" pitchFamily="18" charset="0"/>
                <a:cs typeface="Times New Roman" pitchFamily="18" charset="0"/>
              </a:rPr>
              <a:t>Transmission:</a:t>
            </a:r>
          </a:p>
          <a:p>
            <a:pPr marL="465138" lvl="1" indent="-406400" eaLnBrk="1" fontAlgn="auto" hangingPunct="1">
              <a:spcAft>
                <a:spcPts val="0"/>
              </a:spcAft>
              <a:buFont typeface="Wingdings" pitchFamily="2" charset="2"/>
              <a:buAutoNum type="arabicPeriod"/>
              <a:defRPr/>
            </a:pPr>
            <a:r>
              <a:rPr lang="en-US" altLang="zh-CN" sz="2400" b="1" dirty="0" smtClean="0">
                <a:latin typeface="Times New Roman" pitchFamily="18" charset="0"/>
                <a:cs typeface="Times New Roman" pitchFamily="18" charset="0"/>
              </a:rPr>
              <a:t>Ingestion</a:t>
            </a:r>
            <a:r>
              <a:rPr lang="en-US" altLang="zh-CN" sz="2400" dirty="0" smtClean="0">
                <a:latin typeface="Times New Roman" pitchFamily="18" charset="0"/>
                <a:cs typeface="Times New Roman" pitchFamily="18" charset="0"/>
              </a:rPr>
              <a:t> of Salmonella contaminated water, milk, meat, poultry, egg products, vegetable and other foods.</a:t>
            </a:r>
          </a:p>
          <a:p>
            <a:pPr marL="465138" lvl="1" indent="-406400" eaLnBrk="1" fontAlgn="auto" hangingPunct="1">
              <a:spcAft>
                <a:spcPts val="0"/>
              </a:spcAft>
              <a:buFont typeface="Wingdings" pitchFamily="2" charset="2"/>
              <a:buAutoNum type="arabicPeriod"/>
              <a:defRPr/>
            </a:pPr>
            <a:r>
              <a:rPr lang="en-US" altLang="zh-CN" sz="2400" dirty="0" smtClean="0">
                <a:latin typeface="Times New Roman" pitchFamily="18" charset="0"/>
                <a:cs typeface="Times New Roman" pitchFamily="18" charset="0"/>
              </a:rPr>
              <a:t>Infection can also be acquired by direct contact in hospital (infected patients, their discharges, contaminated </a:t>
            </a:r>
            <a:r>
              <a:rPr lang="en-US" altLang="zh-CN" sz="2400" dirty="0" err="1" smtClean="0">
                <a:latin typeface="Times New Roman" pitchFamily="18" charset="0"/>
                <a:cs typeface="Times New Roman" pitchFamily="18" charset="0"/>
              </a:rPr>
              <a:t>fomites</a:t>
            </a:r>
            <a:r>
              <a:rPr lang="en-US" altLang="zh-CN" sz="2400" dirty="0" smtClean="0">
                <a:latin typeface="Times New Roman" pitchFamily="18" charset="0"/>
                <a:cs typeface="Times New Roman" pitchFamily="18" charset="0"/>
              </a:rPr>
              <a:t> like bedding, towel, lines etc…</a:t>
            </a:r>
          </a:p>
          <a:p>
            <a:pPr marL="465138" lvl="1" indent="-406400" eaLnBrk="1" fontAlgn="auto" hangingPunct="1">
              <a:spcAft>
                <a:spcPts val="0"/>
              </a:spcAft>
              <a:buFont typeface="Wingdings" pitchFamily="2" charset="2"/>
              <a:buAutoNum type="arabicPeriod"/>
              <a:defRPr/>
            </a:pPr>
            <a:r>
              <a:rPr lang="en-US" altLang="zh-CN" sz="2400" dirty="0" smtClean="0">
                <a:latin typeface="Times New Roman" pitchFamily="18" charset="0"/>
                <a:cs typeface="Times New Roman" pitchFamily="18" charset="0"/>
              </a:rPr>
              <a:t>In endemic areas, arthropods may carry the organisms mechanically.</a:t>
            </a:r>
          </a:p>
        </p:txBody>
      </p:sp>
      <p:sp>
        <p:nvSpPr>
          <p:cNvPr id="4" name="Slide Number Placeholder 3"/>
          <p:cNvSpPr>
            <a:spLocks noGrp="1"/>
          </p:cNvSpPr>
          <p:nvPr>
            <p:ph type="sldNum" sz="quarter" idx="12"/>
          </p:nvPr>
        </p:nvSpPr>
        <p:spPr/>
        <p:txBody>
          <a:bodyPr/>
          <a:lstStyle/>
          <a:p>
            <a:pPr>
              <a:defRPr/>
            </a:pPr>
            <a:fld id="{A9176F02-4FBE-4486-863C-B6D02384AE3F}" type="slidenum">
              <a:rPr lang="zh-CN" altLang="en-US"/>
              <a:pPr>
                <a:defRPr/>
              </a:pPr>
              <a:t>132</a:t>
            </a:fld>
            <a:endParaRPr lang="zh-CN" altLang="en-US"/>
          </a:p>
        </p:txBody>
      </p:sp>
      <p:sp>
        <p:nvSpPr>
          <p:cNvPr id="5" name="Date Placeholder 4"/>
          <p:cNvSpPr>
            <a:spLocks noGrp="1"/>
          </p:cNvSpPr>
          <p:nvPr>
            <p:ph type="dt" sz="quarter" idx="10"/>
          </p:nvPr>
        </p:nvSpPr>
        <p:spPr/>
        <p:txBody>
          <a:bodyPr/>
          <a:lstStyle/>
          <a:p>
            <a:pPr>
              <a:defRPr/>
            </a:pPr>
            <a:fld id="{A0CF889E-7308-48C0-954C-3C71477C9827}"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flipV="1">
            <a:off x="0" y="-1917700"/>
            <a:ext cx="8229600" cy="882650"/>
          </a:xfrm>
        </p:spPr>
        <p:txBody>
          <a:bodyPr/>
          <a:lstStyle/>
          <a:p>
            <a:pPr eaLnBrk="1" hangingPunct="1"/>
            <a:endParaRPr lang="zh-CN" altLang="en-US" sz="2000" b="1" smtClean="0">
              <a:latin typeface="Arial" pitchFamily="34" charset="0"/>
              <a:cs typeface="Arial" pitchFamily="34" charset="0"/>
            </a:endParaRPr>
          </a:p>
        </p:txBody>
      </p:sp>
      <p:sp>
        <p:nvSpPr>
          <p:cNvPr id="83971" name="Content Placeholder 2"/>
          <p:cNvSpPr>
            <a:spLocks noGrp="1"/>
          </p:cNvSpPr>
          <p:nvPr>
            <p:ph idx="1"/>
          </p:nvPr>
        </p:nvSpPr>
        <p:spPr>
          <a:xfrm>
            <a:off x="457200" y="214313"/>
            <a:ext cx="8401050" cy="6429375"/>
          </a:xfrm>
        </p:spPr>
        <p:txBody>
          <a:bodyPr/>
          <a:lstStyle/>
          <a:p>
            <a:pPr eaLnBrk="1" hangingPunct="1">
              <a:buFont typeface="Arial" pitchFamily="34" charset="0"/>
              <a:buNone/>
            </a:pPr>
            <a:r>
              <a:rPr lang="en-US" altLang="zh-CN" sz="2000" b="1" smtClean="0">
                <a:latin typeface="Arial" pitchFamily="34" charset="0"/>
                <a:cs typeface="Arial" pitchFamily="34" charset="0"/>
              </a:rPr>
              <a:t>                               </a:t>
            </a:r>
            <a:endParaRPr lang="zh-CN" altLang="en-US" sz="2000" b="1" smtClean="0">
              <a:latin typeface="Arial" pitchFamily="34" charset="0"/>
              <a:cs typeface="Arial" pitchFamily="34" charset="0"/>
            </a:endParaRPr>
          </a:p>
        </p:txBody>
      </p:sp>
      <p:sp>
        <p:nvSpPr>
          <p:cNvPr id="83972" name="Slide Number Placeholder 1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BC1BE0-3A69-4166-9FE1-AFD94FD59D56}" type="slidenum">
              <a:rPr lang="zh-CN" altLang="en-US" smtClean="0">
                <a:solidFill>
                  <a:schemeClr val="tx1"/>
                </a:solidFill>
              </a:rPr>
              <a:pPr fontAlgn="base">
                <a:spcBef>
                  <a:spcPct val="0"/>
                </a:spcBef>
                <a:spcAft>
                  <a:spcPct val="0"/>
                </a:spcAft>
                <a:defRPr/>
              </a:pPr>
              <a:t>133</a:t>
            </a:fld>
            <a:endParaRPr lang="zh-CN" altLang="en-US" smtClean="0">
              <a:solidFill>
                <a:schemeClr val="tx1"/>
              </a:solidFill>
            </a:endParaRPr>
          </a:p>
        </p:txBody>
      </p:sp>
      <p:sp>
        <p:nvSpPr>
          <p:cNvPr id="4" name="Oval 3"/>
          <p:cNvSpPr/>
          <p:nvPr/>
        </p:nvSpPr>
        <p:spPr>
          <a:xfrm>
            <a:off x="3929063" y="214313"/>
            <a:ext cx="1571625"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b="1">
                <a:solidFill>
                  <a:schemeClr val="tx1"/>
                </a:solidFill>
                <a:latin typeface="Arial" pitchFamily="34" charset="0"/>
                <a:cs typeface="Arial" pitchFamily="34" charset="0"/>
              </a:rPr>
              <a:t>Man</a:t>
            </a:r>
            <a:endParaRPr lang="zh-CN" altLang="en-US" sz="2000" b="1">
              <a:solidFill>
                <a:schemeClr val="tx1"/>
              </a:solidFill>
              <a:latin typeface="Arial" pitchFamily="34" charset="0"/>
              <a:cs typeface="Arial" pitchFamily="34" charset="0"/>
            </a:endParaRPr>
          </a:p>
        </p:txBody>
      </p:sp>
      <p:sp>
        <p:nvSpPr>
          <p:cNvPr id="5" name="Oval 4"/>
          <p:cNvSpPr/>
          <p:nvPr/>
        </p:nvSpPr>
        <p:spPr>
          <a:xfrm>
            <a:off x="928688" y="4286250"/>
            <a:ext cx="2500312"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b="1">
                <a:solidFill>
                  <a:schemeClr val="tx1"/>
                </a:solidFill>
                <a:latin typeface="Arial" pitchFamily="34" charset="0"/>
                <a:cs typeface="Arial" pitchFamily="34" charset="0"/>
              </a:rPr>
              <a:t>Food animals</a:t>
            </a:r>
            <a:endParaRPr lang="zh-CN" altLang="en-US" sz="2000" b="1">
              <a:solidFill>
                <a:schemeClr val="tx1"/>
              </a:solidFill>
              <a:latin typeface="Arial" pitchFamily="34" charset="0"/>
              <a:cs typeface="Arial" pitchFamily="34" charset="0"/>
            </a:endParaRPr>
          </a:p>
        </p:txBody>
      </p:sp>
      <p:sp>
        <p:nvSpPr>
          <p:cNvPr id="6" name="Oval 5"/>
          <p:cNvSpPr/>
          <p:nvPr/>
        </p:nvSpPr>
        <p:spPr>
          <a:xfrm>
            <a:off x="6500813" y="4357688"/>
            <a:ext cx="2643187"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b="1">
                <a:solidFill>
                  <a:schemeClr val="tx1"/>
                </a:solidFill>
                <a:latin typeface="Arial" pitchFamily="34" charset="0"/>
                <a:cs typeface="Arial" pitchFamily="34" charset="0"/>
              </a:rPr>
              <a:t>environment</a:t>
            </a:r>
            <a:endParaRPr lang="zh-CN" altLang="en-US" sz="2000" b="1">
              <a:solidFill>
                <a:schemeClr val="tx1"/>
              </a:solidFill>
              <a:latin typeface="Arial" pitchFamily="34" charset="0"/>
              <a:cs typeface="Arial" pitchFamily="34" charset="0"/>
            </a:endParaRPr>
          </a:p>
        </p:txBody>
      </p:sp>
      <p:sp>
        <p:nvSpPr>
          <p:cNvPr id="7" name="Oval 6"/>
          <p:cNvSpPr/>
          <p:nvPr/>
        </p:nvSpPr>
        <p:spPr>
          <a:xfrm>
            <a:off x="6286500" y="2071688"/>
            <a:ext cx="200025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b="1">
                <a:solidFill>
                  <a:schemeClr val="tx1"/>
                </a:solidFill>
                <a:latin typeface="Arial" pitchFamily="34" charset="0"/>
                <a:cs typeface="Arial" pitchFamily="34" charset="0"/>
              </a:rPr>
              <a:t>sewage</a:t>
            </a:r>
            <a:endParaRPr lang="zh-CN" altLang="en-US" sz="2000" b="1">
              <a:solidFill>
                <a:schemeClr val="tx1"/>
              </a:solidFill>
              <a:latin typeface="Arial" pitchFamily="34" charset="0"/>
              <a:cs typeface="Arial" pitchFamily="34" charset="0"/>
            </a:endParaRPr>
          </a:p>
        </p:txBody>
      </p:sp>
      <p:sp>
        <p:nvSpPr>
          <p:cNvPr id="8" name="Oval 7"/>
          <p:cNvSpPr/>
          <p:nvPr/>
        </p:nvSpPr>
        <p:spPr>
          <a:xfrm>
            <a:off x="785813" y="2071688"/>
            <a:ext cx="2714625"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b="1">
                <a:solidFill>
                  <a:schemeClr val="tx1"/>
                </a:solidFill>
                <a:latin typeface="Arial" pitchFamily="34" charset="0"/>
                <a:cs typeface="Arial" pitchFamily="34" charset="0"/>
              </a:rPr>
              <a:t>Food of animal origin</a:t>
            </a:r>
            <a:endParaRPr lang="zh-CN" altLang="en-US" sz="2000" b="1">
              <a:solidFill>
                <a:schemeClr val="tx1"/>
              </a:solidFill>
              <a:latin typeface="Arial" pitchFamily="34" charset="0"/>
              <a:cs typeface="Arial" pitchFamily="34" charset="0"/>
            </a:endParaRPr>
          </a:p>
        </p:txBody>
      </p:sp>
      <p:sp>
        <p:nvSpPr>
          <p:cNvPr id="42" name="Down Arrow 41"/>
          <p:cNvSpPr/>
          <p:nvPr/>
        </p:nvSpPr>
        <p:spPr>
          <a:xfrm rot="19019245">
            <a:off x="5772150" y="633413"/>
            <a:ext cx="485775" cy="1827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solidFill>
                <a:schemeClr val="tx1"/>
              </a:solidFill>
              <a:latin typeface="Arial" pitchFamily="34" charset="0"/>
              <a:cs typeface="Arial" pitchFamily="34" charset="0"/>
            </a:endParaRPr>
          </a:p>
        </p:txBody>
      </p:sp>
      <p:sp>
        <p:nvSpPr>
          <p:cNvPr id="43" name="Down Arrow 42"/>
          <p:cNvSpPr/>
          <p:nvPr/>
        </p:nvSpPr>
        <p:spPr>
          <a:xfrm>
            <a:off x="7215188" y="3000375"/>
            <a:ext cx="484187" cy="1357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solidFill>
                <a:schemeClr val="tx1"/>
              </a:solidFill>
              <a:latin typeface="Arial" pitchFamily="34" charset="0"/>
              <a:cs typeface="Arial" pitchFamily="34" charset="0"/>
            </a:endParaRPr>
          </a:p>
        </p:txBody>
      </p:sp>
      <p:sp>
        <p:nvSpPr>
          <p:cNvPr id="44" name="Down Arrow 43"/>
          <p:cNvSpPr/>
          <p:nvPr/>
        </p:nvSpPr>
        <p:spPr>
          <a:xfrm rot="5400000">
            <a:off x="4711700" y="3289300"/>
            <a:ext cx="484188" cy="30495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solidFill>
                <a:schemeClr val="tx1"/>
              </a:solidFill>
              <a:latin typeface="Arial" pitchFamily="34" charset="0"/>
              <a:cs typeface="Arial" pitchFamily="34" charset="0"/>
            </a:endParaRPr>
          </a:p>
        </p:txBody>
      </p:sp>
      <p:sp>
        <p:nvSpPr>
          <p:cNvPr id="45" name="Right Arrow 44"/>
          <p:cNvSpPr/>
          <p:nvPr/>
        </p:nvSpPr>
        <p:spPr>
          <a:xfrm rot="16200000">
            <a:off x="1539082" y="3390106"/>
            <a:ext cx="126365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solidFill>
                <a:schemeClr val="tx1"/>
              </a:solidFill>
              <a:latin typeface="Arial" pitchFamily="34" charset="0"/>
              <a:cs typeface="Arial" pitchFamily="34" charset="0"/>
            </a:endParaRPr>
          </a:p>
        </p:txBody>
      </p:sp>
      <p:sp>
        <p:nvSpPr>
          <p:cNvPr id="46" name="Right Arrow 45"/>
          <p:cNvSpPr/>
          <p:nvPr/>
        </p:nvSpPr>
        <p:spPr>
          <a:xfrm rot="19128737">
            <a:off x="2282825" y="1176338"/>
            <a:ext cx="1889125" cy="485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b="1">
              <a:solidFill>
                <a:schemeClr val="tx1"/>
              </a:solidFill>
              <a:latin typeface="Arial" pitchFamily="34" charset="0"/>
              <a:cs typeface="Arial" pitchFamily="34" charset="0"/>
            </a:endParaRPr>
          </a:p>
        </p:txBody>
      </p:sp>
      <p:sp>
        <p:nvSpPr>
          <p:cNvPr id="15" name="Date Placeholder 14"/>
          <p:cNvSpPr>
            <a:spLocks noGrp="1"/>
          </p:cNvSpPr>
          <p:nvPr>
            <p:ph type="dt" sz="quarter" idx="10"/>
          </p:nvPr>
        </p:nvSpPr>
        <p:spPr/>
        <p:txBody>
          <a:bodyPr/>
          <a:lstStyle/>
          <a:p>
            <a:pPr>
              <a:defRPr/>
            </a:pPr>
            <a:fld id="{2FDE62D0-CDDD-4C21-8C27-3C4C428B6B86}" type="datetime1">
              <a:rPr lang="en-US" altLang="zh-CN"/>
              <a:pPr>
                <a:defRPr/>
              </a:pPr>
              <a:t>5/13/2015</a:t>
            </a:fld>
            <a:endParaRPr lang="zh-CN" altLang="en-US"/>
          </a:p>
        </p:txBody>
      </p:sp>
      <p:sp>
        <p:nvSpPr>
          <p:cNvPr id="16" name="Footer Placeholder 1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4438"/>
            <a:ext cx="8229600" cy="428625"/>
          </a:xfrm>
        </p:spPr>
        <p:txBody>
          <a:bodyPr rtlCol="0">
            <a:normAutofit fontScale="90000"/>
          </a:bodyPr>
          <a:lstStyle/>
          <a:p>
            <a:pPr eaLnBrk="1" fontAlgn="auto" hangingPunct="1">
              <a:spcAft>
                <a:spcPts val="0"/>
              </a:spcAft>
              <a:defRPr/>
            </a:pPr>
            <a:endParaRPr lang="zh-CN" altLang="en-US"/>
          </a:p>
        </p:txBody>
      </p:sp>
      <p:sp>
        <p:nvSpPr>
          <p:cNvPr id="3" name="Content Placeholder 2"/>
          <p:cNvSpPr>
            <a:spLocks noGrp="1"/>
          </p:cNvSpPr>
          <p:nvPr>
            <p:ph idx="1"/>
          </p:nvPr>
        </p:nvSpPr>
        <p:spPr>
          <a:xfrm>
            <a:off x="152400" y="357188"/>
            <a:ext cx="8839200" cy="6143625"/>
          </a:xfrm>
        </p:spPr>
        <p:txBody>
          <a:bodyPr rtlCol="0">
            <a:normAutofit/>
          </a:bodyPr>
          <a:lstStyle/>
          <a:p>
            <a:pPr marL="347663" indent="-347663" eaLnBrk="1" fontAlgn="auto" hangingPunct="1">
              <a:spcBef>
                <a:spcPts val="600"/>
              </a:spcBef>
              <a:spcAft>
                <a:spcPts val="1200"/>
              </a:spcAft>
              <a:buFont typeface="Arial" pitchFamily="34" charset="0"/>
              <a:buNone/>
              <a:defRPr/>
            </a:pPr>
            <a:r>
              <a:rPr lang="en-US" altLang="zh-CN" sz="2800" b="1" dirty="0" smtClean="0">
                <a:latin typeface="Times New Roman" pitchFamily="18" charset="0"/>
                <a:cs typeface="Times New Roman" pitchFamily="18" charset="0"/>
              </a:rPr>
              <a:t>Predisposing factors: </a:t>
            </a:r>
            <a:r>
              <a:rPr lang="en-US" altLang="zh-CN" sz="2400" dirty="0" smtClean="0">
                <a:latin typeface="Times New Roman" pitchFamily="18" charset="0"/>
                <a:cs typeface="Times New Roman" pitchFamily="18" charset="0"/>
              </a:rPr>
              <a:t>The following facilitates humans infection</a:t>
            </a:r>
          </a:p>
          <a:p>
            <a:pPr marL="508000" indent="-508000" eaLnBrk="1" fontAlgn="auto" hangingPunct="1">
              <a:spcAft>
                <a:spcPts val="0"/>
              </a:spcAft>
              <a:buFont typeface="Arial" pitchFamily="34" charset="0"/>
              <a:buAutoNum type="arabicPeriod"/>
              <a:defRPr/>
            </a:pPr>
            <a:r>
              <a:rPr lang="en-US" altLang="zh-CN" sz="2400" dirty="0" smtClean="0">
                <a:latin typeface="Times New Roman" pitchFamily="18" charset="0"/>
                <a:cs typeface="Times New Roman" pitchFamily="18" charset="0"/>
              </a:rPr>
              <a:t>Inadequate cooking</a:t>
            </a:r>
          </a:p>
          <a:p>
            <a:pPr marL="508000" indent="-508000" eaLnBrk="1" fontAlgn="auto" hangingPunct="1">
              <a:spcAft>
                <a:spcPts val="0"/>
              </a:spcAft>
              <a:buFont typeface="Arial" pitchFamily="34" charset="0"/>
              <a:buAutoNum type="arabicPeriod"/>
              <a:defRPr/>
            </a:pPr>
            <a:r>
              <a:rPr lang="en-US" altLang="zh-CN" sz="2400" dirty="0" smtClean="0">
                <a:latin typeface="Times New Roman" pitchFamily="18" charset="0"/>
                <a:cs typeface="Times New Roman" pitchFamily="18" charset="0"/>
              </a:rPr>
              <a:t>Cross contamination</a:t>
            </a:r>
          </a:p>
          <a:p>
            <a:pPr marL="508000" indent="-508000" eaLnBrk="1" fontAlgn="auto" hangingPunct="1">
              <a:spcAft>
                <a:spcPts val="0"/>
              </a:spcAft>
              <a:buFont typeface="Arial" pitchFamily="34" charset="0"/>
              <a:buAutoNum type="arabicPeriod"/>
              <a:defRPr/>
            </a:pPr>
            <a:r>
              <a:rPr lang="en-US" altLang="zh-CN" sz="2400" dirty="0" smtClean="0">
                <a:latin typeface="Times New Roman" pitchFamily="18" charset="0"/>
                <a:cs typeface="Times New Roman" pitchFamily="18" charset="0"/>
              </a:rPr>
              <a:t>Inadequate refrigeration/reheating</a:t>
            </a:r>
          </a:p>
          <a:p>
            <a:pPr marL="508000" indent="-508000" eaLnBrk="1" fontAlgn="auto" hangingPunct="1">
              <a:spcAft>
                <a:spcPts val="0"/>
              </a:spcAft>
              <a:buFont typeface="Arial" pitchFamily="34" charset="0"/>
              <a:buAutoNum type="arabicPeriod"/>
              <a:defRPr/>
            </a:pPr>
            <a:r>
              <a:rPr lang="en-US" altLang="zh-CN" sz="2400" dirty="0" smtClean="0">
                <a:latin typeface="Times New Roman" pitchFamily="18" charset="0"/>
                <a:cs typeface="Times New Roman" pitchFamily="18" charset="0"/>
              </a:rPr>
              <a:t>Infected food handler</a:t>
            </a:r>
          </a:p>
          <a:p>
            <a:pPr marL="508000" indent="-508000" eaLnBrk="1" fontAlgn="auto" hangingPunct="1">
              <a:spcAft>
                <a:spcPts val="0"/>
              </a:spcAft>
              <a:buFont typeface="Arial" pitchFamily="34" charset="0"/>
              <a:buAutoNum type="arabicPeriod"/>
              <a:defRPr/>
            </a:pPr>
            <a:r>
              <a:rPr lang="en-US" altLang="zh-CN" sz="2400" dirty="0" smtClean="0">
                <a:latin typeface="Times New Roman" pitchFamily="18" charset="0"/>
                <a:cs typeface="Times New Roman" pitchFamily="18" charset="0"/>
              </a:rPr>
              <a:t>Animal carriers perpetuate the animal to animal cycle.</a:t>
            </a:r>
          </a:p>
          <a:p>
            <a:pPr marL="508000" indent="-508000" eaLnBrk="1" fontAlgn="auto" hangingPunct="1">
              <a:spcAft>
                <a:spcPts val="0"/>
              </a:spcAft>
              <a:buFont typeface="Arial" pitchFamily="34" charset="0"/>
              <a:buAutoNum type="arabicPeriod"/>
              <a:defRPr/>
            </a:pPr>
            <a:r>
              <a:rPr lang="en-US" altLang="zh-CN" sz="2400" dirty="0" smtClean="0">
                <a:latin typeface="Times New Roman" pitchFamily="18" charset="0"/>
                <a:cs typeface="Times New Roman" pitchFamily="18" charset="0"/>
              </a:rPr>
              <a:t>Contaminated feed such as </a:t>
            </a:r>
            <a:r>
              <a:rPr lang="en-US" altLang="zh-CN" sz="2400" b="1" dirty="0" smtClean="0">
                <a:latin typeface="Times New Roman" pitchFamily="18" charset="0"/>
                <a:cs typeface="Times New Roman" pitchFamily="18" charset="0"/>
              </a:rPr>
              <a:t>bone meal</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meat meal</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blood meal</a:t>
            </a:r>
            <a:r>
              <a:rPr lang="en-US" altLang="zh-CN" sz="2400" dirty="0" smtClean="0">
                <a:latin typeface="Times New Roman" pitchFamily="18" charset="0"/>
                <a:cs typeface="Times New Roman" pitchFamily="18" charset="0"/>
              </a:rPr>
              <a:t>, fish meal play an important role in the transmission of </a:t>
            </a:r>
            <a:r>
              <a:rPr lang="en-US" altLang="zh-CN" sz="2400" dirty="0" err="1" smtClean="0">
                <a:latin typeface="Times New Roman" pitchFamily="18" charset="0"/>
                <a:cs typeface="Times New Roman" pitchFamily="18" charset="0"/>
              </a:rPr>
              <a:t>salmonellosis</a:t>
            </a:r>
            <a:r>
              <a:rPr lang="en-US" altLang="zh-CN" sz="2400" dirty="0" smtClean="0">
                <a:latin typeface="Times New Roman" pitchFamily="18" charset="0"/>
                <a:cs typeface="Times New Roman" pitchFamily="18" charset="0"/>
              </a:rPr>
              <a:t> in animals.</a:t>
            </a:r>
            <a:endParaRPr lang="zh-CN" alt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32064E71-947F-4E67-9AD2-2119D60BA0F8}" type="slidenum">
              <a:rPr lang="zh-CN" altLang="en-US"/>
              <a:pPr>
                <a:defRPr/>
              </a:pPr>
              <a:t>134</a:t>
            </a:fld>
            <a:endParaRPr lang="zh-CN" altLang="en-US"/>
          </a:p>
        </p:txBody>
      </p:sp>
      <p:sp>
        <p:nvSpPr>
          <p:cNvPr id="5" name="Date Placeholder 4"/>
          <p:cNvSpPr>
            <a:spLocks noGrp="1"/>
          </p:cNvSpPr>
          <p:nvPr>
            <p:ph type="dt" sz="quarter" idx="10"/>
          </p:nvPr>
        </p:nvSpPr>
        <p:spPr/>
        <p:txBody>
          <a:bodyPr/>
          <a:lstStyle/>
          <a:p>
            <a:pPr>
              <a:defRPr/>
            </a:pPr>
            <a:fld id="{9A356DE2-8066-4C91-B735-D2AD5383D383}"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571500"/>
            <a:ext cx="8229600" cy="285750"/>
          </a:xfrm>
        </p:spPr>
        <p:txBody>
          <a:bodyPr rtlCol="0">
            <a:normAutofit fontScale="90000"/>
          </a:bodyPr>
          <a:lstStyle/>
          <a:p>
            <a:pPr eaLnBrk="1" fontAlgn="auto" hangingPunct="1">
              <a:spcAft>
                <a:spcPts val="0"/>
              </a:spcAft>
              <a:defRPr/>
            </a:pPr>
            <a:endParaRPr lang="zh-CN" altLang="en-US"/>
          </a:p>
        </p:txBody>
      </p:sp>
      <p:sp>
        <p:nvSpPr>
          <p:cNvPr id="77827" name="Content Placeholder 2"/>
          <p:cNvSpPr>
            <a:spLocks noGrp="1"/>
          </p:cNvSpPr>
          <p:nvPr>
            <p:ph idx="1"/>
          </p:nvPr>
        </p:nvSpPr>
        <p:spPr>
          <a:xfrm>
            <a:off x="214313" y="214313"/>
            <a:ext cx="8929687" cy="6643687"/>
          </a:xfrm>
        </p:spPr>
        <p:txBody>
          <a:bodyPr/>
          <a:lstStyle/>
          <a:p>
            <a:pPr eaLnBrk="1" hangingPunct="1">
              <a:buFont typeface="Arial" pitchFamily="34" charset="0"/>
              <a:buNone/>
            </a:pPr>
            <a:endParaRPr lang="zh-CN" altLang="en-US" dirty="0" smtClean="0"/>
          </a:p>
        </p:txBody>
      </p:sp>
      <p:sp>
        <p:nvSpPr>
          <p:cNvPr id="18" name="Slide Number Placeholder 17"/>
          <p:cNvSpPr>
            <a:spLocks noGrp="1"/>
          </p:cNvSpPr>
          <p:nvPr>
            <p:ph type="sldNum" sz="quarter" idx="12"/>
          </p:nvPr>
        </p:nvSpPr>
        <p:spPr/>
        <p:txBody>
          <a:bodyPr/>
          <a:lstStyle/>
          <a:p>
            <a:pPr>
              <a:defRPr/>
            </a:pPr>
            <a:fld id="{CCEF1491-C374-4645-9545-3B31697C4B7D}" type="slidenum">
              <a:rPr lang="zh-CN" altLang="en-US"/>
              <a:pPr>
                <a:defRPr/>
              </a:pPr>
              <a:t>135</a:t>
            </a:fld>
            <a:endParaRPr lang="zh-CN" altLang="en-US"/>
          </a:p>
        </p:txBody>
      </p:sp>
      <p:sp>
        <p:nvSpPr>
          <p:cNvPr id="4" name="Rounded Rectangle 3"/>
          <p:cNvSpPr/>
          <p:nvPr/>
        </p:nvSpPr>
        <p:spPr>
          <a:xfrm>
            <a:off x="152399" y="285750"/>
            <a:ext cx="2057401" cy="7048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b="1" dirty="0">
                <a:solidFill>
                  <a:schemeClr val="tx1"/>
                </a:solidFill>
                <a:latin typeface="Times New Roman" pitchFamily="18" charset="0"/>
                <a:cs typeface="Times New Roman" pitchFamily="18" charset="0"/>
              </a:rPr>
              <a:t>Sick or carrier </a:t>
            </a:r>
            <a:r>
              <a:rPr lang="en-US" altLang="zh-CN" b="1" dirty="0" smtClean="0">
                <a:solidFill>
                  <a:schemeClr val="tx1"/>
                </a:solidFill>
                <a:latin typeface="Times New Roman" pitchFamily="18" charset="0"/>
                <a:cs typeface="Times New Roman" pitchFamily="18" charset="0"/>
              </a:rPr>
              <a:t>animals/birds</a:t>
            </a:r>
            <a:endParaRPr lang="zh-CN" altLang="en-US" b="1" dirty="0">
              <a:solidFill>
                <a:schemeClr val="tx1"/>
              </a:solidFill>
              <a:latin typeface="Times New Roman" pitchFamily="18" charset="0"/>
              <a:cs typeface="Times New Roman" pitchFamily="18" charset="0"/>
            </a:endParaRPr>
          </a:p>
        </p:txBody>
      </p:sp>
      <p:sp>
        <p:nvSpPr>
          <p:cNvPr id="7" name="Rounded Rectangle 6"/>
          <p:cNvSpPr/>
          <p:nvPr/>
        </p:nvSpPr>
        <p:spPr>
          <a:xfrm>
            <a:off x="3352800" y="228600"/>
            <a:ext cx="2286000" cy="99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b="1" dirty="0">
                <a:solidFill>
                  <a:schemeClr val="tx1"/>
                </a:solidFill>
                <a:latin typeface="Times New Roman" pitchFamily="18" charset="0"/>
                <a:cs typeface="Times New Roman" pitchFamily="18" charset="0"/>
              </a:rPr>
              <a:t>Contaminated feed and environment</a:t>
            </a:r>
            <a:endParaRPr lang="zh-CN" altLang="en-US" sz="2400" b="1" dirty="0">
              <a:solidFill>
                <a:schemeClr val="tx1"/>
              </a:solidFill>
              <a:latin typeface="Times New Roman" pitchFamily="18" charset="0"/>
              <a:cs typeface="Times New Roman" pitchFamily="18" charset="0"/>
            </a:endParaRPr>
          </a:p>
        </p:txBody>
      </p:sp>
      <p:sp>
        <p:nvSpPr>
          <p:cNvPr id="8" name="Rounded Rectangle 7"/>
          <p:cNvSpPr/>
          <p:nvPr/>
        </p:nvSpPr>
        <p:spPr>
          <a:xfrm>
            <a:off x="7010400" y="381000"/>
            <a:ext cx="2133600" cy="990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b="1" dirty="0">
                <a:solidFill>
                  <a:schemeClr val="tx1"/>
                </a:solidFill>
                <a:latin typeface="Times New Roman" pitchFamily="18" charset="0"/>
                <a:cs typeface="Times New Roman" pitchFamily="18" charset="0"/>
              </a:rPr>
              <a:t>Susceptible </a:t>
            </a:r>
            <a:r>
              <a:rPr lang="en-US" altLang="zh-CN" sz="2400" b="1" dirty="0" smtClean="0">
                <a:solidFill>
                  <a:schemeClr val="tx1"/>
                </a:solidFill>
                <a:latin typeface="Times New Roman" pitchFamily="18" charset="0"/>
                <a:cs typeface="Times New Roman" pitchFamily="18" charset="0"/>
              </a:rPr>
              <a:t>animals/birds</a:t>
            </a:r>
            <a:endParaRPr lang="en-US" altLang="zh-CN" sz="2400" b="1" dirty="0">
              <a:solidFill>
                <a:schemeClr val="tx1"/>
              </a:solidFill>
              <a:latin typeface="Times New Roman" pitchFamily="18" charset="0"/>
              <a:cs typeface="Times New Roman" pitchFamily="18" charset="0"/>
            </a:endParaRPr>
          </a:p>
        </p:txBody>
      </p:sp>
      <p:sp>
        <p:nvSpPr>
          <p:cNvPr id="9" name="Oval 8"/>
          <p:cNvSpPr/>
          <p:nvPr/>
        </p:nvSpPr>
        <p:spPr>
          <a:xfrm>
            <a:off x="685800" y="5562600"/>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b="1">
                <a:solidFill>
                  <a:schemeClr val="tx1"/>
                </a:solidFill>
              </a:rPr>
              <a:t>Man</a:t>
            </a:r>
            <a:endParaRPr lang="zh-CN" altLang="en-US" b="1">
              <a:solidFill>
                <a:schemeClr val="tx1"/>
              </a:solidFill>
            </a:endParaRPr>
          </a:p>
        </p:txBody>
      </p:sp>
      <p:sp>
        <p:nvSpPr>
          <p:cNvPr id="10" name="Oval 9"/>
          <p:cNvSpPr/>
          <p:nvPr/>
        </p:nvSpPr>
        <p:spPr>
          <a:xfrm>
            <a:off x="3810000" y="4572000"/>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b="1">
                <a:solidFill>
                  <a:schemeClr val="tx1"/>
                </a:solidFill>
              </a:rPr>
              <a:t>Man</a:t>
            </a:r>
            <a:endParaRPr lang="zh-CN" altLang="en-US" b="1">
              <a:solidFill>
                <a:schemeClr val="tx1"/>
              </a:solidFill>
            </a:endParaRPr>
          </a:p>
        </p:txBody>
      </p:sp>
      <p:sp>
        <p:nvSpPr>
          <p:cNvPr id="11" name="Oval 10"/>
          <p:cNvSpPr/>
          <p:nvPr/>
        </p:nvSpPr>
        <p:spPr>
          <a:xfrm>
            <a:off x="7772400" y="5562600"/>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b="1">
                <a:solidFill>
                  <a:schemeClr val="tx1"/>
                </a:solidFill>
              </a:rPr>
              <a:t>Man</a:t>
            </a:r>
            <a:endParaRPr lang="zh-CN" altLang="en-US" b="1">
              <a:solidFill>
                <a:schemeClr val="tx1"/>
              </a:solidFill>
            </a:endParaRPr>
          </a:p>
        </p:txBody>
      </p:sp>
      <p:sp>
        <p:nvSpPr>
          <p:cNvPr id="12" name="Right Arrow 11"/>
          <p:cNvSpPr/>
          <p:nvPr/>
        </p:nvSpPr>
        <p:spPr>
          <a:xfrm>
            <a:off x="2209800" y="304800"/>
            <a:ext cx="1054100" cy="685800"/>
          </a:xfrm>
          <a:prstGeom prst="rightArrow">
            <a:avLst>
              <a:gd name="adj1" fmla="val 44005"/>
              <a:gd name="adj2"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b="1" dirty="0">
                <a:solidFill>
                  <a:schemeClr val="tx1"/>
                </a:solidFill>
                <a:latin typeface="Times New Roman" pitchFamily="18" charset="0"/>
                <a:cs typeface="Times New Roman" pitchFamily="18" charset="0"/>
              </a:rPr>
              <a:t>Feces</a:t>
            </a:r>
            <a:r>
              <a:rPr lang="en-US" altLang="zh-CN" sz="2000" b="1" dirty="0">
                <a:solidFill>
                  <a:schemeClr val="tx1"/>
                </a:solidFill>
                <a:latin typeface="Times New Roman" pitchFamily="18" charset="0"/>
                <a:cs typeface="Times New Roman" pitchFamily="18" charset="0"/>
              </a:rPr>
              <a:t> </a:t>
            </a:r>
            <a:endParaRPr lang="zh-CN" altLang="en-US" sz="2000" b="1" dirty="0">
              <a:solidFill>
                <a:schemeClr val="tx1"/>
              </a:solidFill>
              <a:latin typeface="Times New Roman" pitchFamily="18" charset="0"/>
              <a:cs typeface="Times New Roman" pitchFamily="18" charset="0"/>
            </a:endParaRPr>
          </a:p>
        </p:txBody>
      </p:sp>
      <p:sp>
        <p:nvSpPr>
          <p:cNvPr id="13" name="Right Arrow 12"/>
          <p:cNvSpPr/>
          <p:nvPr/>
        </p:nvSpPr>
        <p:spPr>
          <a:xfrm>
            <a:off x="5715000" y="533400"/>
            <a:ext cx="1314450" cy="48418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b="1" dirty="0">
                <a:solidFill>
                  <a:schemeClr val="tx1"/>
                </a:solidFill>
                <a:latin typeface="Times New Roman" pitchFamily="18" charset="0"/>
                <a:cs typeface="Times New Roman" pitchFamily="18" charset="0"/>
              </a:rPr>
              <a:t>Ingestion </a:t>
            </a:r>
            <a:endParaRPr lang="zh-CN" altLang="en-US" sz="2000" b="1" dirty="0">
              <a:solidFill>
                <a:schemeClr val="tx1"/>
              </a:solidFill>
              <a:latin typeface="Times New Roman" pitchFamily="18" charset="0"/>
              <a:cs typeface="Times New Roman" pitchFamily="18" charset="0"/>
            </a:endParaRPr>
          </a:p>
        </p:txBody>
      </p:sp>
      <p:sp>
        <p:nvSpPr>
          <p:cNvPr id="14" name="Down Arrow 13"/>
          <p:cNvSpPr/>
          <p:nvPr/>
        </p:nvSpPr>
        <p:spPr>
          <a:xfrm>
            <a:off x="533400" y="1214439"/>
            <a:ext cx="1295400" cy="4271961"/>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fontAlgn="auto">
              <a:spcBef>
                <a:spcPts val="0"/>
              </a:spcBef>
              <a:spcAft>
                <a:spcPts val="0"/>
              </a:spcAft>
              <a:defRPr/>
            </a:pPr>
            <a:r>
              <a:rPr lang="en-US" altLang="zh-CN" sz="2400" b="1" dirty="0">
                <a:solidFill>
                  <a:schemeClr val="tx1"/>
                </a:solidFill>
                <a:latin typeface="Times New Roman" pitchFamily="18" charset="0"/>
                <a:cs typeface="Times New Roman" pitchFamily="18" charset="0"/>
              </a:rPr>
              <a:t>Ingestion of food</a:t>
            </a:r>
            <a:endParaRPr lang="zh-CN" altLang="en-US" sz="2400" b="1" dirty="0">
              <a:solidFill>
                <a:schemeClr val="tx1"/>
              </a:solidFill>
              <a:latin typeface="Times New Roman" pitchFamily="18" charset="0"/>
              <a:cs typeface="Times New Roman" pitchFamily="18" charset="0"/>
            </a:endParaRPr>
          </a:p>
        </p:txBody>
      </p:sp>
      <p:sp>
        <p:nvSpPr>
          <p:cNvPr id="15" name="Oval 14"/>
          <p:cNvSpPr/>
          <p:nvPr/>
        </p:nvSpPr>
        <p:spPr>
          <a:xfrm>
            <a:off x="2438400" y="1600200"/>
            <a:ext cx="3738562" cy="4286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000" b="1" dirty="0">
                <a:solidFill>
                  <a:schemeClr val="tx1"/>
                </a:solidFill>
                <a:latin typeface="Times New Roman" pitchFamily="18" charset="0"/>
                <a:cs typeface="Times New Roman" pitchFamily="18" charset="0"/>
              </a:rPr>
              <a:t>Vegetables and water</a:t>
            </a:r>
            <a:endParaRPr lang="zh-CN" altLang="en-US" sz="2000" b="1" dirty="0">
              <a:solidFill>
                <a:schemeClr val="tx1"/>
              </a:solidFill>
              <a:latin typeface="Times New Roman" pitchFamily="18" charset="0"/>
              <a:cs typeface="Times New Roman" pitchFamily="18" charset="0"/>
            </a:endParaRPr>
          </a:p>
        </p:txBody>
      </p:sp>
      <p:sp>
        <p:nvSpPr>
          <p:cNvPr id="16" name="Down Arrow 15"/>
          <p:cNvSpPr/>
          <p:nvPr/>
        </p:nvSpPr>
        <p:spPr>
          <a:xfrm>
            <a:off x="4038600" y="1981200"/>
            <a:ext cx="484187" cy="254952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Right Arrow 16"/>
          <p:cNvSpPr/>
          <p:nvPr/>
        </p:nvSpPr>
        <p:spPr>
          <a:xfrm>
            <a:off x="1752600" y="5715000"/>
            <a:ext cx="6000750" cy="6858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b="1" dirty="0" err="1">
                <a:solidFill>
                  <a:schemeClr val="tx1"/>
                </a:solidFill>
                <a:latin typeface="Times New Roman" pitchFamily="18" charset="0"/>
                <a:cs typeface="Times New Roman" pitchFamily="18" charset="0"/>
              </a:rPr>
              <a:t>Feco</a:t>
            </a:r>
            <a:r>
              <a:rPr lang="en-US" altLang="zh-CN" sz="2400" b="1" dirty="0">
                <a:solidFill>
                  <a:schemeClr val="tx1"/>
                </a:solidFill>
                <a:latin typeface="Times New Roman" pitchFamily="18" charset="0"/>
                <a:cs typeface="Times New Roman" pitchFamily="18" charset="0"/>
              </a:rPr>
              <a:t>-oral route (hospital)</a:t>
            </a:r>
            <a:endParaRPr lang="zh-CN" altLang="en-US" sz="2400" b="1" dirty="0">
              <a:solidFill>
                <a:schemeClr val="tx1"/>
              </a:solidFill>
              <a:latin typeface="Times New Roman" pitchFamily="18" charset="0"/>
              <a:cs typeface="Times New Roman" pitchFamily="18" charset="0"/>
            </a:endParaRPr>
          </a:p>
        </p:txBody>
      </p:sp>
      <p:sp>
        <p:nvSpPr>
          <p:cNvPr id="19" name="Date Placeholder 18"/>
          <p:cNvSpPr>
            <a:spLocks noGrp="1"/>
          </p:cNvSpPr>
          <p:nvPr>
            <p:ph type="dt" sz="quarter" idx="10"/>
          </p:nvPr>
        </p:nvSpPr>
        <p:spPr>
          <a:xfrm>
            <a:off x="381000" y="6492875"/>
            <a:ext cx="2133600" cy="365125"/>
          </a:xfrm>
        </p:spPr>
        <p:txBody>
          <a:bodyPr/>
          <a:lstStyle/>
          <a:p>
            <a:pPr>
              <a:defRPr/>
            </a:pPr>
            <a:fld id="{FD853BF4-604E-4D7C-85B3-4D39E43B357C}" type="datetime1">
              <a:rPr lang="en-US" altLang="zh-CN"/>
              <a:pPr>
                <a:defRPr/>
              </a:pPr>
              <a:t>5/13/2015</a:t>
            </a:fld>
            <a:endParaRPr lang="zh-CN" altLang="en-US"/>
          </a:p>
        </p:txBody>
      </p:sp>
      <p:sp>
        <p:nvSpPr>
          <p:cNvPr id="20" name="Footer Placeholder 19"/>
          <p:cNvSpPr>
            <a:spLocks noGrp="1"/>
          </p:cNvSpPr>
          <p:nvPr>
            <p:ph type="ftr" sz="quarter" idx="11"/>
          </p:nvPr>
        </p:nvSpPr>
        <p:spPr/>
        <p:txBody>
          <a:bodyPr/>
          <a:lstStyle/>
          <a:p>
            <a:pPr>
              <a:defRPr/>
            </a:pPr>
            <a:endParaRPr lang="en-GB" dirty="0"/>
          </a:p>
        </p:txBody>
      </p:sp>
    </p:spTree>
  </p:cSld>
  <p:clrMapOvr>
    <a:masterClrMapping/>
  </p:clrMapOvr>
  <p:transition>
    <p:blinds dir="vert"/>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idx="1"/>
          </p:nvPr>
        </p:nvSpPr>
        <p:spPr>
          <a:xfrm>
            <a:off x="228600" y="228600"/>
            <a:ext cx="8686800" cy="6324600"/>
          </a:xfrm>
        </p:spPr>
        <p:txBody>
          <a:bodyPr/>
          <a:lstStyle/>
          <a:p>
            <a:pPr marL="974725" indent="-974725" eaLnBrk="1" hangingPunct="1">
              <a:lnSpc>
                <a:spcPct val="90000"/>
              </a:lnSpc>
              <a:buFont typeface="Wingdings" pitchFamily="2" charset="2"/>
              <a:buNone/>
            </a:pPr>
            <a:r>
              <a:rPr lang="en-US" altLang="zh-CN" sz="2800" b="1" dirty="0" smtClean="0">
                <a:latin typeface="Arial" pitchFamily="34" charset="0"/>
                <a:cs typeface="Arial" pitchFamily="34" charset="0"/>
              </a:rPr>
              <a:t>Symptoms</a:t>
            </a:r>
            <a:r>
              <a:rPr lang="en-US" altLang="zh-CN" sz="2000" b="1" dirty="0" smtClean="0">
                <a:latin typeface="Arial" pitchFamily="34" charset="0"/>
                <a:cs typeface="Arial" pitchFamily="34" charset="0"/>
              </a:rPr>
              <a:t>:</a:t>
            </a:r>
          </a:p>
          <a:p>
            <a:pPr marL="974725" indent="-974725" eaLnBrk="1" hangingPunct="1">
              <a:lnSpc>
                <a:spcPct val="90000"/>
              </a:lnSpc>
              <a:buFont typeface="Wingdings" pitchFamily="2" charset="2"/>
              <a:buNone/>
            </a:pPr>
            <a:r>
              <a:rPr lang="en-US" altLang="zh-CN" sz="2600" b="1" u="sng" dirty="0" smtClean="0">
                <a:latin typeface="Arial" pitchFamily="34" charset="0"/>
                <a:cs typeface="Arial" pitchFamily="34" charset="0"/>
              </a:rPr>
              <a:t>Man</a:t>
            </a:r>
            <a:r>
              <a:rPr lang="en-US" altLang="zh-CN" sz="2000" b="1" dirty="0" smtClean="0">
                <a:latin typeface="Arial" pitchFamily="34" charset="0"/>
                <a:cs typeface="Arial" pitchFamily="34" charset="0"/>
              </a:rPr>
              <a:t>:-  </a:t>
            </a:r>
            <a:r>
              <a:rPr lang="en-US" altLang="zh-CN" sz="2400" dirty="0" smtClean="0">
                <a:latin typeface="Times New Roman" pitchFamily="18" charset="0"/>
                <a:cs typeface="Times New Roman" pitchFamily="18" charset="0"/>
              </a:rPr>
              <a:t>Fever, headache, nausea, vomiting, </a:t>
            </a:r>
          </a:p>
          <a:p>
            <a:pPr marL="682625" indent="-392113" eaLnBrk="1" hangingPunct="1">
              <a:lnSpc>
                <a:spcPct val="90000"/>
              </a:lnSpc>
              <a:buFont typeface="Wingdings" pitchFamily="2" charset="2"/>
              <a:buChar char="Ø"/>
            </a:pPr>
            <a:r>
              <a:rPr lang="en-US" altLang="zh-CN" sz="2400" dirty="0" smtClean="0">
                <a:latin typeface="Times New Roman" pitchFamily="18" charset="0"/>
                <a:cs typeface="Times New Roman" pitchFamily="18" charset="0"/>
              </a:rPr>
              <a:t>Abdominal pain and diarrhea.</a:t>
            </a:r>
          </a:p>
          <a:p>
            <a:pPr marL="682625" indent="-392113" eaLnBrk="1" hangingPunct="1">
              <a:lnSpc>
                <a:spcPct val="90000"/>
              </a:lnSpc>
              <a:buFont typeface="Wingdings" pitchFamily="2" charset="2"/>
              <a:buChar char="Ø"/>
            </a:pPr>
            <a:r>
              <a:rPr lang="en-US" altLang="zh-CN" sz="2400" b="1" dirty="0" smtClean="0">
                <a:latin typeface="Times New Roman" pitchFamily="18" charset="0"/>
                <a:cs typeface="Times New Roman" pitchFamily="18" charset="0"/>
              </a:rPr>
              <a:t>Squeal</a:t>
            </a:r>
            <a:r>
              <a:rPr lang="en-US" altLang="zh-CN" sz="2400" dirty="0" smtClean="0">
                <a:latin typeface="Times New Roman" pitchFamily="18" charset="0"/>
                <a:cs typeface="Times New Roman" pitchFamily="18" charset="0"/>
              </a:rPr>
              <a:t>: reactive arthritis, rheumatic syndrome.</a:t>
            </a:r>
          </a:p>
          <a:p>
            <a:pPr marL="682625" indent="-392113" eaLnBrk="1" hangingPunct="1">
              <a:lnSpc>
                <a:spcPct val="90000"/>
              </a:lnSpc>
              <a:buFont typeface="Wingdings" pitchFamily="2" charset="2"/>
              <a:buChar char="Ø"/>
            </a:pPr>
            <a:r>
              <a:rPr lang="en-US" altLang="zh-CN" sz="2400" dirty="0" smtClean="0">
                <a:latin typeface="Times New Roman" pitchFamily="18" charset="0"/>
                <a:cs typeface="Times New Roman" pitchFamily="18" charset="0"/>
              </a:rPr>
              <a:t>Death in very </a:t>
            </a:r>
            <a:r>
              <a:rPr lang="en-US" altLang="zh-CN" sz="2400" b="1" dirty="0" smtClean="0">
                <a:latin typeface="Times New Roman" pitchFamily="18" charset="0"/>
                <a:cs typeface="Times New Roman" pitchFamily="18" charset="0"/>
              </a:rPr>
              <a:t>young</a:t>
            </a:r>
            <a:r>
              <a:rPr lang="en-US" altLang="zh-CN" sz="2400" dirty="0" smtClean="0">
                <a:latin typeface="Times New Roman" pitchFamily="18" charset="0"/>
                <a:cs typeface="Times New Roman" pitchFamily="18" charset="0"/>
              </a:rPr>
              <a:t>, very </a:t>
            </a:r>
            <a:r>
              <a:rPr lang="en-US" altLang="zh-CN" sz="2400" b="1" dirty="0" smtClean="0">
                <a:latin typeface="Times New Roman" pitchFamily="18" charset="0"/>
                <a:cs typeface="Times New Roman" pitchFamily="18" charset="0"/>
              </a:rPr>
              <a:t>old</a:t>
            </a:r>
            <a:r>
              <a:rPr lang="en-US" altLang="zh-CN" sz="2400" dirty="0" smtClean="0">
                <a:latin typeface="Times New Roman" pitchFamily="18" charset="0"/>
                <a:cs typeface="Times New Roman" pitchFamily="18" charset="0"/>
              </a:rPr>
              <a:t> or </a:t>
            </a:r>
          </a:p>
          <a:p>
            <a:pPr marL="682625" indent="-392113" eaLnBrk="1" hangingPunct="1">
              <a:lnSpc>
                <a:spcPct val="90000"/>
              </a:lnSpc>
              <a:buNone/>
            </a:pPr>
            <a:r>
              <a:rPr lang="en-US" altLang="zh-CN" sz="2400" dirty="0" smtClean="0">
                <a:latin typeface="Times New Roman" pitchFamily="18" charset="0"/>
                <a:cs typeface="Times New Roman" pitchFamily="18" charset="0"/>
              </a:rPr>
              <a:t>in debilitated persons.</a:t>
            </a:r>
          </a:p>
          <a:p>
            <a:pPr marL="682625" indent="-392113" eaLnBrk="1" hangingPunct="1">
              <a:lnSpc>
                <a:spcPct val="90000"/>
              </a:lnSpc>
              <a:buNone/>
            </a:pPr>
            <a:endParaRPr lang="en-US" altLang="zh-CN" sz="2400" dirty="0" smtClean="0">
              <a:latin typeface="Times New Roman" pitchFamily="18" charset="0"/>
              <a:cs typeface="Times New Roman" pitchFamily="18" charset="0"/>
            </a:endParaRPr>
          </a:p>
          <a:p>
            <a:pPr marL="974725" indent="-974725">
              <a:lnSpc>
                <a:spcPct val="90000"/>
              </a:lnSpc>
              <a:buNone/>
              <a:defRPr/>
            </a:pPr>
            <a:r>
              <a:rPr lang="en-US" altLang="zh-CN" sz="2800" b="1" u="sng" dirty="0" smtClean="0">
                <a:latin typeface="Times New Roman" pitchFamily="18" charset="0"/>
                <a:cs typeface="Times New Roman" pitchFamily="18" charset="0"/>
              </a:rPr>
              <a:t>Animals</a:t>
            </a:r>
            <a:r>
              <a:rPr lang="en-US" altLang="zh-CN" sz="2400" b="1" dirty="0" smtClean="0">
                <a:latin typeface="Arial" pitchFamily="34" charset="0"/>
                <a:cs typeface="Arial" pitchFamily="34" charset="0"/>
              </a:rPr>
              <a:t>:</a:t>
            </a:r>
            <a:r>
              <a:rPr lang="en-US" altLang="zh-CN" sz="2400" dirty="0" smtClean="0">
                <a:latin typeface="Arial" pitchFamily="34" charset="0"/>
                <a:cs typeface="Arial" pitchFamily="34" charset="0"/>
              </a:rPr>
              <a:t> Four types:</a:t>
            </a:r>
          </a:p>
          <a:p>
            <a:pPr marL="974725" indent="-509588">
              <a:lnSpc>
                <a:spcPct val="90000"/>
              </a:lnSpc>
              <a:buFont typeface="+mj-lt"/>
              <a:buAutoNum type="alphaLcPeriod"/>
              <a:defRPr/>
            </a:pPr>
            <a:r>
              <a:rPr lang="en-US" altLang="zh-CN" sz="2400" dirty="0" err="1" smtClean="0">
                <a:latin typeface="Arial" pitchFamily="34" charset="0"/>
                <a:cs typeface="Arial" pitchFamily="34" charset="0"/>
              </a:rPr>
              <a:t>Peracute</a:t>
            </a:r>
            <a:r>
              <a:rPr lang="en-US" altLang="zh-CN" sz="2400" dirty="0" smtClean="0">
                <a:latin typeface="Arial" pitchFamily="34" charset="0"/>
                <a:cs typeface="Arial" pitchFamily="34" charset="0"/>
              </a:rPr>
              <a:t> septicemia</a:t>
            </a:r>
          </a:p>
          <a:p>
            <a:pPr marL="974725" indent="-509588">
              <a:lnSpc>
                <a:spcPct val="90000"/>
              </a:lnSpc>
              <a:buFont typeface="+mj-lt"/>
              <a:buAutoNum type="alphaLcPeriod"/>
              <a:defRPr/>
            </a:pPr>
            <a:r>
              <a:rPr lang="en-US" altLang="zh-CN" sz="2400" dirty="0" smtClean="0">
                <a:latin typeface="Arial" pitchFamily="34" charset="0"/>
                <a:cs typeface="Arial" pitchFamily="34" charset="0"/>
              </a:rPr>
              <a:t>Acute enteritis</a:t>
            </a:r>
          </a:p>
          <a:p>
            <a:pPr marL="974725" indent="-509588">
              <a:lnSpc>
                <a:spcPct val="90000"/>
              </a:lnSpc>
              <a:buFont typeface="+mj-lt"/>
              <a:buAutoNum type="alphaLcPeriod"/>
              <a:defRPr/>
            </a:pPr>
            <a:r>
              <a:rPr lang="en-US" altLang="zh-CN" sz="2400" dirty="0" smtClean="0">
                <a:latin typeface="Arial" pitchFamily="34" charset="0"/>
                <a:cs typeface="Arial" pitchFamily="34" charset="0"/>
              </a:rPr>
              <a:t>Chronic enteritis</a:t>
            </a:r>
          </a:p>
          <a:p>
            <a:pPr marL="974725" indent="-509588">
              <a:lnSpc>
                <a:spcPct val="90000"/>
              </a:lnSpc>
              <a:buFont typeface="+mj-lt"/>
              <a:buAutoNum type="alphaLcPeriod"/>
              <a:defRPr/>
            </a:pPr>
            <a:r>
              <a:rPr lang="en-US" altLang="zh-CN" sz="2400" dirty="0" smtClean="0">
                <a:latin typeface="Arial" pitchFamily="34" charset="0"/>
                <a:cs typeface="Arial" pitchFamily="34" charset="0"/>
              </a:rPr>
              <a:t>Subclinical carrier</a:t>
            </a:r>
            <a:endParaRPr lang="en-US" altLang="zh-CN" sz="2400" dirty="0" smtClean="0">
              <a:latin typeface="Times New Roman" pitchFamily="18" charset="0"/>
              <a:cs typeface="Times New Roman" pitchFamily="18" charset="0"/>
            </a:endParaRPr>
          </a:p>
          <a:p>
            <a:pPr marL="974725" indent="-974725" eaLnBrk="1" hangingPunct="1">
              <a:lnSpc>
                <a:spcPct val="90000"/>
              </a:lnSpc>
              <a:buFont typeface="Wingdings" pitchFamily="2" charset="2"/>
              <a:buNone/>
            </a:pPr>
            <a:endParaRPr lang="en-US" altLang="zh-CN" sz="2000" dirty="0" smtClean="0">
              <a:latin typeface="Arial" pitchFamily="34" charset="0"/>
              <a:cs typeface="Arial" pitchFamily="34" charset="0"/>
            </a:endParaRPr>
          </a:p>
        </p:txBody>
      </p:sp>
      <p:sp>
        <p:nvSpPr>
          <p:cNvPr id="9" name="Slide Number Placeholder 8"/>
          <p:cNvSpPr>
            <a:spLocks noGrp="1"/>
          </p:cNvSpPr>
          <p:nvPr>
            <p:ph type="sldNum" sz="quarter" idx="12"/>
          </p:nvPr>
        </p:nvSpPr>
        <p:spPr/>
        <p:txBody>
          <a:bodyPr/>
          <a:lstStyle/>
          <a:p>
            <a:pPr>
              <a:defRPr/>
            </a:pPr>
            <a:fld id="{1DD81E82-005B-4278-8467-B6DCD7ED844A}" type="slidenum">
              <a:rPr lang="zh-CN" altLang="en-US"/>
              <a:pPr>
                <a:defRPr/>
              </a:pPr>
              <a:t>136</a:t>
            </a:fld>
            <a:endParaRPr lang="zh-CN" altLang="en-US"/>
          </a:p>
        </p:txBody>
      </p:sp>
      <p:sp>
        <p:nvSpPr>
          <p:cNvPr id="78852" name="Rectangle 3"/>
          <p:cNvSpPr>
            <a:spLocks noChangeArrowheads="1"/>
          </p:cNvSpPr>
          <p:nvPr/>
        </p:nvSpPr>
        <p:spPr bwMode="auto">
          <a:xfrm>
            <a:off x="381000" y="5715000"/>
            <a:ext cx="8229600" cy="1143000"/>
          </a:xfrm>
          <a:prstGeom prst="rect">
            <a:avLst/>
          </a:prstGeom>
          <a:noFill/>
          <a:ln w="9525">
            <a:noFill/>
            <a:miter lim="800000"/>
            <a:headEnd/>
            <a:tailEnd/>
          </a:ln>
        </p:spPr>
        <p:txBody>
          <a:bodyPr/>
          <a:lstStyle/>
          <a:p>
            <a:pPr algn="just">
              <a:lnSpc>
                <a:spcPct val="90000"/>
              </a:lnSpc>
              <a:spcBef>
                <a:spcPct val="20000"/>
              </a:spcBef>
              <a:buClr>
                <a:schemeClr val="hlink"/>
              </a:buClr>
              <a:buSzPct val="60000"/>
              <a:buFont typeface="Wingdings" pitchFamily="2" charset="2"/>
              <a:buNone/>
            </a:pPr>
            <a:endParaRPr lang="en-US" sz="2000"/>
          </a:p>
        </p:txBody>
      </p:sp>
      <p:pic>
        <p:nvPicPr>
          <p:cNvPr id="78853" name="Picture 3"/>
          <p:cNvPicPr>
            <a:picLocks noChangeAspect="1" noChangeArrowheads="1"/>
          </p:cNvPicPr>
          <p:nvPr/>
        </p:nvPicPr>
        <p:blipFill>
          <a:blip r:embed="rId3" cstate="print"/>
          <a:srcRect/>
          <a:stretch>
            <a:fillRect/>
          </a:stretch>
        </p:blipFill>
        <p:spPr bwMode="auto">
          <a:xfrm>
            <a:off x="6934200" y="1981200"/>
            <a:ext cx="2014537" cy="2209800"/>
          </a:xfrm>
          <a:prstGeom prst="rect">
            <a:avLst/>
          </a:prstGeom>
          <a:noFill/>
          <a:ln w="9525">
            <a:noFill/>
            <a:miter lim="800000"/>
            <a:headEnd/>
            <a:tailEnd/>
          </a:ln>
        </p:spPr>
      </p:pic>
      <p:pic>
        <p:nvPicPr>
          <p:cNvPr id="78854" name="Picture 4"/>
          <p:cNvPicPr>
            <a:picLocks noChangeAspect="1" noChangeArrowheads="1"/>
          </p:cNvPicPr>
          <p:nvPr/>
        </p:nvPicPr>
        <p:blipFill>
          <a:blip r:embed="rId4" cstate="print"/>
          <a:srcRect/>
          <a:stretch>
            <a:fillRect/>
          </a:stretch>
        </p:blipFill>
        <p:spPr bwMode="auto">
          <a:xfrm>
            <a:off x="7239000" y="4419600"/>
            <a:ext cx="1905000" cy="1981200"/>
          </a:xfrm>
          <a:prstGeom prst="rect">
            <a:avLst/>
          </a:prstGeom>
          <a:noFill/>
          <a:ln w="9525">
            <a:noFill/>
            <a:miter lim="800000"/>
            <a:headEnd/>
            <a:tailEnd/>
          </a:ln>
        </p:spPr>
      </p:pic>
      <p:pic>
        <p:nvPicPr>
          <p:cNvPr id="78855" name="Picture 5"/>
          <p:cNvPicPr>
            <a:picLocks noChangeAspect="1" noChangeArrowheads="1"/>
          </p:cNvPicPr>
          <p:nvPr/>
        </p:nvPicPr>
        <p:blipFill>
          <a:blip r:embed="rId5" cstate="print"/>
          <a:srcRect/>
          <a:stretch>
            <a:fillRect/>
          </a:stretch>
        </p:blipFill>
        <p:spPr bwMode="auto">
          <a:xfrm>
            <a:off x="4114800" y="4419600"/>
            <a:ext cx="1979613" cy="1643063"/>
          </a:xfrm>
          <a:prstGeom prst="rect">
            <a:avLst/>
          </a:prstGeom>
          <a:noFill/>
          <a:ln w="9525">
            <a:noFill/>
            <a:miter lim="800000"/>
            <a:headEnd/>
            <a:tailEnd/>
          </a:ln>
        </p:spPr>
      </p:pic>
      <p:pic>
        <p:nvPicPr>
          <p:cNvPr id="78857" name="Picture 3"/>
          <p:cNvPicPr>
            <a:picLocks noChangeAspect="1" noChangeArrowheads="1"/>
          </p:cNvPicPr>
          <p:nvPr/>
        </p:nvPicPr>
        <p:blipFill>
          <a:blip r:embed="rId6" cstate="print"/>
          <a:srcRect/>
          <a:stretch>
            <a:fillRect/>
          </a:stretch>
        </p:blipFill>
        <p:spPr bwMode="auto">
          <a:xfrm>
            <a:off x="7696200" y="152401"/>
            <a:ext cx="1228725" cy="1676399"/>
          </a:xfrm>
          <a:prstGeom prst="rect">
            <a:avLst/>
          </a:prstGeom>
          <a:noFill/>
          <a:ln w="9525">
            <a:noFill/>
            <a:miter lim="800000"/>
            <a:headEnd/>
            <a:tailEnd/>
          </a:ln>
        </p:spPr>
      </p:pic>
      <p:sp>
        <p:nvSpPr>
          <p:cNvPr id="10" name="Date Placeholder 9"/>
          <p:cNvSpPr>
            <a:spLocks noGrp="1"/>
          </p:cNvSpPr>
          <p:nvPr>
            <p:ph type="dt" sz="quarter" idx="10"/>
          </p:nvPr>
        </p:nvSpPr>
        <p:spPr/>
        <p:txBody>
          <a:bodyPr/>
          <a:lstStyle/>
          <a:p>
            <a:pPr>
              <a:defRPr/>
            </a:pPr>
            <a:fld id="{89EC873B-ED6E-4099-AAB4-9A7F1F2C8FE7}" type="datetime1">
              <a:rPr lang="en-US" altLang="zh-CN"/>
              <a:pPr>
                <a:defRPr/>
              </a:pPr>
              <a:t>5/13/2015</a:t>
            </a:fld>
            <a:endParaRPr lang="zh-CN" altLang="en-US"/>
          </a:p>
        </p:txBody>
      </p:sp>
      <p:sp>
        <p:nvSpPr>
          <p:cNvPr id="11" name="Footer Placeholder 10"/>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idx="1"/>
          </p:nvPr>
        </p:nvSpPr>
        <p:spPr>
          <a:xfrm>
            <a:off x="152400" y="152400"/>
            <a:ext cx="8839200" cy="6553200"/>
          </a:xfrm>
        </p:spPr>
        <p:txBody>
          <a:bodyPr>
            <a:normAutofit/>
          </a:bodyPr>
          <a:lstStyle/>
          <a:p>
            <a:pPr marL="609600" indent="-609600" eaLnBrk="1" hangingPunct="1">
              <a:buFont typeface="Wingdings" pitchFamily="2" charset="2"/>
              <a:buNone/>
            </a:pPr>
            <a:r>
              <a:rPr lang="en-US" altLang="zh-CN" sz="2800" b="1" dirty="0" smtClean="0">
                <a:latin typeface="Times New Roman" pitchFamily="18" charset="0"/>
                <a:cs typeface="Times New Roman" pitchFamily="18" charset="0"/>
              </a:rPr>
              <a:t>Diagnosis</a:t>
            </a:r>
            <a:r>
              <a:rPr lang="en-US" altLang="zh-CN" sz="2400" b="1" dirty="0" smtClean="0">
                <a:latin typeface="Times New Roman" pitchFamily="18" charset="0"/>
                <a:cs typeface="Times New Roman" pitchFamily="18" charset="0"/>
              </a:rPr>
              <a:t>: </a:t>
            </a:r>
          </a:p>
          <a:p>
            <a:pPr marL="406400" lvl="1" indent="-406400" algn="just" eaLnBrk="1" hangingPunct="1">
              <a:spcAft>
                <a:spcPts val="600"/>
              </a:spcAft>
              <a:buFont typeface="Wingdings" pitchFamily="2" charset="2"/>
              <a:buAutoNum type="arabicPeriod"/>
            </a:pPr>
            <a:r>
              <a:rPr lang="en-US" altLang="zh-CN" sz="2400" dirty="0" smtClean="0">
                <a:latin typeface="Times New Roman" pitchFamily="18" charset="0"/>
                <a:cs typeface="Times New Roman" pitchFamily="18" charset="0"/>
              </a:rPr>
              <a:t>Clinical signs and history of patient.</a:t>
            </a:r>
          </a:p>
          <a:p>
            <a:pPr marL="406400" lvl="1" indent="-406400" algn="just">
              <a:spcAft>
                <a:spcPts val="600"/>
              </a:spcAft>
              <a:buFont typeface="Wingdings" pitchFamily="2" charset="2"/>
              <a:buAutoNum type="arabicPeriod"/>
            </a:pPr>
            <a:r>
              <a:rPr lang="en-US" altLang="zh-CN" sz="2400" dirty="0" smtClean="0">
                <a:latin typeface="Times New Roman" pitchFamily="18" charset="0"/>
                <a:cs typeface="Times New Roman" pitchFamily="18" charset="0"/>
              </a:rPr>
              <a:t>Isolation of organism from </a:t>
            </a:r>
            <a:r>
              <a:rPr lang="en-US" altLang="zh-CN" sz="2400" b="1" dirty="0" smtClean="0">
                <a:latin typeface="Times New Roman" pitchFamily="18" charset="0"/>
                <a:cs typeface="Times New Roman" pitchFamily="18" charset="0"/>
              </a:rPr>
              <a:t>blood</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urine</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stool</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vomit</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CSF</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sputum</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nasopharyngeal</a:t>
            </a:r>
            <a:r>
              <a:rPr lang="en-US" altLang="zh-CN" sz="2400" dirty="0" smtClean="0">
                <a:latin typeface="Times New Roman" pitchFamily="18" charset="0"/>
                <a:cs typeface="Times New Roman" pitchFamily="18" charset="0"/>
              </a:rPr>
              <a:t> swab, biopsies from liver, gall bladder, lymph nodes by culturing on SSA agar, Mac </a:t>
            </a:r>
            <a:r>
              <a:rPr lang="en-US" altLang="zh-CN" sz="2400" dirty="0" err="1" smtClean="0">
                <a:latin typeface="Times New Roman" pitchFamily="18" charset="0"/>
                <a:cs typeface="Times New Roman" pitchFamily="18" charset="0"/>
              </a:rPr>
              <a:t>Conkey</a:t>
            </a:r>
            <a:r>
              <a:rPr lang="en-US" altLang="zh-CN" sz="2400" dirty="0" smtClean="0">
                <a:latin typeface="Times New Roman" pitchFamily="18" charset="0"/>
                <a:cs typeface="Times New Roman" pitchFamily="18" charset="0"/>
              </a:rPr>
              <a:t> agar (colorless colony), Brilliant green agar (pink colony), Bismuth salt agar (black colony).</a:t>
            </a:r>
          </a:p>
          <a:p>
            <a:pPr marL="406400" lvl="1" indent="-406400" algn="just" eaLnBrk="1" hangingPunct="1">
              <a:spcAft>
                <a:spcPts val="600"/>
              </a:spcAft>
              <a:buFont typeface="Wingdings" pitchFamily="2" charset="2"/>
              <a:buAutoNum type="arabicPeriod"/>
            </a:pPr>
            <a:r>
              <a:rPr lang="en-US" altLang="zh-CN" sz="2400" dirty="0" smtClean="0">
                <a:latin typeface="Times New Roman" pitchFamily="18" charset="0"/>
                <a:cs typeface="Times New Roman" pitchFamily="18" charset="0"/>
              </a:rPr>
              <a:t>Agglutination test by using patient sera.</a:t>
            </a:r>
          </a:p>
          <a:p>
            <a:pPr marL="406400" lvl="1" indent="-406400" algn="just" eaLnBrk="1" hangingPunct="1">
              <a:spcAft>
                <a:spcPts val="600"/>
              </a:spcAft>
              <a:buFont typeface="Wingdings" pitchFamily="2" charset="2"/>
              <a:buAutoNum type="arabicPeriod"/>
            </a:pPr>
            <a:r>
              <a:rPr lang="en-US" altLang="zh-CN" sz="2400" b="1" dirty="0" smtClean="0">
                <a:latin typeface="Times New Roman" pitchFamily="18" charset="0"/>
                <a:cs typeface="Times New Roman" pitchFamily="18" charset="0"/>
              </a:rPr>
              <a:t>FAT</a:t>
            </a:r>
            <a:r>
              <a:rPr lang="en-US" altLang="zh-CN" sz="2400" dirty="0" smtClean="0">
                <a:latin typeface="Times New Roman" pitchFamily="18" charset="0"/>
                <a:cs typeface="Times New Roman" pitchFamily="18" charset="0"/>
              </a:rPr>
              <a:t> to demonstrate organism in smears.</a:t>
            </a:r>
          </a:p>
          <a:p>
            <a:pPr marL="465138" indent="-406400">
              <a:buNone/>
            </a:pPr>
            <a:r>
              <a:rPr lang="en-US" sz="2800" b="1" dirty="0" smtClean="0">
                <a:latin typeface="Times New Roman" pitchFamily="18" charset="0"/>
                <a:cs typeface="Times New Roman" pitchFamily="18" charset="0"/>
              </a:rPr>
              <a:t>Treatment</a:t>
            </a:r>
            <a:r>
              <a:rPr lang="en-US" sz="2000" b="1" dirty="0" smtClean="0">
                <a:latin typeface="Arial" pitchFamily="34" charset="0"/>
                <a:cs typeface="Arial" pitchFamily="34" charset="0"/>
              </a:rPr>
              <a:t>:</a:t>
            </a:r>
            <a:r>
              <a:rPr lang="en-US" sz="2000" dirty="0" smtClean="0">
                <a:latin typeface="Arial" pitchFamily="34" charset="0"/>
                <a:cs typeface="Arial" pitchFamily="34" charset="0"/>
              </a:rPr>
              <a:t> </a:t>
            </a:r>
          </a:p>
          <a:p>
            <a:pPr marL="406400" lvl="1" indent="-406400" algn="just">
              <a:buFont typeface="Wingdings" pitchFamily="2" charset="2"/>
              <a:buAutoNum type="arabicPeriod"/>
            </a:pPr>
            <a:r>
              <a:rPr lang="en-US" sz="2400" dirty="0" err="1" smtClean="0">
                <a:latin typeface="Times New Roman" pitchFamily="18" charset="0"/>
                <a:cs typeface="Times New Roman" pitchFamily="18" charset="0"/>
              </a:rPr>
              <a:t>Ampicillin</a:t>
            </a:r>
            <a:r>
              <a:rPr lang="en-US" sz="2400" dirty="0" smtClean="0">
                <a:latin typeface="Times New Roman" pitchFamily="18" charset="0"/>
                <a:cs typeface="Times New Roman" pitchFamily="18" charset="0"/>
              </a:rPr>
              <a:t>, Ciprofloxacin, </a:t>
            </a:r>
            <a:r>
              <a:rPr lang="en-US" sz="2400" dirty="0" err="1" smtClean="0">
                <a:latin typeface="Times New Roman" pitchFamily="18" charset="0"/>
                <a:cs typeface="Times New Roman" pitchFamily="18" charset="0"/>
              </a:rPr>
              <a:t>Gentamicin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Ofloxacin</a:t>
            </a:r>
            <a:r>
              <a:rPr lang="en-US" sz="2400" dirty="0" smtClean="0">
                <a:latin typeface="Times New Roman" pitchFamily="18" charset="0"/>
                <a:cs typeface="Times New Roman" pitchFamily="18" charset="0"/>
              </a:rPr>
              <a:t>. </a:t>
            </a:r>
          </a:p>
          <a:p>
            <a:pPr marL="406400" lvl="1" indent="-406400" algn="just">
              <a:buFont typeface="Wingdings" pitchFamily="2" charset="2"/>
              <a:buAutoNum type="arabicPeriod"/>
            </a:pPr>
            <a:r>
              <a:rPr lang="en-US" sz="2400" dirty="0" err="1" smtClean="0">
                <a:latin typeface="Times New Roman" pitchFamily="18" charset="0"/>
                <a:cs typeface="Times New Roman" pitchFamily="18" charset="0"/>
              </a:rPr>
              <a:t>Antidiarrhoeal</a:t>
            </a:r>
            <a:r>
              <a:rPr lang="en-US" sz="2400" dirty="0" smtClean="0">
                <a:latin typeface="Times New Roman" pitchFamily="18" charset="0"/>
                <a:cs typeface="Times New Roman" pitchFamily="18" charset="0"/>
              </a:rPr>
              <a:t> drugs like Bismuth salt and Magnesium </a:t>
            </a:r>
            <a:r>
              <a:rPr lang="en-US" sz="2400" dirty="0" err="1" smtClean="0">
                <a:latin typeface="Times New Roman" pitchFamily="18" charset="0"/>
                <a:cs typeface="Times New Roman" pitchFamily="18" charset="0"/>
              </a:rPr>
              <a:t>trisilicate</a:t>
            </a:r>
            <a:r>
              <a:rPr lang="en-US" sz="2400" dirty="0" smtClean="0">
                <a:latin typeface="Times New Roman" pitchFamily="18" charset="0"/>
                <a:cs typeface="Times New Roman" pitchFamily="18" charset="0"/>
              </a:rPr>
              <a:t>.</a:t>
            </a:r>
          </a:p>
          <a:p>
            <a:pPr marL="406400" lvl="1" indent="-406400" algn="just">
              <a:buFont typeface="Wingdings" pitchFamily="2" charset="2"/>
              <a:buAutoNum type="arabicPeriod"/>
            </a:pPr>
            <a:r>
              <a:rPr lang="en-US" sz="2400" dirty="0" smtClean="0">
                <a:latin typeface="Times New Roman" pitchFamily="18" charset="0"/>
                <a:cs typeface="Times New Roman" pitchFamily="18" charset="0"/>
              </a:rPr>
              <a:t>In dehydration, give fluid therapy and electrolyte.</a:t>
            </a:r>
          </a:p>
          <a:p>
            <a:pPr marL="406400" lvl="1" indent="-406400" algn="just">
              <a:buFont typeface="Wingdings" pitchFamily="2" charset="2"/>
              <a:buAutoNum type="arabicPeriod"/>
            </a:pPr>
            <a:r>
              <a:rPr lang="en-US" sz="2400" dirty="0" smtClean="0">
                <a:latin typeface="Times New Roman" pitchFamily="18" charset="0"/>
                <a:cs typeface="Times New Roman" pitchFamily="18" charset="0"/>
              </a:rPr>
              <a:t>In case of </a:t>
            </a:r>
            <a:r>
              <a:rPr lang="en-US" sz="2400" b="1" dirty="0" smtClean="0">
                <a:latin typeface="Times New Roman" pitchFamily="18" charset="0"/>
                <a:cs typeface="Times New Roman" pitchFamily="18" charset="0"/>
              </a:rPr>
              <a:t>carrier</a:t>
            </a:r>
            <a:r>
              <a:rPr lang="en-US" sz="2400" dirty="0" smtClean="0">
                <a:latin typeface="Times New Roman" pitchFamily="18" charset="0"/>
                <a:cs typeface="Times New Roman" pitchFamily="18" charset="0"/>
              </a:rPr>
              <a:t>, Amoxicillin and </a:t>
            </a:r>
            <a:r>
              <a:rPr lang="en-US" sz="2400" dirty="0" err="1" smtClean="0">
                <a:latin typeface="Times New Roman" pitchFamily="18" charset="0"/>
                <a:cs typeface="Times New Roman" pitchFamily="18" charset="0"/>
              </a:rPr>
              <a:t>Ampicillin</a:t>
            </a:r>
            <a:r>
              <a:rPr lang="en-US" sz="2400" dirty="0" smtClean="0">
                <a:latin typeface="Times New Roman" pitchFamily="18" charset="0"/>
                <a:cs typeface="Times New Roman" pitchFamily="18" charset="0"/>
              </a:rPr>
              <a:t>.</a:t>
            </a:r>
            <a:endParaRPr lang="en-US" altLang="zh-CN" sz="2400" dirty="0" smtClean="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pPr>
              <a:defRPr/>
            </a:pPr>
            <a:fld id="{3E19E1C2-5BC8-4BE2-A186-49257C5980A5}" type="slidenum">
              <a:rPr lang="zh-CN" altLang="en-US"/>
              <a:pPr>
                <a:defRPr/>
              </a:pPr>
              <a:t>137</a:t>
            </a:fld>
            <a:endParaRPr lang="zh-CN" altLang="en-US" dirty="0"/>
          </a:p>
        </p:txBody>
      </p:sp>
      <p:sp>
        <p:nvSpPr>
          <p:cNvPr id="4" name="Date Placeholder 3"/>
          <p:cNvSpPr>
            <a:spLocks noGrp="1"/>
          </p:cNvSpPr>
          <p:nvPr>
            <p:ph type="dt" sz="quarter" idx="10"/>
          </p:nvPr>
        </p:nvSpPr>
        <p:spPr/>
        <p:txBody>
          <a:bodyPr/>
          <a:lstStyle/>
          <a:p>
            <a:pPr>
              <a:defRPr/>
            </a:pPr>
            <a:fld id="{44D2D762-3DB8-48EB-8C90-68A6B250F455}" type="datetime1">
              <a:rPr lang="en-US" altLang="zh-CN"/>
              <a:pPr>
                <a:defRPr/>
              </a:pPr>
              <a:t>5/13/2015</a:t>
            </a:fld>
            <a:endParaRPr lang="zh-CN" altLang="en-US" dirty="0"/>
          </a:p>
        </p:txBody>
      </p:sp>
      <p:sp>
        <p:nvSpPr>
          <p:cNvPr id="5" name="Footer Placeholder 4"/>
          <p:cNvSpPr>
            <a:spLocks noGrp="1"/>
          </p:cNvSpPr>
          <p:nvPr>
            <p:ph type="ftr" sz="quarter" idx="11"/>
          </p:nvPr>
        </p:nvSpPr>
        <p:spPr/>
        <p:txBody>
          <a:bodyPr/>
          <a:lstStyle/>
          <a:p>
            <a:pPr>
              <a:defRPr/>
            </a:pPr>
            <a:endParaRPr lang="en-GB" dirty="0"/>
          </a:p>
        </p:txBody>
      </p:sp>
    </p:spTree>
  </p:cSld>
  <p:clrMapOvr>
    <a:masterClrMapping/>
  </p:clrMapOvr>
  <p:transition>
    <p:blinds dir="vert"/>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1625"/>
            <a:ext cx="8229600" cy="285750"/>
          </a:xfrm>
        </p:spPr>
        <p:txBody>
          <a:bodyPr rtlCol="0">
            <a:normAutofit fontScale="90000"/>
          </a:bodyPr>
          <a:lstStyle/>
          <a:p>
            <a:pPr eaLnBrk="1" fontAlgn="auto" hangingPunct="1">
              <a:spcAft>
                <a:spcPts val="0"/>
              </a:spcAft>
              <a:defRPr/>
            </a:pPr>
            <a:endParaRPr lang="zh-CN" altLang="en-US"/>
          </a:p>
        </p:txBody>
      </p:sp>
      <p:sp>
        <p:nvSpPr>
          <p:cNvPr id="3" name="Content Placeholder 2"/>
          <p:cNvSpPr>
            <a:spLocks noGrp="1"/>
          </p:cNvSpPr>
          <p:nvPr>
            <p:ph idx="1"/>
          </p:nvPr>
        </p:nvSpPr>
        <p:spPr>
          <a:xfrm>
            <a:off x="152400" y="214313"/>
            <a:ext cx="8777288" cy="6429375"/>
          </a:xfrm>
        </p:spPr>
        <p:txBody>
          <a:bodyPr rtlCol="0">
            <a:normAutofit/>
          </a:bodyPr>
          <a:lstStyle/>
          <a:p>
            <a:pPr eaLnBrk="1" fontAlgn="auto" hangingPunct="1">
              <a:spcAft>
                <a:spcPts val="0"/>
              </a:spcAft>
              <a:buFont typeface="Arial" pitchFamily="34" charset="0"/>
              <a:buNone/>
              <a:defRPr/>
            </a:pPr>
            <a:r>
              <a:rPr lang="en-US" altLang="zh-CN" sz="2800" b="1" dirty="0" smtClean="0">
                <a:solidFill>
                  <a:srgbClr val="002060"/>
                </a:solidFill>
                <a:latin typeface="Times New Roman" pitchFamily="18" charset="0"/>
                <a:cs typeface="Times New Roman" pitchFamily="18" charset="0"/>
              </a:rPr>
              <a:t>Epidemiology</a:t>
            </a:r>
            <a:r>
              <a:rPr lang="en-US" altLang="zh-CN" sz="2000" b="1" dirty="0" smtClean="0">
                <a:solidFill>
                  <a:srgbClr val="002060"/>
                </a:solidFill>
                <a:latin typeface="Arial" pitchFamily="34" charset="0"/>
                <a:cs typeface="Arial" pitchFamily="34" charset="0"/>
              </a:rPr>
              <a:t>:</a:t>
            </a:r>
          </a:p>
          <a:p>
            <a:pPr marL="231775" indent="-231775" algn="just" eaLnBrk="1" fontAlgn="auto" hangingPunct="1">
              <a:spcAft>
                <a:spcPts val="0"/>
              </a:spcAft>
              <a:buFontTx/>
              <a:buChar char="-"/>
              <a:defRPr/>
            </a:pPr>
            <a:r>
              <a:rPr lang="en-US" altLang="zh-CN" sz="2400" dirty="0" smtClean="0">
                <a:latin typeface="Times New Roman" pitchFamily="18" charset="0"/>
                <a:cs typeface="Times New Roman" pitchFamily="18" charset="0"/>
              </a:rPr>
              <a:t>Source of infection for humans: Poultry (eggs, meat), pork, beef, milk and milk products, vegetables, dirty utensils and water.</a:t>
            </a:r>
          </a:p>
          <a:p>
            <a:pPr marL="231775" indent="-231775" algn="just" eaLnBrk="1" fontAlgn="auto" hangingPunct="1">
              <a:spcAft>
                <a:spcPts val="0"/>
              </a:spcAft>
              <a:buFontTx/>
              <a:buChar char="-"/>
              <a:defRPr/>
            </a:pPr>
            <a:r>
              <a:rPr lang="en-US" altLang="zh-CN" sz="2400" dirty="0" smtClean="0">
                <a:latin typeface="Times New Roman" pitchFamily="18" charset="0"/>
                <a:cs typeface="Times New Roman" pitchFamily="18" charset="0"/>
              </a:rPr>
              <a:t>Meat can become contaminated in abattoirs by equipment and utensils during skinning and butchering.</a:t>
            </a:r>
          </a:p>
          <a:p>
            <a:pPr marL="231775" indent="-231775" algn="just" eaLnBrk="1" fontAlgn="auto" hangingPunct="1">
              <a:spcAft>
                <a:spcPts val="0"/>
              </a:spcAft>
              <a:buFontTx/>
              <a:buChar char="-"/>
              <a:defRPr/>
            </a:pPr>
            <a:r>
              <a:rPr lang="en-US" altLang="zh-CN" sz="2400" dirty="0" smtClean="0">
                <a:latin typeface="Times New Roman" pitchFamily="18" charset="0"/>
                <a:cs typeface="Times New Roman" pitchFamily="18" charset="0"/>
              </a:rPr>
              <a:t>Contamination of meat occurs during slaughtering operation, especially during evisceration.</a:t>
            </a:r>
          </a:p>
          <a:p>
            <a:pPr marL="231775" indent="-231775" algn="just" eaLnBrk="1" fontAlgn="auto" hangingPunct="1">
              <a:spcAft>
                <a:spcPts val="0"/>
              </a:spcAft>
              <a:buFontTx/>
              <a:buChar char="-"/>
              <a:defRPr/>
            </a:pPr>
            <a:r>
              <a:rPr lang="en-US" altLang="zh-CN" sz="2400" dirty="0" smtClean="0">
                <a:latin typeface="Times New Roman" pitchFamily="18" charset="0"/>
                <a:cs typeface="Times New Roman" pitchFamily="18" charset="0"/>
              </a:rPr>
              <a:t>Rupture of the GIT may lead to contamination of the carcass.</a:t>
            </a:r>
          </a:p>
          <a:p>
            <a:pPr marL="231775" indent="-231775" algn="just" eaLnBrk="1" fontAlgn="auto" hangingPunct="1">
              <a:spcAft>
                <a:spcPts val="0"/>
              </a:spcAft>
              <a:buFontTx/>
              <a:buChar char="-"/>
              <a:defRPr/>
            </a:pPr>
            <a:r>
              <a:rPr lang="en-US" altLang="zh-CN" sz="2400" dirty="0" smtClean="0">
                <a:latin typeface="Times New Roman" pitchFamily="18" charset="0"/>
                <a:cs typeface="Times New Roman" pitchFamily="18" charset="0"/>
              </a:rPr>
              <a:t>Cross contamination could also occur during </a:t>
            </a:r>
            <a:r>
              <a:rPr lang="en-US" altLang="zh-CN" sz="2400" b="1" dirty="0" smtClean="0">
                <a:latin typeface="Times New Roman" pitchFamily="18" charset="0"/>
                <a:cs typeface="Times New Roman" pitchFamily="18" charset="0"/>
              </a:rPr>
              <a:t>evisceration</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cutting</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meat</a:t>
            </a:r>
            <a:r>
              <a:rPr lang="en-US" altLang="zh-CN" sz="2400" dirty="0" smtClean="0">
                <a:latin typeface="Times New Roman" pitchFamily="18" charset="0"/>
                <a:cs typeface="Times New Roman" pitchFamily="18" charset="0"/>
              </a:rPr>
              <a:t> with a knife that has been used to remove the GIT.</a:t>
            </a:r>
          </a:p>
          <a:p>
            <a:pPr marL="231775" indent="-231775" algn="just" eaLnBrk="1" fontAlgn="auto" hangingPunct="1">
              <a:spcAft>
                <a:spcPts val="0"/>
              </a:spcAft>
              <a:buFontTx/>
              <a:buChar char="-"/>
              <a:defRPr/>
            </a:pPr>
            <a:r>
              <a:rPr lang="en-US" altLang="zh-CN" sz="2400" b="1" dirty="0" smtClean="0">
                <a:latin typeface="Times New Roman" pitchFamily="18" charset="0"/>
                <a:cs typeface="Times New Roman" pitchFamily="18" charset="0"/>
              </a:rPr>
              <a:t>Food of vegetable </a:t>
            </a:r>
            <a:r>
              <a:rPr lang="en-US" altLang="zh-CN" sz="2400" dirty="0" smtClean="0">
                <a:latin typeface="Times New Roman" pitchFamily="18" charset="0"/>
                <a:cs typeface="Times New Roman" pitchFamily="18" charset="0"/>
              </a:rPr>
              <a:t>origin contaminated by animal products, human excreta, or dirty utensils.</a:t>
            </a:r>
          </a:p>
          <a:p>
            <a:pPr marL="231775" indent="-231775" algn="just" eaLnBrk="1" fontAlgn="auto" hangingPunct="1">
              <a:spcAft>
                <a:spcPts val="0"/>
              </a:spcAft>
              <a:buFontTx/>
              <a:buChar char="-"/>
              <a:defRPr/>
            </a:pPr>
            <a:r>
              <a:rPr lang="en-US" altLang="zh-CN" sz="2400" dirty="0" smtClean="0">
                <a:latin typeface="Times New Roman" pitchFamily="18" charset="0"/>
                <a:cs typeface="Times New Roman" pitchFamily="18" charset="0"/>
              </a:rPr>
              <a:t>Insects, particularly flies, can serve as </a:t>
            </a:r>
            <a:r>
              <a:rPr lang="en-US" altLang="zh-CN" sz="2400" b="1" dirty="0" smtClean="0">
                <a:latin typeface="Times New Roman" pitchFamily="18" charset="0"/>
                <a:cs typeface="Times New Roman" pitchFamily="18" charset="0"/>
              </a:rPr>
              <a:t>mechanical vectors </a:t>
            </a:r>
            <a:r>
              <a:rPr lang="en-US" altLang="zh-CN" sz="2400" dirty="0" smtClean="0">
                <a:latin typeface="Times New Roman" pitchFamily="18" charset="0"/>
                <a:cs typeface="Times New Roman" pitchFamily="18" charset="0"/>
              </a:rPr>
              <a:t>in highly contaminated environments.</a:t>
            </a:r>
            <a:endParaRPr lang="zh-CN" alt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7960A1BD-6AA9-452D-8CF0-C4591218B9E4}" type="slidenum">
              <a:rPr lang="zh-CN" altLang="en-US"/>
              <a:pPr>
                <a:defRPr/>
              </a:pPr>
              <a:t>138</a:t>
            </a:fld>
            <a:endParaRPr lang="zh-CN" altLang="en-US"/>
          </a:p>
        </p:txBody>
      </p:sp>
      <p:sp>
        <p:nvSpPr>
          <p:cNvPr id="5" name="Date Placeholder 4"/>
          <p:cNvSpPr>
            <a:spLocks noGrp="1"/>
          </p:cNvSpPr>
          <p:nvPr>
            <p:ph type="dt" sz="quarter" idx="10"/>
          </p:nvPr>
        </p:nvSpPr>
        <p:spPr/>
        <p:txBody>
          <a:bodyPr/>
          <a:lstStyle/>
          <a:p>
            <a:pPr>
              <a:defRPr/>
            </a:pPr>
            <a:fld id="{E2114405-54F7-4CB9-84B1-C0AEC7A00349}" type="datetime1">
              <a:rPr lang="en-US" altLang="zh-CN"/>
              <a:pPr>
                <a:defRPr/>
              </a:pPr>
              <a:t>5/13/2015</a:t>
            </a:fld>
            <a:endParaRPr lang="zh-CN" altLang="en-US" dirty="0"/>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152400"/>
            <a:ext cx="2362200" cy="304800"/>
          </a:xfrm>
        </p:spPr>
        <p:txBody>
          <a:bodyPr rtlCol="0">
            <a:normAutofit fontScale="90000"/>
          </a:bodyPr>
          <a:lstStyle/>
          <a:p>
            <a:pPr eaLnBrk="1" fontAlgn="auto" hangingPunct="1">
              <a:spcAft>
                <a:spcPts val="0"/>
              </a:spcAft>
              <a:defRPr/>
            </a:pP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100" b="1" dirty="0" smtClean="0">
                <a:latin typeface="Times New Roman" pitchFamily="18" charset="0"/>
                <a:cs typeface="Times New Roman" pitchFamily="18" charset="0"/>
              </a:rPr>
              <a:t>Control</a:t>
            </a:r>
            <a:r>
              <a:rPr lang="en-US" sz="2200" b="1" dirty="0" smtClean="0">
                <a:latin typeface="Times New Roman" pitchFamily="18" charset="0"/>
                <a:cs typeface="Times New Roman" pitchFamily="18" charset="0"/>
              </a:rPr>
              <a:t>:</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endParaRPr lang="en-US" sz="3600" dirty="0" smtClean="0">
              <a:latin typeface="Times New Roman" pitchFamily="18" charset="0"/>
              <a:cs typeface="Times New Roman" pitchFamily="18" charset="0"/>
            </a:endParaRPr>
          </a:p>
        </p:txBody>
      </p:sp>
      <p:sp>
        <p:nvSpPr>
          <p:cNvPr id="86019" name="Content Placeholder 2"/>
          <p:cNvSpPr>
            <a:spLocks noGrp="1"/>
          </p:cNvSpPr>
          <p:nvPr>
            <p:ph idx="1"/>
          </p:nvPr>
        </p:nvSpPr>
        <p:spPr>
          <a:xfrm>
            <a:off x="228600" y="457200"/>
            <a:ext cx="8610600" cy="6248400"/>
          </a:xfrm>
        </p:spPr>
        <p:txBody>
          <a:bodyPr>
            <a:normAutofit fontScale="92500" lnSpcReduction="10000"/>
          </a:bodyPr>
          <a:lstStyle/>
          <a:p>
            <a:pPr marL="465138" indent="-465138" eaLnBrk="1" hangingPunct="1">
              <a:lnSpc>
                <a:spcPct val="120000"/>
              </a:lnSpc>
              <a:spcBef>
                <a:spcPts val="600"/>
              </a:spcBef>
              <a:spcAft>
                <a:spcPts val="600"/>
              </a:spcAft>
              <a:buFont typeface="+mj-lt"/>
              <a:buAutoNum type="alphaUcPeriod"/>
            </a:pPr>
            <a:r>
              <a:rPr lang="en-US" altLang="zh-CN" sz="2600" b="1" dirty="0" smtClean="0">
                <a:latin typeface="Times New Roman" pitchFamily="18" charset="0"/>
                <a:cs typeface="Times New Roman" pitchFamily="18" charset="0"/>
              </a:rPr>
              <a:t>Surveillance</a:t>
            </a:r>
          </a:p>
          <a:p>
            <a:pPr marL="465138" indent="-465138" eaLnBrk="1" hangingPunct="1">
              <a:lnSpc>
                <a:spcPct val="120000"/>
              </a:lnSpc>
              <a:spcBef>
                <a:spcPts val="0"/>
              </a:spcBef>
              <a:buFont typeface="+mj-lt"/>
              <a:buAutoNum type="alphaUcPeriod"/>
            </a:pPr>
            <a:r>
              <a:rPr lang="en-US" altLang="zh-CN" sz="2600" b="1" dirty="0" smtClean="0">
                <a:latin typeface="Times New Roman" pitchFamily="18" charset="0"/>
                <a:cs typeface="Times New Roman" pitchFamily="18" charset="0"/>
              </a:rPr>
              <a:t> Control in animals</a:t>
            </a:r>
          </a:p>
          <a:p>
            <a:pPr marL="573088" indent="-6350" eaLnBrk="1" hangingPunct="1">
              <a:lnSpc>
                <a:spcPct val="120000"/>
              </a:lnSpc>
              <a:spcBef>
                <a:spcPts val="600"/>
              </a:spcBef>
              <a:spcAft>
                <a:spcPts val="600"/>
              </a:spcAft>
              <a:buFont typeface="+mj-lt"/>
              <a:buAutoNum type="arabicPeriod"/>
            </a:pPr>
            <a:r>
              <a:rPr lang="en-US" altLang="zh-CN" sz="2400" dirty="0" smtClean="0">
                <a:latin typeface="Times New Roman" pitchFamily="18" charset="0"/>
                <a:cs typeface="Times New Roman" pitchFamily="18" charset="0"/>
              </a:rPr>
              <a:t> Hygienic management of livestock and poultry farms</a:t>
            </a:r>
          </a:p>
          <a:p>
            <a:pPr marL="573088" indent="-6350" eaLnBrk="1" hangingPunct="1">
              <a:lnSpc>
                <a:spcPct val="120000"/>
              </a:lnSpc>
              <a:spcBef>
                <a:spcPts val="600"/>
              </a:spcBef>
              <a:spcAft>
                <a:spcPts val="600"/>
              </a:spcAft>
              <a:buFont typeface="+mj-lt"/>
              <a:buAutoNum type="arabicPeriod"/>
            </a:pPr>
            <a:r>
              <a:rPr lang="en-US" altLang="zh-CN" sz="2400" dirty="0" smtClean="0">
                <a:latin typeface="Times New Roman" pitchFamily="18" charset="0"/>
                <a:cs typeface="Times New Roman" pitchFamily="18" charset="0"/>
              </a:rPr>
              <a:t>  Bacteriological control and decontamination of animal feed</a:t>
            </a:r>
          </a:p>
          <a:p>
            <a:pPr marL="573088" indent="-6350" eaLnBrk="1" hangingPunct="1">
              <a:lnSpc>
                <a:spcPct val="120000"/>
              </a:lnSpc>
              <a:spcBef>
                <a:spcPts val="600"/>
              </a:spcBef>
              <a:spcAft>
                <a:spcPts val="600"/>
              </a:spcAft>
              <a:buFont typeface="+mj-lt"/>
              <a:buAutoNum type="arabicPeriod"/>
            </a:pPr>
            <a:r>
              <a:rPr lang="en-US" altLang="zh-CN" sz="2400" dirty="0" smtClean="0">
                <a:latin typeface="Times New Roman" pitchFamily="18" charset="0"/>
                <a:cs typeface="Times New Roman" pitchFamily="18" charset="0"/>
              </a:rPr>
              <a:t>  Vaccination where applicable</a:t>
            </a:r>
          </a:p>
          <a:p>
            <a:pPr marL="465138" indent="-465138" eaLnBrk="1" hangingPunct="1">
              <a:lnSpc>
                <a:spcPct val="80000"/>
              </a:lnSpc>
              <a:spcBef>
                <a:spcPts val="600"/>
              </a:spcBef>
              <a:spcAft>
                <a:spcPts val="1200"/>
              </a:spcAft>
              <a:buFont typeface="+mj-lt"/>
              <a:buAutoNum type="alphaUcPeriod" startAt="3"/>
            </a:pPr>
            <a:r>
              <a:rPr lang="en-US" altLang="zh-CN" sz="2600" b="1" dirty="0" smtClean="0">
                <a:latin typeface="Times New Roman" pitchFamily="18" charset="0"/>
                <a:cs typeface="Times New Roman" pitchFamily="18" charset="0"/>
              </a:rPr>
              <a:t>Control of vehicles</a:t>
            </a:r>
            <a:r>
              <a:rPr lang="en-US" altLang="zh-CN" sz="2000"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Adhere to codes of hygienic practices of production, processing, storage, transportation and distribution of food</a:t>
            </a:r>
          </a:p>
          <a:p>
            <a:pPr marL="465138" indent="-465138" eaLnBrk="1" hangingPunct="1">
              <a:lnSpc>
                <a:spcPct val="80000"/>
              </a:lnSpc>
              <a:spcBef>
                <a:spcPts val="600"/>
              </a:spcBef>
              <a:spcAft>
                <a:spcPts val="1200"/>
              </a:spcAft>
              <a:buFont typeface="+mj-lt"/>
              <a:buAutoNum type="alphaUcPeriod" startAt="3"/>
            </a:pPr>
            <a:r>
              <a:rPr lang="en-US" altLang="zh-CN" sz="2600" b="1" dirty="0" smtClean="0">
                <a:latin typeface="Arial" pitchFamily="34" charset="0"/>
                <a:cs typeface="Arial" pitchFamily="34" charset="0"/>
              </a:rPr>
              <a:t>Prevention in man</a:t>
            </a:r>
            <a:r>
              <a:rPr lang="en-US" altLang="zh-CN" sz="2600" dirty="0" smtClean="0">
                <a:latin typeface="Arial" pitchFamily="34" charset="0"/>
                <a:cs typeface="Arial" pitchFamily="34" charset="0"/>
              </a:rPr>
              <a:t>:</a:t>
            </a:r>
          </a:p>
          <a:p>
            <a:pPr marL="465138" indent="-465138" algn="just">
              <a:lnSpc>
                <a:spcPct val="80000"/>
              </a:lnSpc>
              <a:buFont typeface="+mj-lt"/>
              <a:buAutoNum type="arabicParenR"/>
            </a:pPr>
            <a:r>
              <a:rPr lang="en-US" altLang="zh-CN" sz="2600" dirty="0" smtClean="0">
                <a:latin typeface="Times New Roman" pitchFamily="18" charset="0"/>
                <a:cs typeface="Times New Roman" pitchFamily="18" charset="0"/>
              </a:rPr>
              <a:t>Avoid eating food from unknown sources, especially raw or inadequately cooked food of animal origin and salads</a:t>
            </a:r>
          </a:p>
          <a:p>
            <a:pPr marL="465138" indent="-465138" algn="just">
              <a:lnSpc>
                <a:spcPct val="80000"/>
              </a:lnSpc>
              <a:buFont typeface="+mj-lt"/>
              <a:buAutoNum type="arabicParenR"/>
            </a:pPr>
            <a:r>
              <a:rPr lang="en-US" altLang="zh-CN" sz="2600" dirty="0" smtClean="0">
                <a:latin typeface="Times New Roman" pitchFamily="18" charset="0"/>
                <a:cs typeface="Times New Roman" pitchFamily="18" charset="0"/>
              </a:rPr>
              <a:t>Avoid cross-contamination of cooked food with raw products</a:t>
            </a:r>
          </a:p>
          <a:p>
            <a:pPr marL="465138" indent="-465138" algn="just">
              <a:lnSpc>
                <a:spcPct val="80000"/>
              </a:lnSpc>
              <a:buFont typeface="+mj-lt"/>
              <a:buAutoNum type="arabicParenR"/>
            </a:pPr>
            <a:r>
              <a:rPr lang="en-US" altLang="zh-CN" sz="2600" dirty="0" smtClean="0">
                <a:latin typeface="Times New Roman" pitchFamily="18" charset="0"/>
                <a:cs typeface="Times New Roman" pitchFamily="18" charset="0"/>
              </a:rPr>
              <a:t>Maintain sanitary kitchens and protection of foods against rodent and insect contamination</a:t>
            </a:r>
          </a:p>
          <a:p>
            <a:pPr marL="465138" indent="-465138" algn="just">
              <a:lnSpc>
                <a:spcPct val="80000"/>
              </a:lnSpc>
              <a:buFont typeface="+mj-lt"/>
              <a:buAutoNum type="arabicParenR"/>
            </a:pPr>
            <a:r>
              <a:rPr lang="en-US" altLang="zh-CN" sz="2600" dirty="0" smtClean="0">
                <a:latin typeface="Times New Roman" pitchFamily="18" charset="0"/>
                <a:cs typeface="Times New Roman" pitchFamily="18" charset="0"/>
              </a:rPr>
              <a:t>Avoid contact with animals suffering from </a:t>
            </a:r>
            <a:r>
              <a:rPr lang="en-US" altLang="zh-CN" sz="2600" dirty="0" err="1" smtClean="0">
                <a:latin typeface="Times New Roman" pitchFamily="18" charset="0"/>
                <a:cs typeface="Times New Roman" pitchFamily="18" charset="0"/>
              </a:rPr>
              <a:t>salmonellosis</a:t>
            </a:r>
            <a:r>
              <a:rPr lang="en-US" altLang="zh-CN" sz="2600" dirty="0" smtClean="0">
                <a:latin typeface="Times New Roman" pitchFamily="18" charset="0"/>
                <a:cs typeface="Times New Roman" pitchFamily="18" charset="0"/>
              </a:rPr>
              <a:t> or suspected of infection. </a:t>
            </a:r>
          </a:p>
          <a:p>
            <a:pPr>
              <a:lnSpc>
                <a:spcPct val="80000"/>
              </a:lnSpc>
              <a:buNone/>
            </a:pPr>
            <a:endParaRPr lang="en-US" altLang="zh-CN" sz="2000" dirty="0" smtClean="0">
              <a:latin typeface="Arial" pitchFamily="34" charset="0"/>
              <a:cs typeface="Arial" pitchFamily="34" charset="0"/>
            </a:endParaRPr>
          </a:p>
          <a:p>
            <a:pPr marL="566738" indent="-450850" eaLnBrk="1" hangingPunct="1">
              <a:lnSpc>
                <a:spcPct val="80000"/>
              </a:lnSpc>
              <a:spcBef>
                <a:spcPts val="600"/>
              </a:spcBef>
              <a:spcAft>
                <a:spcPts val="1200"/>
              </a:spcAft>
              <a:buFont typeface="+mj-lt"/>
              <a:buAutoNum type="alphaUcPeriod" startAt="3"/>
            </a:pPr>
            <a:endParaRPr lang="en-US" altLang="zh-CN" sz="2000" dirty="0" smtClean="0">
              <a:latin typeface="Times New Roman" pitchFamily="18" charset="0"/>
              <a:cs typeface="Times New Roman" pitchFamily="18" charset="0"/>
            </a:endParaRPr>
          </a:p>
        </p:txBody>
      </p:sp>
      <p:sp>
        <p:nvSpPr>
          <p:cNvPr id="47108" name="Slide Number Placeholder 3"/>
          <p:cNvSpPr>
            <a:spLocks noGrp="1"/>
          </p:cNvSpPr>
          <p:nvPr>
            <p:ph type="sldNum" sz="quarter" idx="12"/>
          </p:nvPr>
        </p:nvSpPr>
        <p:spPr bwMode="auto">
          <a:ln>
            <a:miter lim="800000"/>
            <a:headEnd/>
            <a:tailEnd/>
          </a:ln>
        </p:spPr>
        <p:txBody>
          <a:bodyPr/>
          <a:lstStyle/>
          <a:p>
            <a:pPr>
              <a:defRPr/>
            </a:pPr>
            <a:fld id="{75579BEF-DA9B-4BD8-AEFC-BD428C321DB3}" type="slidenum">
              <a:rPr lang="en-US" altLang="zh-CN"/>
              <a:pPr>
                <a:defRPr/>
              </a:pPr>
              <a:t>139</a:t>
            </a:fld>
            <a:endParaRPr lang="en-US" altLang="zh-CN"/>
          </a:p>
        </p:txBody>
      </p:sp>
      <p:sp>
        <p:nvSpPr>
          <p:cNvPr id="5" name="Date Placeholder 4"/>
          <p:cNvSpPr>
            <a:spLocks noGrp="1"/>
          </p:cNvSpPr>
          <p:nvPr>
            <p:ph type="dt" sz="quarter" idx="10"/>
          </p:nvPr>
        </p:nvSpPr>
        <p:spPr/>
        <p:txBody>
          <a:bodyPr/>
          <a:lstStyle/>
          <a:p>
            <a:pPr>
              <a:defRPr/>
            </a:pPr>
            <a:fld id="{73DEAC8A-F629-4B48-B4B7-5636BE7579E5}"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dirty="0"/>
          </a:p>
        </p:txBody>
      </p:sp>
    </p:spTree>
  </p:cSld>
  <p:clrMapOvr>
    <a:masterClrMapping/>
  </p:clrMapOvr>
  <p:transition>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400800"/>
          </a:xfrm>
        </p:spPr>
        <p:txBody>
          <a:bodyPr>
            <a:normAutofit fontScale="25000" lnSpcReduction="20000"/>
          </a:bodyPr>
          <a:lstStyle/>
          <a:p>
            <a:pPr marL="457200" lvl="0" indent="-457200" algn="just">
              <a:buNone/>
            </a:pPr>
            <a:r>
              <a:rPr lang="en-US" sz="9600" dirty="0" smtClean="0">
                <a:latin typeface="Times New Roman" pitchFamily="18" charset="0"/>
                <a:cs typeface="Times New Roman" pitchFamily="18" charset="0"/>
              </a:rPr>
              <a:t>       Heat treatment of milk such as at a temperature of </a:t>
            </a:r>
          </a:p>
          <a:p>
            <a:pPr marL="800100" lvl="5" indent="-392113" algn="just">
              <a:buFont typeface="Wingdings" pitchFamily="2" charset="2"/>
              <a:buChar char="Ø"/>
            </a:pPr>
            <a:r>
              <a:rPr lang="en-US" sz="9600" dirty="0" smtClean="0">
                <a:latin typeface="Times New Roman" pitchFamily="18" charset="0"/>
                <a:cs typeface="Times New Roman" pitchFamily="18" charset="0"/>
              </a:rPr>
              <a:t>80</a:t>
            </a:r>
            <a:r>
              <a:rPr lang="en-US" sz="9600" baseline="30000" dirty="0" smtClean="0">
                <a:latin typeface="Times New Roman" pitchFamily="18" charset="0"/>
                <a:cs typeface="Times New Roman" pitchFamily="18" charset="0"/>
              </a:rPr>
              <a:t>o</a:t>
            </a:r>
            <a:r>
              <a:rPr lang="en-US" sz="9600" dirty="0" smtClean="0">
                <a:latin typeface="Times New Roman" pitchFamily="18" charset="0"/>
                <a:cs typeface="Times New Roman" pitchFamily="18" charset="0"/>
              </a:rPr>
              <a:t>C</a:t>
            </a:r>
            <a:r>
              <a:rPr lang="en-US" sz="9600" baseline="30000" dirty="0" smtClean="0">
                <a:latin typeface="Times New Roman" pitchFamily="18" charset="0"/>
                <a:cs typeface="Times New Roman" pitchFamily="18" charset="0"/>
              </a:rPr>
              <a:t> </a:t>
            </a:r>
            <a:r>
              <a:rPr lang="en-US" sz="9600" dirty="0" smtClean="0">
                <a:latin typeface="Times New Roman" pitchFamily="18" charset="0"/>
                <a:cs typeface="Times New Roman" pitchFamily="18" charset="0"/>
              </a:rPr>
              <a:t>for 3 ½ minutes </a:t>
            </a:r>
          </a:p>
          <a:p>
            <a:pPr marL="800100" lvl="5" indent="-392113" algn="just">
              <a:buFont typeface="Wingdings" pitchFamily="2" charset="2"/>
              <a:buChar char="Ø"/>
            </a:pPr>
            <a:r>
              <a:rPr lang="en-US" sz="9600" dirty="0" smtClean="0">
                <a:latin typeface="Times New Roman" pitchFamily="18" charset="0"/>
                <a:cs typeface="Times New Roman" pitchFamily="18" charset="0"/>
              </a:rPr>
              <a:t>73.5 </a:t>
            </a:r>
            <a:r>
              <a:rPr lang="en-US" sz="9600" baseline="30000" dirty="0" err="1" smtClean="0">
                <a:latin typeface="Times New Roman" pitchFamily="18" charset="0"/>
                <a:cs typeface="Times New Roman" pitchFamily="18" charset="0"/>
              </a:rPr>
              <a:t>o</a:t>
            </a:r>
            <a:r>
              <a:rPr lang="en-US" sz="9600" dirty="0" err="1" smtClean="0">
                <a:latin typeface="Times New Roman" pitchFamily="18" charset="0"/>
                <a:cs typeface="Times New Roman" pitchFamily="18" charset="0"/>
              </a:rPr>
              <a:t>C</a:t>
            </a:r>
            <a:r>
              <a:rPr lang="en-US" sz="9600" baseline="30000" dirty="0" smtClean="0">
                <a:latin typeface="Times New Roman" pitchFamily="18" charset="0"/>
                <a:cs typeface="Times New Roman" pitchFamily="18" charset="0"/>
              </a:rPr>
              <a:t>  </a:t>
            </a:r>
            <a:r>
              <a:rPr lang="en-US" sz="9600" dirty="0" smtClean="0">
                <a:latin typeface="Times New Roman" pitchFamily="18" charset="0"/>
                <a:cs typeface="Times New Roman" pitchFamily="18" charset="0"/>
              </a:rPr>
              <a:t>for 28 minutes or </a:t>
            </a:r>
          </a:p>
          <a:p>
            <a:pPr marL="800100" lvl="5" indent="-392113" algn="just">
              <a:buFont typeface="Wingdings" pitchFamily="2" charset="2"/>
              <a:buChar char="Ø"/>
            </a:pPr>
            <a:r>
              <a:rPr lang="en-US" sz="9600" dirty="0" smtClean="0">
                <a:latin typeface="Times New Roman" pitchFamily="18" charset="0"/>
                <a:cs typeface="Times New Roman" pitchFamily="18" charset="0"/>
              </a:rPr>
              <a:t>70 </a:t>
            </a:r>
            <a:r>
              <a:rPr lang="en-US" sz="9600" baseline="30000" dirty="0" err="1" smtClean="0">
                <a:latin typeface="Times New Roman" pitchFamily="18" charset="0"/>
                <a:cs typeface="Times New Roman" pitchFamily="18" charset="0"/>
              </a:rPr>
              <a:t>o</a:t>
            </a:r>
            <a:r>
              <a:rPr lang="en-US" sz="9600" dirty="0" err="1" smtClean="0">
                <a:latin typeface="Times New Roman" pitchFamily="18" charset="0"/>
                <a:cs typeface="Times New Roman" pitchFamily="18" charset="0"/>
              </a:rPr>
              <a:t>C</a:t>
            </a:r>
            <a:r>
              <a:rPr lang="en-US" sz="9600" baseline="30000" dirty="0" smtClean="0">
                <a:latin typeface="Times New Roman" pitchFamily="18" charset="0"/>
                <a:cs typeface="Times New Roman" pitchFamily="18" charset="0"/>
              </a:rPr>
              <a:t>  </a:t>
            </a:r>
            <a:r>
              <a:rPr lang="en-US" sz="9600" dirty="0" smtClean="0">
                <a:latin typeface="Times New Roman" pitchFamily="18" charset="0"/>
                <a:cs typeface="Times New Roman" pitchFamily="18" charset="0"/>
              </a:rPr>
              <a:t>for 150 minutes</a:t>
            </a:r>
            <a:r>
              <a:rPr lang="en-US" sz="9600" b="1" dirty="0" smtClean="0">
                <a:latin typeface="Times New Roman" pitchFamily="18" charset="0"/>
                <a:cs typeface="Times New Roman" pitchFamily="18" charset="0"/>
              </a:rPr>
              <a:t> will destroy this enzyme</a:t>
            </a:r>
            <a:r>
              <a:rPr lang="en-US" sz="9600" dirty="0" smtClean="0">
                <a:latin typeface="Times New Roman" pitchFamily="18" charset="0"/>
                <a:cs typeface="Times New Roman" pitchFamily="18" charset="0"/>
              </a:rPr>
              <a:t>. </a:t>
            </a:r>
            <a:r>
              <a:rPr lang="en-US" sz="9600" b="1" i="1" dirty="0" smtClean="0">
                <a:latin typeface="Times New Roman" pitchFamily="18" charset="0"/>
                <a:cs typeface="Times New Roman" pitchFamily="18" charset="0"/>
              </a:rPr>
              <a:t>The test for </a:t>
            </a:r>
            <a:r>
              <a:rPr lang="en-US" sz="9600" b="1" i="1" dirty="0" err="1" smtClean="0">
                <a:latin typeface="Times New Roman" pitchFamily="18" charset="0"/>
                <a:cs typeface="Times New Roman" pitchFamily="18" charset="0"/>
              </a:rPr>
              <a:t>peroxidase</a:t>
            </a:r>
            <a:r>
              <a:rPr lang="en-US" sz="9600" b="1" i="1" dirty="0" smtClean="0">
                <a:latin typeface="Times New Roman" pitchFamily="18" charset="0"/>
                <a:cs typeface="Times New Roman" pitchFamily="18" charset="0"/>
              </a:rPr>
              <a:t> is not useful for proving pasteurization</a:t>
            </a:r>
            <a:r>
              <a:rPr lang="en-US" sz="9600" dirty="0" smtClean="0">
                <a:latin typeface="Times New Roman" pitchFamily="18" charset="0"/>
                <a:cs typeface="Times New Roman" pitchFamily="18" charset="0"/>
              </a:rPr>
              <a:t>.</a:t>
            </a:r>
          </a:p>
          <a:p>
            <a:pPr lvl="0" algn="just">
              <a:buNone/>
            </a:pPr>
            <a:endParaRPr lang="en-US" sz="7200" b="1" dirty="0" smtClean="0">
              <a:latin typeface="Times New Roman" pitchFamily="18" charset="0"/>
              <a:cs typeface="Times New Roman" pitchFamily="18" charset="0"/>
            </a:endParaRPr>
          </a:p>
          <a:p>
            <a:pPr lvl="0" algn="just">
              <a:buFont typeface="+mj-lt"/>
              <a:buAutoNum type="alphaLcPeriod" startAt="2"/>
            </a:pPr>
            <a:r>
              <a:rPr lang="en-US" sz="9600" b="1" dirty="0" err="1" smtClean="0">
                <a:latin typeface="Times New Roman" pitchFamily="18" charset="0"/>
                <a:cs typeface="Times New Roman" pitchFamily="18" charset="0"/>
              </a:rPr>
              <a:t>Phosphatase</a:t>
            </a:r>
            <a:r>
              <a:rPr lang="en-US" sz="2200" dirty="0" smtClean="0">
                <a:latin typeface="Times New Roman" pitchFamily="18" charset="0"/>
                <a:cs typeface="Times New Roman" pitchFamily="18" charset="0"/>
              </a:rPr>
              <a:t>: - </a:t>
            </a:r>
            <a:r>
              <a:rPr lang="en-US" sz="9600" dirty="0" smtClean="0">
                <a:latin typeface="Times New Roman" pitchFamily="18" charset="0"/>
                <a:cs typeface="Times New Roman" pitchFamily="18" charset="0"/>
              </a:rPr>
              <a:t>two functions of this enzyme are found in milk, </a:t>
            </a:r>
          </a:p>
          <a:p>
            <a:pPr marL="685800" lvl="0" indent="-392113" algn="just">
              <a:buFont typeface="+mj-lt"/>
              <a:buAutoNum type="arabicPeriod"/>
            </a:pPr>
            <a:r>
              <a:rPr lang="en-US" sz="9600" b="1" dirty="0" smtClean="0">
                <a:latin typeface="Times New Roman" pitchFamily="18" charset="0"/>
                <a:cs typeface="Times New Roman" pitchFamily="18" charset="0"/>
              </a:rPr>
              <a:t>Alkaline </a:t>
            </a:r>
            <a:r>
              <a:rPr lang="en-US" sz="9600" b="1" dirty="0" err="1" smtClean="0">
                <a:latin typeface="Times New Roman" pitchFamily="18" charset="0"/>
                <a:cs typeface="Times New Roman" pitchFamily="18" charset="0"/>
              </a:rPr>
              <a:t>phosphatase</a:t>
            </a:r>
            <a:r>
              <a:rPr lang="en-US" sz="9600" dirty="0" smtClean="0">
                <a:latin typeface="Times New Roman" pitchFamily="18" charset="0"/>
                <a:cs typeface="Times New Roman" pitchFamily="18" charset="0"/>
              </a:rPr>
              <a:t> which is most active at </a:t>
            </a:r>
            <a:r>
              <a:rPr lang="en-US" sz="9600" b="1" dirty="0" smtClean="0">
                <a:latin typeface="Times New Roman" pitchFamily="18" charset="0"/>
                <a:cs typeface="Times New Roman" pitchFamily="18" charset="0"/>
              </a:rPr>
              <a:t>ph </a:t>
            </a:r>
            <a:r>
              <a:rPr lang="en-US" sz="9600" b="1" u="sng" dirty="0" smtClean="0">
                <a:latin typeface="Times New Roman" pitchFamily="18" charset="0"/>
                <a:cs typeface="Times New Roman" pitchFamily="18" charset="0"/>
              </a:rPr>
              <a:t>&gt;</a:t>
            </a:r>
            <a:r>
              <a:rPr lang="en-US" sz="9600" b="1" dirty="0" smtClean="0">
                <a:latin typeface="Times New Roman" pitchFamily="18" charset="0"/>
                <a:cs typeface="Times New Roman" pitchFamily="18" charset="0"/>
              </a:rPr>
              <a:t>9.6</a:t>
            </a:r>
            <a:r>
              <a:rPr lang="en-US" sz="9600" dirty="0" smtClean="0">
                <a:latin typeface="Times New Roman" pitchFamily="18" charset="0"/>
                <a:cs typeface="Times New Roman" pitchFamily="18" charset="0"/>
              </a:rPr>
              <a:t> and </a:t>
            </a:r>
          </a:p>
          <a:p>
            <a:pPr marL="685800" lvl="0" indent="-392113" algn="just">
              <a:lnSpc>
                <a:spcPct val="120000"/>
              </a:lnSpc>
              <a:spcAft>
                <a:spcPts val="1200"/>
              </a:spcAft>
              <a:buFont typeface="+mj-lt"/>
              <a:buAutoNum type="arabicPeriod"/>
            </a:pPr>
            <a:r>
              <a:rPr lang="en-US" sz="9600" b="1" dirty="0" smtClean="0">
                <a:latin typeface="Times New Roman" pitchFamily="18" charset="0"/>
                <a:cs typeface="Times New Roman" pitchFamily="18" charset="0"/>
              </a:rPr>
              <a:t>Acid </a:t>
            </a:r>
            <a:r>
              <a:rPr lang="en-US" sz="9600" b="1" dirty="0" err="1" smtClean="0">
                <a:latin typeface="Times New Roman" pitchFamily="18" charset="0"/>
                <a:cs typeface="Times New Roman" pitchFamily="18" charset="0"/>
              </a:rPr>
              <a:t>phosphatase</a:t>
            </a:r>
            <a:r>
              <a:rPr lang="en-US" sz="9600" b="1" dirty="0" smtClean="0">
                <a:latin typeface="Times New Roman" pitchFamily="18" charset="0"/>
                <a:cs typeface="Times New Roman" pitchFamily="18" charset="0"/>
              </a:rPr>
              <a:t> (</a:t>
            </a:r>
            <a:r>
              <a:rPr lang="en-US" sz="9600" dirty="0" smtClean="0">
                <a:latin typeface="Times New Roman" pitchFamily="18" charset="0"/>
                <a:cs typeface="Times New Roman" pitchFamily="18" charset="0"/>
              </a:rPr>
              <a:t>is largely found in </a:t>
            </a:r>
            <a:r>
              <a:rPr lang="en-US" sz="9600" b="1" dirty="0" smtClean="0">
                <a:latin typeface="Times New Roman" pitchFamily="18" charset="0"/>
                <a:cs typeface="Times New Roman" pitchFamily="18" charset="0"/>
              </a:rPr>
              <a:t>non-fat fraction</a:t>
            </a:r>
            <a:r>
              <a:rPr lang="en-US" sz="9600" dirty="0" smtClean="0">
                <a:latin typeface="Times New Roman" pitchFamily="18" charset="0"/>
                <a:cs typeface="Times New Roman" pitchFamily="18" charset="0"/>
              </a:rPr>
              <a:t> of the milk</a:t>
            </a:r>
            <a:r>
              <a:rPr lang="en-US" sz="9600" b="1" dirty="0" smtClean="0">
                <a:latin typeface="Times New Roman" pitchFamily="18" charset="0"/>
                <a:cs typeface="Times New Roman" pitchFamily="18" charset="0"/>
              </a:rPr>
              <a:t>)</a:t>
            </a:r>
            <a:r>
              <a:rPr lang="en-US" sz="9600" dirty="0" smtClean="0">
                <a:latin typeface="Times New Roman" pitchFamily="18" charset="0"/>
                <a:cs typeface="Times New Roman" pitchFamily="18" charset="0"/>
              </a:rPr>
              <a:t> which shows its greatest activities around </a:t>
            </a:r>
            <a:r>
              <a:rPr lang="en-US" sz="9600" b="1" dirty="0" smtClean="0">
                <a:latin typeface="Times New Roman" pitchFamily="18" charset="0"/>
                <a:cs typeface="Times New Roman" pitchFamily="18" charset="0"/>
              </a:rPr>
              <a:t>pH 4.0.</a:t>
            </a:r>
            <a:r>
              <a:rPr lang="en-US" sz="9600" dirty="0" smtClean="0">
                <a:latin typeface="Times New Roman" pitchFamily="18" charset="0"/>
                <a:cs typeface="Times New Roman" pitchFamily="18" charset="0"/>
              </a:rPr>
              <a:t> </a:t>
            </a:r>
          </a:p>
          <a:p>
            <a:pPr marL="457200" lvl="0" indent="7938" algn="just">
              <a:spcAft>
                <a:spcPts val="1200"/>
              </a:spcAft>
              <a:buNone/>
            </a:pPr>
            <a:r>
              <a:rPr lang="en-US" sz="9600" b="1" dirty="0" smtClean="0">
                <a:latin typeface="Times New Roman" pitchFamily="18" charset="0"/>
                <a:cs typeface="Times New Roman" pitchFamily="18" charset="0"/>
              </a:rPr>
              <a:t>Alkaline</a:t>
            </a:r>
            <a:r>
              <a:rPr lang="en-US" sz="9600" b="1" i="1" dirty="0" smtClean="0">
                <a:latin typeface="Times New Roman" pitchFamily="18" charset="0"/>
                <a:cs typeface="Times New Roman" pitchFamily="18" charset="0"/>
              </a:rPr>
              <a:t> </a:t>
            </a:r>
            <a:r>
              <a:rPr lang="en-US" sz="9600" b="1" dirty="0" err="1" smtClean="0">
                <a:latin typeface="Times New Roman" pitchFamily="18" charset="0"/>
                <a:cs typeface="Times New Roman" pitchFamily="18" charset="0"/>
              </a:rPr>
              <a:t>phosphatase</a:t>
            </a:r>
            <a:r>
              <a:rPr lang="en-US" sz="9600" b="1" i="1" dirty="0" smtClean="0">
                <a:latin typeface="Times New Roman" pitchFamily="18" charset="0"/>
                <a:cs typeface="Times New Roman" pitchFamily="18" charset="0"/>
              </a:rPr>
              <a:t> is destroyed in milk by pasteurization </a:t>
            </a:r>
            <a:r>
              <a:rPr lang="en-US" sz="9600" dirty="0" smtClean="0">
                <a:latin typeface="Times New Roman" pitchFamily="18" charset="0"/>
                <a:cs typeface="Times New Roman" pitchFamily="18" charset="0"/>
              </a:rPr>
              <a:t>and</a:t>
            </a:r>
            <a:r>
              <a:rPr lang="en-US" sz="9600" b="1" i="1" dirty="0" smtClean="0">
                <a:latin typeface="Times New Roman" pitchFamily="18" charset="0"/>
                <a:cs typeface="Times New Roman" pitchFamily="18" charset="0"/>
              </a:rPr>
              <a:t> </a:t>
            </a:r>
            <a:r>
              <a:rPr lang="en-US" sz="9600" dirty="0" smtClean="0">
                <a:latin typeface="Times New Roman" pitchFamily="18" charset="0"/>
                <a:cs typeface="Times New Roman" pitchFamily="18" charset="0"/>
              </a:rPr>
              <a:t>thus a test for the absence of alkaline </a:t>
            </a:r>
            <a:r>
              <a:rPr lang="en-US" sz="9600" dirty="0" err="1" smtClean="0">
                <a:latin typeface="Times New Roman" pitchFamily="18" charset="0"/>
                <a:cs typeface="Times New Roman" pitchFamily="18" charset="0"/>
              </a:rPr>
              <a:t>phosphatase</a:t>
            </a:r>
            <a:r>
              <a:rPr lang="en-US" sz="9600" dirty="0" smtClean="0">
                <a:latin typeface="Times New Roman" pitchFamily="18" charset="0"/>
                <a:cs typeface="Times New Roman" pitchFamily="18" charset="0"/>
              </a:rPr>
              <a:t> is widely used to ascertain whether milk has been properly pasteurized.</a:t>
            </a:r>
          </a:p>
          <a:p>
            <a:pPr marL="914400" lvl="0" indent="-449263" algn="just">
              <a:buFont typeface="Wingdings" pitchFamily="2" charset="2"/>
              <a:buChar char="v"/>
            </a:pPr>
            <a:r>
              <a:rPr lang="en-US" sz="9600" dirty="0" smtClean="0">
                <a:latin typeface="Times New Roman" pitchFamily="18" charset="0"/>
                <a:cs typeface="Times New Roman" pitchFamily="18" charset="0"/>
              </a:rPr>
              <a:t>The test can detect </a:t>
            </a:r>
            <a:r>
              <a:rPr lang="en-US" sz="9600" b="1" dirty="0" smtClean="0">
                <a:latin typeface="Times New Roman" pitchFamily="18" charset="0"/>
                <a:cs typeface="Times New Roman" pitchFamily="18" charset="0"/>
              </a:rPr>
              <a:t>0.2% raw milk</a:t>
            </a:r>
            <a:r>
              <a:rPr lang="en-US" sz="9600" dirty="0" smtClean="0">
                <a:latin typeface="Times New Roman" pitchFamily="18" charset="0"/>
                <a:cs typeface="Times New Roman" pitchFamily="18" charset="0"/>
              </a:rPr>
              <a:t> in pasteurized milk.</a:t>
            </a:r>
          </a:p>
          <a:p>
            <a:pPr marL="914400" lvl="0" indent="-449263" algn="just">
              <a:buNone/>
            </a:pPr>
            <a:endParaRPr lang="en-US" sz="56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14</a:t>
            </a:fld>
            <a:endParaRPr 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endParaRPr lang="zh-CN" altLang="en-US" smtClean="0"/>
          </a:p>
        </p:txBody>
      </p:sp>
      <p:pic>
        <p:nvPicPr>
          <p:cNvPr id="88067" name="Picture 9"/>
          <p:cNvPicPr>
            <a:picLocks noGrp="1" noChangeAspect="1" noChangeArrowheads="1"/>
          </p:cNvPicPr>
          <p:nvPr>
            <p:ph idx="1"/>
          </p:nvPr>
        </p:nvPicPr>
        <p:blipFill>
          <a:blip r:embed="rId2" cstate="print"/>
          <a:srcRect/>
          <a:stretch>
            <a:fillRect/>
          </a:stretch>
        </p:blipFill>
        <p:spPr>
          <a:xfrm>
            <a:off x="0" y="0"/>
            <a:ext cx="9144000" cy="6858000"/>
          </a:xfrm>
        </p:spPr>
      </p:pic>
      <p:sp>
        <p:nvSpPr>
          <p:cNvPr id="5" name="Slide Number Placeholder 4"/>
          <p:cNvSpPr>
            <a:spLocks noGrp="1"/>
          </p:cNvSpPr>
          <p:nvPr>
            <p:ph type="sldNum" sz="quarter" idx="12"/>
          </p:nvPr>
        </p:nvSpPr>
        <p:spPr/>
        <p:txBody>
          <a:bodyPr/>
          <a:lstStyle/>
          <a:p>
            <a:pPr>
              <a:defRPr/>
            </a:pPr>
            <a:fld id="{78800FC4-796B-4259-8279-6BA2A27ED6A4}" type="slidenum">
              <a:rPr lang="zh-CN" altLang="en-US"/>
              <a:pPr>
                <a:defRPr/>
              </a:pPr>
              <a:t>140</a:t>
            </a:fld>
            <a:endParaRPr lang="zh-CN" altLang="en-US"/>
          </a:p>
        </p:txBody>
      </p:sp>
      <p:sp>
        <p:nvSpPr>
          <p:cNvPr id="6" name="Date Placeholder 5"/>
          <p:cNvSpPr>
            <a:spLocks noGrp="1"/>
          </p:cNvSpPr>
          <p:nvPr>
            <p:ph type="dt" sz="quarter" idx="10"/>
          </p:nvPr>
        </p:nvSpPr>
        <p:spPr/>
        <p:txBody>
          <a:bodyPr/>
          <a:lstStyle/>
          <a:p>
            <a:pPr>
              <a:defRPr/>
            </a:pPr>
            <a:fld id="{B12FD33B-1B09-46AF-87F5-F40EF1B1206A}" type="datetime1">
              <a:rPr lang="en-US" altLang="zh-CN"/>
              <a:pPr>
                <a:defRPr/>
              </a:pPr>
              <a:t>5/13/2015</a:t>
            </a:fld>
            <a:endParaRPr lang="zh-CN" altLang="en-US"/>
          </a:p>
        </p:txBody>
      </p:sp>
      <p:sp>
        <p:nvSpPr>
          <p:cNvPr id="7" name="Footer Placeholder 6"/>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4438"/>
            <a:ext cx="8229600" cy="642938"/>
          </a:xfrm>
        </p:spPr>
        <p:txBody>
          <a:bodyPr rtlCol="0">
            <a:normAutofit fontScale="90000"/>
          </a:bodyPr>
          <a:lstStyle/>
          <a:p>
            <a:pPr eaLnBrk="1" fontAlgn="auto" hangingPunct="1">
              <a:spcAft>
                <a:spcPts val="0"/>
              </a:spcAft>
              <a:defRPr/>
            </a:pPr>
            <a:endParaRPr lang="zh-CN" altLang="en-US" dirty="0"/>
          </a:p>
        </p:txBody>
      </p:sp>
      <p:sp>
        <p:nvSpPr>
          <p:cNvPr id="89091" name="Content Placeholder 2"/>
          <p:cNvSpPr>
            <a:spLocks noGrp="1"/>
          </p:cNvSpPr>
          <p:nvPr>
            <p:ph idx="1"/>
          </p:nvPr>
        </p:nvSpPr>
        <p:spPr>
          <a:xfrm>
            <a:off x="214313" y="428625"/>
            <a:ext cx="8929687" cy="6429375"/>
          </a:xfrm>
        </p:spPr>
        <p:txBody>
          <a:bodyPr>
            <a:normAutofit/>
          </a:bodyPr>
          <a:lstStyle/>
          <a:p>
            <a:pPr eaLnBrk="1" hangingPunct="1">
              <a:buFont typeface="Arial" pitchFamily="34" charset="0"/>
              <a:buNone/>
            </a:pPr>
            <a:r>
              <a:rPr lang="en-US" altLang="zh-CN" sz="2800" b="1" dirty="0" smtClean="0">
                <a:latin typeface="Times New Roman" pitchFamily="18" charset="0"/>
                <a:cs typeface="Times New Roman" pitchFamily="18" charset="0"/>
              </a:rPr>
              <a:t>Synonyms</a:t>
            </a:r>
            <a:r>
              <a:rPr lang="en-US" altLang="zh-CN" sz="2400" b="1" dirty="0" smtClean="0">
                <a:solidFill>
                  <a:srgbClr val="002060"/>
                </a:solidFill>
                <a:latin typeface="Times New Roman" pitchFamily="18" charset="0"/>
                <a:cs typeface="Times New Roman" pitchFamily="18" charset="0"/>
              </a:rPr>
              <a:t>:</a:t>
            </a:r>
          </a:p>
          <a:p>
            <a:pPr>
              <a:buNone/>
            </a:pPr>
            <a:r>
              <a:rPr lang="en-US" altLang="zh-CN" sz="2400" dirty="0" err="1" smtClean="0">
                <a:latin typeface="Times New Roman" pitchFamily="18" charset="0"/>
                <a:cs typeface="Times New Roman" pitchFamily="18" charset="0"/>
              </a:rPr>
              <a:t>Colibacteriosis</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enteropathogenic</a:t>
            </a:r>
            <a:r>
              <a:rPr lang="en-US" altLang="zh-CN" sz="2400" dirty="0" smtClean="0">
                <a:latin typeface="Times New Roman" pitchFamily="18" charset="0"/>
                <a:cs typeface="Times New Roman" pitchFamily="18" charset="0"/>
              </a:rPr>
              <a:t> diarrhea, </a:t>
            </a:r>
            <a:r>
              <a:rPr lang="en-US" sz="2400" dirty="0" smtClean="0"/>
              <a:t>White scours</a:t>
            </a:r>
            <a:endParaRPr lang="en-US" altLang="zh-CN" sz="2400" dirty="0" smtClean="0">
              <a:latin typeface="Times New Roman" pitchFamily="18" charset="0"/>
              <a:cs typeface="Times New Roman" pitchFamily="18" charset="0"/>
            </a:endParaRPr>
          </a:p>
          <a:p>
            <a:pPr eaLnBrk="1" hangingPunct="1">
              <a:buNone/>
            </a:pPr>
            <a:r>
              <a:rPr lang="en-US" altLang="zh-CN" sz="2800" b="1" dirty="0" smtClean="0">
                <a:latin typeface="Times New Roman" pitchFamily="18" charset="0"/>
                <a:cs typeface="Times New Roman" pitchFamily="18" charset="0"/>
              </a:rPr>
              <a:t>Etiology</a:t>
            </a:r>
            <a:r>
              <a:rPr lang="en-US" altLang="zh-CN" sz="2400" b="1" dirty="0" smtClean="0">
                <a:solidFill>
                  <a:srgbClr val="002060"/>
                </a:solidFill>
                <a:latin typeface="Times New Roman" pitchFamily="18" charset="0"/>
                <a:cs typeface="Times New Roman" pitchFamily="18" charset="0"/>
              </a:rPr>
              <a:t>:</a:t>
            </a:r>
          </a:p>
          <a:p>
            <a:pPr marL="465138" indent="-465138" eaLnBrk="1" hangingPunct="1">
              <a:buFont typeface="Wingdings" pitchFamily="2" charset="2"/>
              <a:buChar char="Ø"/>
            </a:pPr>
            <a:r>
              <a:rPr lang="en-US" altLang="zh-CN" sz="2400" i="1" dirty="0" smtClean="0">
                <a:latin typeface="Times New Roman" pitchFamily="18" charset="0"/>
                <a:cs typeface="Times New Roman" pitchFamily="18" charset="0"/>
              </a:rPr>
              <a:t>Escherichia coli </a:t>
            </a:r>
          </a:p>
          <a:p>
            <a:pPr marL="465138" indent="-465138" eaLnBrk="1" hangingPunct="1">
              <a:buFont typeface="Wingdings" pitchFamily="2" charset="2"/>
              <a:buChar char="Ø"/>
            </a:pPr>
            <a:r>
              <a:rPr lang="en-US" altLang="zh-CN" sz="2400" dirty="0" smtClean="0">
                <a:latin typeface="Times New Roman" pitchFamily="18" charset="0"/>
                <a:cs typeface="Times New Roman" pitchFamily="18" charset="0"/>
              </a:rPr>
              <a:t>is a normal component of the flora in the large intestine of warm-blooded animals, including man.</a:t>
            </a:r>
          </a:p>
          <a:p>
            <a:pPr marL="465138" indent="-465138" eaLnBrk="1" hangingPunct="1">
              <a:buFont typeface="Wingdings" pitchFamily="2" charset="2"/>
              <a:buChar char="Ø"/>
            </a:pPr>
            <a:r>
              <a:rPr lang="en-US" altLang="zh-CN" sz="2400" dirty="0" smtClean="0">
                <a:latin typeface="Times New Roman" pitchFamily="18" charset="0"/>
                <a:cs typeface="Times New Roman" pitchFamily="18" charset="0"/>
              </a:rPr>
              <a:t>Gram negative rods</a:t>
            </a:r>
          </a:p>
          <a:p>
            <a:pPr marL="914400" indent="-290513">
              <a:buFont typeface="Wingdings" pitchFamily="2" charset="2"/>
              <a:buChar char="§"/>
              <a:defRPr/>
            </a:pPr>
            <a:r>
              <a:rPr lang="en-US" altLang="zh-CN" sz="2400" dirty="0" smtClean="0">
                <a:latin typeface="Times New Roman" pitchFamily="18" charset="0"/>
                <a:cs typeface="Times New Roman" pitchFamily="18" charset="0"/>
              </a:rPr>
              <a:t>Somatic (O) antigen (LPS)</a:t>
            </a:r>
          </a:p>
          <a:p>
            <a:pPr marL="914400" indent="-290513">
              <a:buFont typeface="Wingdings" pitchFamily="2" charset="2"/>
              <a:buChar char="§"/>
              <a:defRPr/>
            </a:pPr>
            <a:r>
              <a:rPr lang="en-US" altLang="zh-CN" sz="2400" dirty="0" err="1" smtClean="0">
                <a:latin typeface="Times New Roman" pitchFamily="18" charset="0"/>
                <a:cs typeface="Times New Roman" pitchFamily="18" charset="0"/>
              </a:rPr>
              <a:t>Flagellar</a:t>
            </a:r>
            <a:r>
              <a:rPr lang="en-US" altLang="zh-CN" sz="2400" dirty="0" smtClean="0">
                <a:latin typeface="Times New Roman" pitchFamily="18" charset="0"/>
                <a:cs typeface="Times New Roman" pitchFamily="18" charset="0"/>
              </a:rPr>
              <a:t> (H) antigen</a:t>
            </a:r>
          </a:p>
          <a:p>
            <a:pPr marL="914400" indent="-290513">
              <a:buFont typeface="Wingdings" pitchFamily="2" charset="2"/>
              <a:buChar char="§"/>
              <a:defRPr/>
            </a:pPr>
            <a:r>
              <a:rPr lang="en-US" altLang="zh-CN" sz="2400" dirty="0" smtClean="0">
                <a:latin typeface="Times New Roman" pitchFamily="18" charset="0"/>
                <a:cs typeface="Times New Roman" pitchFamily="18" charset="0"/>
              </a:rPr>
              <a:t>Serotype O:H</a:t>
            </a:r>
          </a:p>
          <a:p>
            <a:pPr>
              <a:buNone/>
              <a:defRPr/>
            </a:pPr>
            <a:r>
              <a:rPr lang="en-US" altLang="zh-CN" sz="2400" dirty="0" smtClean="0">
                <a:latin typeface="Times New Roman" pitchFamily="18" charset="0"/>
                <a:cs typeface="Times New Roman" pitchFamily="18" charset="0"/>
              </a:rPr>
              <a:t>So far, </a:t>
            </a:r>
            <a:r>
              <a:rPr lang="en-US" altLang="zh-CN" sz="2400" b="1" dirty="0" smtClean="0">
                <a:latin typeface="Times New Roman" pitchFamily="18" charset="0"/>
                <a:cs typeface="Times New Roman" pitchFamily="18" charset="0"/>
              </a:rPr>
              <a:t>170</a:t>
            </a:r>
            <a:r>
              <a:rPr lang="en-US" altLang="zh-CN" sz="2400" dirty="0" smtClean="0">
                <a:latin typeface="Times New Roman" pitchFamily="18" charset="0"/>
                <a:cs typeface="Times New Roman" pitchFamily="18" charset="0"/>
              </a:rPr>
              <a:t> types of O (somatic), </a:t>
            </a:r>
            <a:r>
              <a:rPr lang="en-US" altLang="zh-CN" sz="2400" b="1" dirty="0" smtClean="0">
                <a:latin typeface="Times New Roman" pitchFamily="18" charset="0"/>
                <a:cs typeface="Times New Roman" pitchFamily="18" charset="0"/>
              </a:rPr>
              <a:t>100 K </a:t>
            </a:r>
            <a:r>
              <a:rPr lang="en-US" altLang="zh-CN" sz="2400" dirty="0" smtClean="0">
                <a:latin typeface="Times New Roman" pitchFamily="18" charset="0"/>
                <a:cs typeface="Times New Roman" pitchFamily="18" charset="0"/>
              </a:rPr>
              <a:t>(capsular) antigen and </a:t>
            </a:r>
            <a:r>
              <a:rPr lang="en-US" altLang="zh-CN" sz="2400" b="1" dirty="0" smtClean="0">
                <a:latin typeface="Times New Roman" pitchFamily="18" charset="0"/>
                <a:cs typeface="Times New Roman" pitchFamily="18" charset="0"/>
              </a:rPr>
              <a:t>70 H</a:t>
            </a:r>
            <a:r>
              <a:rPr lang="en-US" altLang="zh-CN" sz="2400" dirty="0" smtClean="0">
                <a:latin typeface="Times New Roman" pitchFamily="18" charset="0"/>
                <a:cs typeface="Times New Roman" pitchFamily="18" charset="0"/>
              </a:rPr>
              <a:t> antigens (</a:t>
            </a:r>
            <a:r>
              <a:rPr lang="en-US" altLang="zh-CN" sz="2400" dirty="0" err="1" smtClean="0">
                <a:latin typeface="Times New Roman" pitchFamily="18" charset="0"/>
                <a:cs typeface="Times New Roman" pitchFamily="18" charset="0"/>
              </a:rPr>
              <a:t>Flagellar</a:t>
            </a:r>
            <a:r>
              <a:rPr lang="en-US" altLang="zh-CN" sz="2400" dirty="0" smtClean="0">
                <a:latin typeface="Times New Roman" pitchFamily="18" charset="0"/>
                <a:cs typeface="Times New Roman" pitchFamily="18" charset="0"/>
              </a:rPr>
              <a:t>) have been recognized.</a:t>
            </a:r>
            <a:endParaRPr lang="en-US" sz="2400" dirty="0" smtClean="0">
              <a:latin typeface="Times New Roman" pitchFamily="18" charset="0"/>
              <a:cs typeface="Times New Roman" pitchFamily="18" charset="0"/>
            </a:endParaRPr>
          </a:p>
          <a:p>
            <a:pPr marL="465138" indent="-465138" eaLnBrk="1" hangingPunct="1">
              <a:buFont typeface="Wingdings" pitchFamily="2" charset="2"/>
              <a:buChar char="Ø"/>
            </a:pPr>
            <a:endParaRPr lang="en-US" altLang="zh-CN" sz="2400" dirty="0" smtClean="0">
              <a:latin typeface="Times New Roman" pitchFamily="18" charset="0"/>
              <a:cs typeface="Times New Roman" pitchFamily="18" charset="0"/>
            </a:endParaRPr>
          </a:p>
          <a:p>
            <a:pPr eaLnBrk="1" hangingPunct="1">
              <a:buFontTx/>
              <a:buChar char="-"/>
            </a:pPr>
            <a:endParaRPr lang="en-US" altLang="zh-CN" sz="2400" dirty="0" smtClean="0">
              <a:latin typeface="Times New Roman" pitchFamily="18" charset="0"/>
              <a:cs typeface="Times New Roman" pitchFamily="18" charset="0"/>
            </a:endParaRPr>
          </a:p>
        </p:txBody>
      </p:sp>
      <p:pic>
        <p:nvPicPr>
          <p:cNvPr id="89092" name="Picture 3"/>
          <p:cNvPicPr>
            <a:picLocks noChangeArrowheads="1"/>
          </p:cNvPicPr>
          <p:nvPr/>
        </p:nvPicPr>
        <p:blipFill>
          <a:blip r:embed="rId2" cstate="print"/>
          <a:srcRect/>
          <a:stretch>
            <a:fillRect/>
          </a:stretch>
        </p:blipFill>
        <p:spPr bwMode="auto">
          <a:xfrm>
            <a:off x="7467600" y="1"/>
            <a:ext cx="1676400" cy="2057399"/>
          </a:xfrm>
          <a:prstGeom prst="rect">
            <a:avLst/>
          </a:prstGeom>
          <a:noFill/>
          <a:ln w="25400">
            <a:noFill/>
            <a:miter lim="800000"/>
            <a:headEnd/>
            <a:tailEnd/>
          </a:ln>
        </p:spPr>
      </p:pic>
      <p:pic>
        <p:nvPicPr>
          <p:cNvPr id="89093" name="Picture 2" descr="C:\Users\THNIKPAD\Pictures\c59f0bf9d2b6ca65c43c0f9fd03b6760.jpg"/>
          <p:cNvPicPr>
            <a:picLocks noChangeAspect="1" noChangeArrowheads="1"/>
          </p:cNvPicPr>
          <p:nvPr/>
        </p:nvPicPr>
        <p:blipFill>
          <a:blip r:embed="rId3" cstate="print"/>
          <a:srcRect b="87061"/>
          <a:stretch>
            <a:fillRect/>
          </a:stretch>
        </p:blipFill>
        <p:spPr bwMode="auto">
          <a:xfrm>
            <a:off x="2971800" y="0"/>
            <a:ext cx="3733800" cy="428625"/>
          </a:xfrm>
          <a:prstGeom prst="rect">
            <a:avLst/>
          </a:prstGeom>
          <a:noFill/>
          <a:ln w="9525">
            <a:noFill/>
            <a:miter lim="800000"/>
            <a:headEnd/>
            <a:tailEnd/>
          </a:ln>
        </p:spPr>
      </p:pic>
      <p:sp>
        <p:nvSpPr>
          <p:cNvPr id="6" name="Rectangle 5"/>
          <p:cNvSpPr/>
          <p:nvPr/>
        </p:nvSpPr>
        <p:spPr>
          <a:xfrm>
            <a:off x="3000375" y="0"/>
            <a:ext cx="3709670" cy="523220"/>
          </a:xfrm>
          <a:prstGeom prst="rect">
            <a:avLst/>
          </a:prstGeom>
          <a:solidFill>
            <a:schemeClr val="bg1"/>
          </a:solidFill>
        </p:spPr>
        <p:txBody>
          <a:bodyPr wrap="none">
            <a:spAutoFit/>
          </a:bodyPr>
          <a:lstStyle/>
          <a:p>
            <a:pPr fontAlgn="auto">
              <a:spcBef>
                <a:spcPts val="0"/>
              </a:spcBef>
              <a:spcAft>
                <a:spcPts val="0"/>
              </a:spcAft>
              <a:defRPr/>
            </a:pPr>
            <a:r>
              <a:rPr lang="en-US" altLang="zh-CN" sz="2400" b="1" cap="small" dirty="0">
                <a:latin typeface="Times New Roman" pitchFamily="18" charset="0"/>
                <a:cs typeface="Times New Roman" pitchFamily="18" charset="0"/>
              </a:rPr>
              <a:t>5. </a:t>
            </a:r>
            <a:r>
              <a:rPr lang="en-US" altLang="zh-CN" sz="2800" b="1" cap="small" dirty="0">
                <a:latin typeface="Times New Roman" pitchFamily="18" charset="0"/>
                <a:cs typeface="Times New Roman" pitchFamily="18" charset="0"/>
              </a:rPr>
              <a:t>COLIBACILLOSIS</a:t>
            </a:r>
            <a:endParaRPr lang="zh-CN" altLang="en-US" sz="2800" cap="small" dirty="0">
              <a:latin typeface="Times New Roman" pitchFamily="18" charset="0"/>
              <a:cs typeface="Times New Roman" pitchFamily="18" charset="0"/>
            </a:endParaRPr>
          </a:p>
        </p:txBody>
      </p:sp>
      <p:sp>
        <p:nvSpPr>
          <p:cNvPr id="8" name="Date Placeholder 7"/>
          <p:cNvSpPr>
            <a:spLocks noGrp="1"/>
          </p:cNvSpPr>
          <p:nvPr>
            <p:ph type="dt" sz="quarter" idx="10"/>
          </p:nvPr>
        </p:nvSpPr>
        <p:spPr/>
        <p:txBody>
          <a:bodyPr/>
          <a:lstStyle/>
          <a:p>
            <a:pPr>
              <a:defRPr/>
            </a:pPr>
            <a:fld id="{6FF670F9-BC8A-4189-83FC-0DDC04AFB4EA}" type="datetime1">
              <a:rPr lang="en-US" altLang="zh-CN"/>
              <a:pPr>
                <a:defRPr/>
              </a:pPr>
              <a:t>5/13/2015</a:t>
            </a:fld>
            <a:endParaRPr lang="zh-CN" altLang="en-US"/>
          </a:p>
        </p:txBody>
      </p:sp>
      <p:sp>
        <p:nvSpPr>
          <p:cNvPr id="9" name="Slide Number Placeholder 8"/>
          <p:cNvSpPr>
            <a:spLocks noGrp="1"/>
          </p:cNvSpPr>
          <p:nvPr>
            <p:ph type="sldNum" sz="quarter" idx="12"/>
          </p:nvPr>
        </p:nvSpPr>
        <p:spPr/>
        <p:txBody>
          <a:bodyPr/>
          <a:lstStyle/>
          <a:p>
            <a:pPr>
              <a:defRPr/>
            </a:pPr>
            <a:fld id="{B51BF11D-B9E1-4265-9819-84BF635E3740}" type="slidenum">
              <a:rPr lang="zh-CN" altLang="en-US"/>
              <a:pPr>
                <a:defRPr/>
              </a:pPr>
              <a:t>141</a:t>
            </a:fld>
            <a:endParaRPr lang="zh-CN" altLang="en-US"/>
          </a:p>
        </p:txBody>
      </p:sp>
      <p:sp>
        <p:nvSpPr>
          <p:cNvPr id="10" name="Footer Placeholder 9"/>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flipV="1">
            <a:off x="500063" y="-857250"/>
            <a:ext cx="8229600" cy="500062"/>
          </a:xfrm>
        </p:spPr>
        <p:txBody>
          <a:bodyPr rtlCol="0">
            <a:normAutofit fontScale="90000"/>
          </a:bodyPr>
          <a:lstStyle/>
          <a:p>
            <a:pPr eaLnBrk="1" fontAlgn="auto" hangingPunct="1">
              <a:spcAft>
                <a:spcPts val="0"/>
              </a:spcAft>
              <a:defRPr/>
            </a:pPr>
            <a:endParaRPr lang="en-US" sz="3200" dirty="0" smtClean="0">
              <a:latin typeface="Times New Roman" pitchFamily="18" charset="0"/>
              <a:cs typeface="Times New Roman" pitchFamily="18" charset="0"/>
            </a:endParaRPr>
          </a:p>
        </p:txBody>
      </p:sp>
      <p:sp>
        <p:nvSpPr>
          <p:cNvPr id="52226" name="Content Placeholder 2"/>
          <p:cNvSpPr>
            <a:spLocks noGrp="1"/>
          </p:cNvSpPr>
          <p:nvPr>
            <p:ph idx="1"/>
          </p:nvPr>
        </p:nvSpPr>
        <p:spPr>
          <a:xfrm>
            <a:off x="228600" y="214313"/>
            <a:ext cx="8686800" cy="6643687"/>
          </a:xfrm>
        </p:spPr>
        <p:txBody>
          <a:bodyPr rtlCol="0">
            <a:normAutofit/>
          </a:bodyPr>
          <a:lstStyle/>
          <a:p>
            <a:pPr eaLnBrk="1" fontAlgn="auto" hangingPunct="1">
              <a:spcAft>
                <a:spcPts val="1200"/>
              </a:spcAft>
              <a:buFont typeface="Arial" pitchFamily="34" charset="0"/>
              <a:buNone/>
              <a:defRPr/>
            </a:pPr>
            <a:r>
              <a:rPr lang="en-US" sz="2800" b="1" dirty="0" smtClean="0">
                <a:latin typeface="Times New Roman" pitchFamily="18" charset="0"/>
                <a:cs typeface="Times New Roman" pitchFamily="18" charset="0"/>
              </a:rPr>
              <a:t>Types of pathogenic </a:t>
            </a:r>
            <a:r>
              <a:rPr lang="en-US" sz="2800" b="1" i="1" dirty="0" smtClean="0">
                <a:latin typeface="Times New Roman" pitchFamily="18" charset="0"/>
                <a:cs typeface="Times New Roman" pitchFamily="18" charset="0"/>
              </a:rPr>
              <a:t>E. coli:</a:t>
            </a:r>
            <a:r>
              <a:rPr lang="en-US" sz="2400" b="1" i="1" dirty="0" smtClean="0">
                <a:latin typeface="Times New Roman" pitchFamily="18" charset="0"/>
                <a:cs typeface="Times New Roman" pitchFamily="18" charset="0"/>
              </a:rPr>
              <a:t> </a:t>
            </a:r>
            <a:endParaRPr lang="en-US" altLang="zh-CN" sz="2400" b="1" i="1" dirty="0" smtClean="0">
              <a:latin typeface="Times New Roman" pitchFamily="18" charset="0"/>
              <a:cs typeface="Times New Roman" pitchFamily="18" charset="0"/>
            </a:endParaRPr>
          </a:p>
          <a:p>
            <a:pPr algn="just" eaLnBrk="1" fontAlgn="auto" hangingPunct="1">
              <a:spcAft>
                <a:spcPts val="1200"/>
              </a:spcAft>
              <a:buFontTx/>
              <a:buChar char="-"/>
              <a:defRPr/>
            </a:pPr>
            <a:r>
              <a:rPr lang="en-US" altLang="zh-CN" sz="2400" b="1" i="1" dirty="0" smtClean="0">
                <a:latin typeface="Times New Roman" pitchFamily="18" charset="0"/>
                <a:cs typeface="Times New Roman" pitchFamily="18" charset="0"/>
              </a:rPr>
              <a:t>E. coli</a:t>
            </a:r>
            <a:r>
              <a:rPr lang="en-US" altLang="zh-CN" sz="2400" b="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strains regarded as non-pathogenic can cause opportunistic infections in sites of the body such as </a:t>
            </a:r>
            <a:r>
              <a:rPr lang="en-US" altLang="zh-CN" sz="2400" b="1" dirty="0" smtClean="0">
                <a:latin typeface="Times New Roman" pitchFamily="18" charset="0"/>
                <a:cs typeface="Times New Roman" pitchFamily="18" charset="0"/>
              </a:rPr>
              <a:t>mammary glands</a:t>
            </a:r>
            <a:r>
              <a:rPr lang="en-US" altLang="zh-CN" sz="2400" dirty="0" smtClean="0">
                <a:latin typeface="Times New Roman" pitchFamily="18" charset="0"/>
                <a:cs typeface="Times New Roman" pitchFamily="18" charset="0"/>
              </a:rPr>
              <a:t> and </a:t>
            </a:r>
            <a:r>
              <a:rPr lang="en-US" altLang="zh-CN" sz="2400" b="1" dirty="0" smtClean="0">
                <a:latin typeface="Times New Roman" pitchFamily="18" charset="0"/>
                <a:cs typeface="Times New Roman" pitchFamily="18" charset="0"/>
              </a:rPr>
              <a:t>uterus</a:t>
            </a:r>
            <a:r>
              <a:rPr lang="en-US" altLang="zh-CN" sz="2400" dirty="0" smtClean="0">
                <a:latin typeface="Times New Roman" pitchFamily="18" charset="0"/>
                <a:cs typeface="Times New Roman" pitchFamily="18" charset="0"/>
              </a:rPr>
              <a:t>.</a:t>
            </a:r>
          </a:p>
          <a:p>
            <a:pPr eaLnBrk="1" fontAlgn="auto" hangingPunct="1">
              <a:spcAft>
                <a:spcPts val="1200"/>
              </a:spcAft>
              <a:buNone/>
              <a:defRPr/>
            </a:pPr>
            <a:r>
              <a:rPr lang="en-US" altLang="zh-CN" sz="2400" b="1" i="1" dirty="0" smtClean="0">
                <a:latin typeface="Times New Roman" pitchFamily="18" charset="0"/>
                <a:cs typeface="Times New Roman" pitchFamily="18" charset="0"/>
              </a:rPr>
              <a:t>E. coli </a:t>
            </a:r>
            <a:r>
              <a:rPr lang="en-US" altLang="zh-CN" sz="2400" dirty="0" smtClean="0">
                <a:latin typeface="Times New Roman" pitchFamily="18" charset="0"/>
                <a:cs typeface="Times New Roman" pitchFamily="18" charset="0"/>
              </a:rPr>
              <a:t>strains that cause enteritis are classified as:</a:t>
            </a:r>
          </a:p>
          <a:p>
            <a:pPr eaLnBrk="1" fontAlgn="auto" hangingPunct="1">
              <a:spcAft>
                <a:spcPts val="1200"/>
              </a:spcAft>
              <a:buFont typeface="Arial" charset="0"/>
              <a:buAutoNum type="arabicPeriod"/>
              <a:defRPr/>
            </a:pPr>
            <a:r>
              <a:rPr lang="en-US" altLang="zh-CN" sz="2600" b="1" dirty="0" err="1" smtClean="0">
                <a:latin typeface="Times New Roman" pitchFamily="18" charset="0"/>
                <a:cs typeface="Times New Roman" pitchFamily="18" charset="0"/>
              </a:rPr>
              <a:t>Enterohaemorrhagic</a:t>
            </a:r>
            <a:r>
              <a:rPr lang="en-US" altLang="zh-CN" sz="2600" b="1" dirty="0" smtClean="0">
                <a:latin typeface="Times New Roman" pitchFamily="18" charset="0"/>
                <a:cs typeface="Times New Roman" pitchFamily="18" charset="0"/>
              </a:rPr>
              <a:t> </a:t>
            </a:r>
            <a:r>
              <a:rPr lang="en-US" altLang="zh-CN" sz="2600" b="1" i="1" dirty="0" smtClean="0">
                <a:latin typeface="Times New Roman" pitchFamily="18" charset="0"/>
                <a:cs typeface="Times New Roman" pitchFamily="18" charset="0"/>
              </a:rPr>
              <a:t>E. coli</a:t>
            </a:r>
            <a:r>
              <a:rPr lang="en-US" altLang="zh-CN" sz="2600" b="1" dirty="0" smtClean="0">
                <a:latin typeface="Times New Roman" pitchFamily="18" charset="0"/>
                <a:cs typeface="Times New Roman" pitchFamily="18" charset="0"/>
              </a:rPr>
              <a:t> (EHEC)</a:t>
            </a:r>
            <a:r>
              <a:rPr lang="en-US" altLang="zh-CN" sz="2600"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The principal strain of EHEC is </a:t>
            </a:r>
            <a:r>
              <a:rPr lang="en-US" altLang="zh-CN" sz="2400" i="1" dirty="0" smtClean="0">
                <a:latin typeface="Times New Roman" pitchFamily="18" charset="0"/>
                <a:cs typeface="Times New Roman" pitchFamily="18" charset="0"/>
              </a:rPr>
              <a:t>E. coli </a:t>
            </a:r>
            <a:r>
              <a:rPr lang="en-US" altLang="zh-CN" sz="2400" dirty="0" smtClean="0">
                <a:latin typeface="Times New Roman" pitchFamily="18" charset="0"/>
                <a:cs typeface="Times New Roman" pitchFamily="18" charset="0"/>
              </a:rPr>
              <a:t>O</a:t>
            </a:r>
            <a:r>
              <a:rPr lang="en-US" altLang="zh-CN" sz="2400" baseline="-25000" dirty="0" smtClean="0">
                <a:latin typeface="Times New Roman" pitchFamily="18" charset="0"/>
                <a:cs typeface="Times New Roman" pitchFamily="18" charset="0"/>
              </a:rPr>
              <a:t>157</a:t>
            </a:r>
            <a:r>
              <a:rPr lang="en-US" altLang="zh-CN" sz="2400" dirty="0" smtClean="0">
                <a:latin typeface="Times New Roman" pitchFamily="18" charset="0"/>
                <a:cs typeface="Times New Roman" pitchFamily="18" charset="0"/>
              </a:rPr>
              <a:t>:H</a:t>
            </a:r>
            <a:r>
              <a:rPr lang="en-US" altLang="zh-CN" sz="2400" baseline="-25000" dirty="0" smtClean="0">
                <a:latin typeface="Times New Roman" pitchFamily="18" charset="0"/>
                <a:cs typeface="Times New Roman" pitchFamily="18" charset="0"/>
              </a:rPr>
              <a:t>7</a:t>
            </a:r>
            <a:r>
              <a:rPr lang="en-US" altLang="zh-CN" sz="2400" dirty="0" smtClean="0">
                <a:latin typeface="Times New Roman" pitchFamily="18" charset="0"/>
                <a:cs typeface="Times New Roman" pitchFamily="18" charset="0"/>
              </a:rPr>
              <a:t>.</a:t>
            </a:r>
          </a:p>
          <a:p>
            <a:pPr>
              <a:spcAft>
                <a:spcPts val="1200"/>
              </a:spcAft>
              <a:buFont typeface="Arial" charset="0"/>
              <a:buAutoNum type="arabicPeriod"/>
              <a:defRPr/>
            </a:pPr>
            <a:r>
              <a:rPr lang="en-US" altLang="zh-CN" sz="2600" b="1" dirty="0" err="1" smtClean="0">
                <a:latin typeface="Times New Roman" pitchFamily="18" charset="0"/>
                <a:cs typeface="Times New Roman" pitchFamily="18" charset="0"/>
              </a:rPr>
              <a:t>Enterotoxigenic</a:t>
            </a:r>
            <a:r>
              <a:rPr lang="en-US" altLang="zh-CN" sz="2600" b="1" dirty="0" smtClean="0">
                <a:latin typeface="Times New Roman" pitchFamily="18" charset="0"/>
                <a:cs typeface="Times New Roman" pitchFamily="18" charset="0"/>
              </a:rPr>
              <a:t> </a:t>
            </a:r>
            <a:r>
              <a:rPr lang="en-US" altLang="zh-CN" sz="2600" b="1" i="1" dirty="0" smtClean="0">
                <a:latin typeface="Times New Roman" pitchFamily="18" charset="0"/>
                <a:cs typeface="Times New Roman" pitchFamily="18" charset="0"/>
              </a:rPr>
              <a:t>E. coli</a:t>
            </a:r>
            <a:r>
              <a:rPr lang="en-US" altLang="zh-CN" sz="2600" b="1" dirty="0" smtClean="0">
                <a:latin typeface="Times New Roman" pitchFamily="18" charset="0"/>
                <a:cs typeface="Times New Roman" pitchFamily="18" charset="0"/>
              </a:rPr>
              <a:t> (ETEC)</a:t>
            </a:r>
            <a:r>
              <a:rPr lang="en-US" altLang="zh-CN" sz="2600" dirty="0" smtClean="0">
                <a:latin typeface="Times New Roman" pitchFamily="18" charset="0"/>
                <a:cs typeface="Times New Roman" pitchFamily="18" charset="0"/>
              </a:rPr>
              <a:t>:</a:t>
            </a:r>
            <a:r>
              <a:rPr lang="en-US" altLang="zh-CN" sz="2400" dirty="0" smtClean="0">
                <a:latin typeface="Times New Roman" pitchFamily="18" charset="0"/>
                <a:cs typeface="Times New Roman" pitchFamily="18" charset="0"/>
              </a:rPr>
              <a:t> Produce  </a:t>
            </a:r>
            <a:r>
              <a:rPr lang="en-US" altLang="zh-CN" sz="2400" dirty="0" err="1" smtClean="0">
                <a:latin typeface="Times New Roman" pitchFamily="18" charset="0"/>
                <a:cs typeface="Times New Roman" pitchFamily="18" charset="0"/>
              </a:rPr>
              <a:t>Enterotoxin</a:t>
            </a:r>
            <a:r>
              <a:rPr lang="en-US" altLang="zh-CN" sz="2400" dirty="0" smtClean="0">
                <a:latin typeface="Times New Roman" pitchFamily="18" charset="0"/>
                <a:cs typeface="Times New Roman" pitchFamily="18" charset="0"/>
              </a:rPr>
              <a:t> causing neonatal </a:t>
            </a:r>
            <a:r>
              <a:rPr lang="en-US" altLang="zh-CN" sz="2400" dirty="0" err="1" smtClean="0">
                <a:latin typeface="Times New Roman" pitchFamily="18" charset="0"/>
                <a:cs typeface="Times New Roman" pitchFamily="18" charset="0"/>
              </a:rPr>
              <a:t>colibacillosis</a:t>
            </a:r>
            <a:r>
              <a:rPr lang="en-US" altLang="zh-CN" sz="2400" dirty="0" smtClean="0">
                <a:latin typeface="Times New Roman" pitchFamily="18" charset="0"/>
                <a:cs typeface="Times New Roman" pitchFamily="18" charset="0"/>
              </a:rPr>
              <a:t>.</a:t>
            </a:r>
          </a:p>
          <a:p>
            <a:pPr>
              <a:buFontTx/>
              <a:buChar char="-"/>
              <a:defRPr/>
            </a:pPr>
            <a:r>
              <a:rPr lang="en-US" altLang="zh-CN" sz="2400" dirty="0" smtClean="0">
                <a:latin typeface="Times New Roman" pitchFamily="18" charset="0"/>
                <a:cs typeface="Times New Roman" pitchFamily="18" charset="0"/>
              </a:rPr>
              <a:t>It affects children often under 2-3 years of age and </a:t>
            </a:r>
          </a:p>
          <a:p>
            <a:pPr>
              <a:buFontTx/>
              <a:buChar char="-"/>
              <a:defRPr/>
            </a:pPr>
            <a:r>
              <a:rPr lang="en-US" altLang="zh-CN" sz="2400" dirty="0" smtClean="0">
                <a:latin typeface="Times New Roman" pitchFamily="18" charset="0"/>
                <a:cs typeface="Times New Roman" pitchFamily="18" charset="0"/>
              </a:rPr>
              <a:t>cause “traveler’s diarrhea” in adults.</a:t>
            </a:r>
          </a:p>
          <a:p>
            <a:pPr>
              <a:buFontTx/>
              <a:buChar char="-"/>
              <a:defRPr/>
            </a:pPr>
            <a:r>
              <a:rPr lang="en-US" altLang="zh-CN" sz="2400" dirty="0" smtClean="0">
                <a:latin typeface="Times New Roman" pitchFamily="18" charset="0"/>
                <a:cs typeface="Times New Roman" pitchFamily="18" charset="0"/>
              </a:rPr>
              <a:t>It is characterized by an incubation period of </a:t>
            </a:r>
            <a:r>
              <a:rPr lang="en-US" altLang="zh-CN" sz="2400" b="1" dirty="0" smtClean="0">
                <a:latin typeface="Times New Roman" pitchFamily="18" charset="0"/>
                <a:cs typeface="Times New Roman" pitchFamily="18" charset="0"/>
              </a:rPr>
              <a:t>12 to 72 hrs </a:t>
            </a:r>
            <a:r>
              <a:rPr lang="en-US" altLang="zh-CN" sz="2400" dirty="0" smtClean="0">
                <a:latin typeface="Times New Roman" pitchFamily="18" charset="0"/>
                <a:cs typeface="Times New Roman" pitchFamily="18" charset="0"/>
              </a:rPr>
              <a:t>and profuse watery diarrhea, abdominal colic, vomiting and dehydration.</a:t>
            </a:r>
          </a:p>
          <a:p>
            <a:pPr eaLnBrk="1" fontAlgn="auto" hangingPunct="1">
              <a:spcAft>
                <a:spcPts val="1200"/>
              </a:spcAft>
              <a:buFont typeface="Arial" charset="0"/>
              <a:buAutoNum type="arabicPeriod"/>
              <a:defRPr/>
            </a:pPr>
            <a:endParaRPr lang="en-US" altLang="zh-CN" sz="2400" dirty="0" smtClean="0">
              <a:latin typeface="Times New Roman" pitchFamily="18" charset="0"/>
              <a:cs typeface="Times New Roman" pitchFamily="18" charset="0"/>
            </a:endParaRPr>
          </a:p>
        </p:txBody>
      </p:sp>
      <p:sp>
        <p:nvSpPr>
          <p:cNvPr id="52228" name="Slide Number Placeholder 3"/>
          <p:cNvSpPr>
            <a:spLocks noGrp="1"/>
          </p:cNvSpPr>
          <p:nvPr>
            <p:ph type="sldNum" sz="quarter" idx="12"/>
          </p:nvPr>
        </p:nvSpPr>
        <p:spPr bwMode="auto">
          <a:ln>
            <a:miter lim="800000"/>
            <a:headEnd/>
            <a:tailEnd/>
          </a:ln>
        </p:spPr>
        <p:txBody>
          <a:bodyPr/>
          <a:lstStyle/>
          <a:p>
            <a:pPr>
              <a:defRPr/>
            </a:pPr>
            <a:fld id="{84E58F20-5D15-4C90-9FFA-BE10F2167568}" type="slidenum">
              <a:rPr lang="en-US" altLang="zh-CN"/>
              <a:pPr>
                <a:defRPr/>
              </a:pPr>
              <a:t>142</a:t>
            </a:fld>
            <a:endParaRPr lang="en-US" altLang="zh-CN"/>
          </a:p>
        </p:txBody>
      </p:sp>
      <p:sp>
        <p:nvSpPr>
          <p:cNvPr id="5" name="Date Placeholder 4"/>
          <p:cNvSpPr>
            <a:spLocks noGrp="1"/>
          </p:cNvSpPr>
          <p:nvPr>
            <p:ph type="dt" sz="quarter" idx="10"/>
          </p:nvPr>
        </p:nvSpPr>
        <p:spPr/>
        <p:txBody>
          <a:bodyPr/>
          <a:lstStyle/>
          <a:p>
            <a:pPr>
              <a:defRPr/>
            </a:pPr>
            <a:fld id="{B92D35D5-CC80-4C4C-9F05-DEE6B241B3FA}" type="datetime1">
              <a:rPr lang="en-US" altLang="zh-CN"/>
              <a:pPr>
                <a:defRPr/>
              </a:pPr>
              <a:t>5/13/2015</a:t>
            </a:fld>
            <a:endParaRPr lang="zh-CN" altLang="en-US" dirty="0"/>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a:xfrm>
            <a:off x="0" y="381000"/>
            <a:ext cx="9144000" cy="6477000"/>
          </a:xfrm>
        </p:spPr>
        <p:txBody>
          <a:bodyPr rtlCol="0">
            <a:normAutofit/>
          </a:bodyPr>
          <a:lstStyle/>
          <a:p>
            <a:pPr marL="457200" indent="-457200" eaLnBrk="1" fontAlgn="auto" hangingPunct="1">
              <a:spcAft>
                <a:spcPts val="600"/>
              </a:spcAft>
              <a:buFont typeface="+mj-lt"/>
              <a:buAutoNum type="arabicPeriod" startAt="3"/>
              <a:defRPr/>
            </a:pPr>
            <a:r>
              <a:rPr lang="en-US" altLang="zh-CN" sz="2600" b="1" dirty="0" err="1" smtClean="0">
                <a:latin typeface="Times New Roman" pitchFamily="18" charset="0"/>
                <a:cs typeface="Times New Roman" pitchFamily="18" charset="0"/>
              </a:rPr>
              <a:t>Enteroinvasive</a:t>
            </a:r>
            <a:r>
              <a:rPr lang="en-US" altLang="zh-CN" sz="2600" b="1" dirty="0" smtClean="0">
                <a:latin typeface="Times New Roman" pitchFamily="18" charset="0"/>
                <a:cs typeface="Times New Roman" pitchFamily="18" charset="0"/>
              </a:rPr>
              <a:t> </a:t>
            </a:r>
            <a:r>
              <a:rPr lang="en-US" altLang="zh-CN" sz="2600" b="1" i="1" dirty="0" smtClean="0">
                <a:latin typeface="Times New Roman" pitchFamily="18" charset="0"/>
                <a:cs typeface="Times New Roman" pitchFamily="18" charset="0"/>
              </a:rPr>
              <a:t>E. coli</a:t>
            </a:r>
            <a:r>
              <a:rPr lang="en-US" altLang="zh-CN" sz="2600" b="1" dirty="0" smtClean="0">
                <a:latin typeface="Times New Roman" pitchFamily="18" charset="0"/>
                <a:cs typeface="Times New Roman" pitchFamily="18" charset="0"/>
              </a:rPr>
              <a:t> (EIEC)</a:t>
            </a:r>
            <a:r>
              <a:rPr lang="en-US" altLang="zh-CN" sz="2600" dirty="0" smtClean="0">
                <a:latin typeface="Times New Roman" pitchFamily="18" charset="0"/>
                <a:cs typeface="Times New Roman" pitchFamily="18" charset="0"/>
              </a:rPr>
              <a:t>:</a:t>
            </a:r>
            <a:r>
              <a:rPr lang="en-US" altLang="zh-CN" sz="2400" dirty="0" smtClean="0">
                <a:latin typeface="Times New Roman" pitchFamily="18" charset="0"/>
                <a:cs typeface="Times New Roman" pitchFamily="18" charset="0"/>
              </a:rPr>
              <a:t> adhere to the cells of the small intestine and invade the </a:t>
            </a:r>
            <a:r>
              <a:rPr lang="en-US" altLang="zh-CN" sz="2400" dirty="0" err="1" smtClean="0">
                <a:latin typeface="Times New Roman" pitchFamily="18" charset="0"/>
                <a:cs typeface="Times New Roman" pitchFamily="18" charset="0"/>
              </a:rPr>
              <a:t>enterocytes</a:t>
            </a:r>
            <a:r>
              <a:rPr lang="en-US" altLang="zh-CN" sz="2400" dirty="0" smtClean="0">
                <a:latin typeface="Times New Roman" pitchFamily="18" charset="0"/>
                <a:cs typeface="Times New Roman" pitchFamily="18" charset="0"/>
              </a:rPr>
              <a:t> and deeper layers of the intestinal mucosa.</a:t>
            </a:r>
          </a:p>
          <a:p>
            <a:pPr eaLnBrk="1" fontAlgn="auto" hangingPunct="1">
              <a:spcAft>
                <a:spcPts val="600"/>
              </a:spcAft>
              <a:buFontTx/>
              <a:buChar char="-"/>
              <a:defRPr/>
            </a:pPr>
            <a:r>
              <a:rPr lang="en-US" altLang="zh-CN" sz="2400" dirty="0" smtClean="0">
                <a:latin typeface="Times New Roman" pitchFamily="18" charset="0"/>
                <a:cs typeface="Times New Roman" pitchFamily="18" charset="0"/>
              </a:rPr>
              <a:t>They are responsible for </a:t>
            </a:r>
            <a:r>
              <a:rPr lang="en-US" altLang="zh-CN" sz="2400" b="1" dirty="0" smtClean="0">
                <a:latin typeface="Times New Roman" pitchFamily="18" charset="0"/>
                <a:cs typeface="Times New Roman" pitchFamily="18" charset="0"/>
              </a:rPr>
              <a:t>coli septicemia </a:t>
            </a:r>
            <a:r>
              <a:rPr lang="en-US" altLang="zh-CN" sz="2400" dirty="0" smtClean="0">
                <a:latin typeface="Times New Roman" pitchFamily="18" charset="0"/>
                <a:cs typeface="Times New Roman" pitchFamily="18" charset="0"/>
              </a:rPr>
              <a:t>or colitis</a:t>
            </a:r>
          </a:p>
          <a:p>
            <a:pPr marL="457200" indent="-457200">
              <a:lnSpc>
                <a:spcPct val="90000"/>
              </a:lnSpc>
              <a:buFont typeface="+mj-lt"/>
              <a:buAutoNum type="arabicPeriod" startAt="4"/>
            </a:pPr>
            <a:r>
              <a:rPr lang="en-US" altLang="zh-CN" sz="2800" b="1" dirty="0" err="1" smtClean="0">
                <a:latin typeface="Times New Roman" pitchFamily="18" charset="0"/>
                <a:cs typeface="Times New Roman" pitchFamily="18" charset="0"/>
              </a:rPr>
              <a:t>Enteropathogenic</a:t>
            </a:r>
            <a:r>
              <a:rPr lang="en-US" altLang="zh-CN" sz="2800" b="1" dirty="0" smtClean="0">
                <a:latin typeface="Times New Roman" pitchFamily="18" charset="0"/>
                <a:cs typeface="Times New Roman" pitchFamily="18" charset="0"/>
              </a:rPr>
              <a:t> E. coli (EPEC)</a:t>
            </a:r>
            <a:r>
              <a:rPr lang="en-US" altLang="zh-CN" sz="2800" dirty="0" smtClean="0">
                <a:latin typeface="Times New Roman" pitchFamily="18" charset="0"/>
                <a:cs typeface="Times New Roman" pitchFamily="18" charset="0"/>
              </a:rPr>
              <a:t>:</a:t>
            </a:r>
            <a:endParaRPr lang="en-US" altLang="zh-CN" sz="2800" dirty="0" smtClean="0">
              <a:solidFill>
                <a:srgbClr val="FF0000"/>
              </a:solidFill>
              <a:latin typeface="Times New Roman" pitchFamily="18" charset="0"/>
              <a:cs typeface="Times New Roman" pitchFamily="18" charset="0"/>
            </a:endParaRPr>
          </a:p>
          <a:p>
            <a:pPr marL="465138" indent="-349250" algn="just">
              <a:spcAft>
                <a:spcPts val="600"/>
              </a:spcAft>
              <a:buFont typeface="Wingdings" pitchFamily="2" charset="2"/>
              <a:buChar char="Ø"/>
            </a:pPr>
            <a:r>
              <a:rPr lang="en-US" altLang="zh-CN" sz="2400" dirty="0" smtClean="0">
                <a:latin typeface="Times New Roman" pitchFamily="18" charset="0"/>
                <a:cs typeface="Times New Roman" pitchFamily="18" charset="0"/>
              </a:rPr>
              <a:t>They can cause enteritis and diarrhea by other mechanisms.</a:t>
            </a:r>
          </a:p>
          <a:p>
            <a:pPr marL="465138" indent="-349250" algn="just">
              <a:spcAft>
                <a:spcPts val="600"/>
              </a:spcAft>
              <a:buFont typeface="Wingdings" pitchFamily="2" charset="2"/>
              <a:buChar char="Ø"/>
            </a:pPr>
            <a:r>
              <a:rPr lang="en-US" altLang="zh-CN" sz="2400" dirty="0" smtClean="0">
                <a:latin typeface="Times New Roman" pitchFamily="18" charset="0"/>
                <a:cs typeface="Times New Roman" pitchFamily="18" charset="0"/>
              </a:rPr>
              <a:t>The disease occurs primarily in babies under 1 year of age causing high mortality.</a:t>
            </a:r>
          </a:p>
          <a:p>
            <a:pPr marL="465138" indent="-349250" algn="just">
              <a:spcAft>
                <a:spcPts val="600"/>
              </a:spcAft>
              <a:buFont typeface="Wingdings" pitchFamily="2" charset="2"/>
              <a:buChar char="Ø"/>
            </a:pPr>
            <a:r>
              <a:rPr lang="en-US" altLang="zh-CN" sz="2400" dirty="0" smtClean="0">
                <a:latin typeface="Times New Roman" pitchFamily="18" charset="0"/>
                <a:cs typeface="Times New Roman" pitchFamily="18" charset="0"/>
              </a:rPr>
              <a:t>The disease is characterized by watery diarrhea, fever and dehydration.</a:t>
            </a:r>
          </a:p>
          <a:p>
            <a:pPr algn="just">
              <a:spcAft>
                <a:spcPts val="600"/>
              </a:spcAft>
              <a:buNone/>
            </a:pPr>
            <a:r>
              <a:rPr lang="en-US" altLang="zh-CN" sz="2400" b="1" dirty="0" smtClean="0">
                <a:latin typeface="Times New Roman" pitchFamily="18" charset="0"/>
                <a:cs typeface="Times New Roman" pitchFamily="18" charset="0"/>
              </a:rPr>
              <a:t>5</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Enteroaggregative</a:t>
            </a:r>
            <a:r>
              <a:rPr lang="en-US" altLang="zh-CN" sz="2800" b="1" dirty="0" smtClean="0">
                <a:latin typeface="Times New Roman" pitchFamily="18" charset="0"/>
                <a:cs typeface="Times New Roman" pitchFamily="18" charset="0"/>
              </a:rPr>
              <a:t> E. coli (</a:t>
            </a:r>
            <a:r>
              <a:rPr lang="en-US" altLang="zh-CN" sz="2800" b="1" dirty="0" err="1" smtClean="0">
                <a:latin typeface="Times New Roman" pitchFamily="18" charset="0"/>
                <a:cs typeface="Times New Roman" pitchFamily="18" charset="0"/>
              </a:rPr>
              <a:t>EAggEC</a:t>
            </a:r>
            <a:r>
              <a:rPr lang="en-US" altLang="zh-CN" sz="2800" b="1" dirty="0" smtClean="0">
                <a:latin typeface="Times New Roman" pitchFamily="18" charset="0"/>
                <a:cs typeface="Times New Roman" pitchFamily="18" charset="0"/>
              </a:rPr>
              <a:t>)</a:t>
            </a:r>
            <a:r>
              <a:rPr lang="en-US" altLang="zh-CN" sz="2800"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This includes a group of </a:t>
            </a:r>
            <a:r>
              <a:rPr lang="en-US" altLang="zh-CN" sz="2400" i="1" dirty="0" smtClean="0">
                <a:latin typeface="Times New Roman" pitchFamily="18" charset="0"/>
                <a:cs typeface="Times New Roman" pitchFamily="18" charset="0"/>
              </a:rPr>
              <a:t>E. coli</a:t>
            </a:r>
            <a:r>
              <a:rPr lang="en-US" altLang="zh-CN" sz="2400" dirty="0" smtClean="0">
                <a:latin typeface="Times New Roman" pitchFamily="18" charset="0"/>
                <a:cs typeface="Times New Roman" pitchFamily="18" charset="0"/>
              </a:rPr>
              <a:t> strains that have a property of aggregative adherence pattern. </a:t>
            </a:r>
          </a:p>
          <a:p>
            <a:pPr algn="just">
              <a:spcAft>
                <a:spcPts val="600"/>
              </a:spcAft>
              <a:buFontTx/>
              <a:buChar char="-"/>
            </a:pPr>
            <a:r>
              <a:rPr lang="en-US" altLang="zh-CN" sz="2400" dirty="0" smtClean="0">
                <a:latin typeface="Times New Roman" pitchFamily="18" charset="0"/>
                <a:cs typeface="Times New Roman" pitchFamily="18" charset="0"/>
              </a:rPr>
              <a:t>They cause persistent diarrhea in nursing babies.</a:t>
            </a:r>
          </a:p>
        </p:txBody>
      </p:sp>
      <p:sp>
        <p:nvSpPr>
          <p:cNvPr id="53252" name="Slide Number Placeholder 3"/>
          <p:cNvSpPr>
            <a:spLocks noGrp="1"/>
          </p:cNvSpPr>
          <p:nvPr>
            <p:ph type="sldNum" sz="quarter" idx="12"/>
          </p:nvPr>
        </p:nvSpPr>
        <p:spPr bwMode="auto">
          <a:ln>
            <a:miter lim="800000"/>
            <a:headEnd/>
            <a:tailEnd/>
          </a:ln>
        </p:spPr>
        <p:txBody>
          <a:bodyPr/>
          <a:lstStyle/>
          <a:p>
            <a:pPr>
              <a:defRPr/>
            </a:pPr>
            <a:fld id="{31291F74-2FA1-4354-88D7-C7898EEFC7C5}" type="slidenum">
              <a:rPr lang="en-US" altLang="zh-CN"/>
              <a:pPr>
                <a:defRPr/>
              </a:pPr>
              <a:t>143</a:t>
            </a:fld>
            <a:endParaRPr lang="en-US" altLang="zh-CN" dirty="0"/>
          </a:p>
        </p:txBody>
      </p:sp>
      <p:sp>
        <p:nvSpPr>
          <p:cNvPr id="5" name="Date Placeholder 4"/>
          <p:cNvSpPr>
            <a:spLocks noGrp="1"/>
          </p:cNvSpPr>
          <p:nvPr>
            <p:ph type="dt" sz="quarter" idx="10"/>
          </p:nvPr>
        </p:nvSpPr>
        <p:spPr/>
        <p:txBody>
          <a:bodyPr/>
          <a:lstStyle/>
          <a:p>
            <a:pPr>
              <a:defRPr/>
            </a:pPr>
            <a:fld id="{1E33467E-A95C-4FDE-9943-BB694F067A5E}"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Content Placeholder 2"/>
          <p:cNvSpPr>
            <a:spLocks noGrp="1"/>
          </p:cNvSpPr>
          <p:nvPr>
            <p:ph idx="1"/>
          </p:nvPr>
        </p:nvSpPr>
        <p:spPr>
          <a:xfrm>
            <a:off x="152400" y="228600"/>
            <a:ext cx="8763000" cy="6629400"/>
          </a:xfrm>
        </p:spPr>
        <p:txBody>
          <a:bodyPr>
            <a:noAutofit/>
          </a:bodyPr>
          <a:lstStyle/>
          <a:p>
            <a:pPr algn="just" eaLnBrk="1" hangingPunct="1">
              <a:spcAft>
                <a:spcPts val="1200"/>
              </a:spcAft>
              <a:buFont typeface="Arial" pitchFamily="34" charset="0"/>
              <a:buNone/>
            </a:pPr>
            <a:r>
              <a:rPr lang="en-US" altLang="zh-CN" sz="2400" i="1" dirty="0" smtClean="0">
                <a:latin typeface="Times New Roman" pitchFamily="18" charset="0"/>
                <a:cs typeface="Times New Roman" pitchFamily="18" charset="0"/>
              </a:rPr>
              <a:t>- E. coli</a:t>
            </a:r>
            <a:r>
              <a:rPr lang="en-US" altLang="zh-CN" sz="2400" dirty="0" smtClean="0">
                <a:latin typeface="Times New Roman" pitchFamily="18" charset="0"/>
                <a:cs typeface="Times New Roman" pitchFamily="18" charset="0"/>
              </a:rPr>
              <a:t> is responsible for several important diseases in various food animals in addition to causing sporadic cases of mastitis, </a:t>
            </a:r>
            <a:r>
              <a:rPr lang="en-US" altLang="zh-CN" sz="2400" dirty="0" err="1" smtClean="0">
                <a:latin typeface="Times New Roman" pitchFamily="18" charset="0"/>
                <a:cs typeface="Times New Roman" pitchFamily="18" charset="0"/>
              </a:rPr>
              <a:t>urogenital</a:t>
            </a:r>
            <a:r>
              <a:rPr lang="en-US" altLang="zh-CN" sz="2400" dirty="0" smtClean="0">
                <a:latin typeface="Times New Roman" pitchFamily="18" charset="0"/>
                <a:cs typeface="Times New Roman" pitchFamily="18" charset="0"/>
              </a:rPr>
              <a:t> infections, abortions etc.</a:t>
            </a:r>
          </a:p>
          <a:p>
            <a:pPr algn="just" eaLnBrk="1" hangingPunct="1">
              <a:spcAft>
                <a:spcPts val="1200"/>
              </a:spcAft>
              <a:buFont typeface="Arial" pitchFamily="34" charset="0"/>
              <a:buNone/>
            </a:pPr>
            <a:r>
              <a:rPr lang="en-US" altLang="zh-CN" sz="2400" dirty="0" smtClean="0">
                <a:latin typeface="Times New Roman" pitchFamily="18" charset="0"/>
                <a:cs typeface="Times New Roman" pitchFamily="18" charset="0"/>
              </a:rPr>
              <a:t>  E.g.: - In cattle it causes calf diarrhea (white scours), neonatal enteritis in pigs, </a:t>
            </a:r>
            <a:r>
              <a:rPr lang="en-US" altLang="zh-CN" sz="2400" b="1" dirty="0" smtClean="0">
                <a:latin typeface="Times New Roman" pitchFamily="18" charset="0"/>
                <a:cs typeface="Times New Roman" pitchFamily="18" charset="0"/>
              </a:rPr>
              <a:t>edema in suckling pigs</a:t>
            </a:r>
            <a:r>
              <a:rPr lang="en-US" altLang="zh-CN" sz="2400" dirty="0" smtClean="0">
                <a:latin typeface="Times New Roman" pitchFamily="18" charset="0"/>
                <a:cs typeface="Times New Roman" pitchFamily="18" charset="0"/>
              </a:rPr>
              <a:t>, </a:t>
            </a:r>
            <a:r>
              <a:rPr lang="en-US" altLang="zh-CN" sz="2400" b="1" dirty="0" err="1" smtClean="0">
                <a:latin typeface="Times New Roman" pitchFamily="18" charset="0"/>
                <a:cs typeface="Times New Roman" pitchFamily="18" charset="0"/>
              </a:rPr>
              <a:t>collibacillosis</a:t>
            </a:r>
            <a:r>
              <a:rPr lang="en-US" altLang="zh-CN" sz="2400" dirty="0" smtClean="0">
                <a:latin typeface="Times New Roman" pitchFamily="18" charset="0"/>
                <a:cs typeface="Times New Roman" pitchFamily="18" charset="0"/>
              </a:rPr>
              <a:t> in poultry.</a:t>
            </a:r>
          </a:p>
          <a:p>
            <a:pPr algn="just" eaLnBrk="1" hangingPunct="1">
              <a:spcAft>
                <a:spcPts val="1200"/>
              </a:spcAft>
              <a:buFontTx/>
              <a:buChar char="-"/>
            </a:pPr>
            <a:r>
              <a:rPr lang="en-US" altLang="zh-CN" sz="2400" dirty="0" smtClean="0">
                <a:latin typeface="Times New Roman" pitchFamily="18" charset="0"/>
                <a:cs typeface="Times New Roman" pitchFamily="18" charset="0"/>
              </a:rPr>
              <a:t>Man is the reservoir for all categories of pathogenic </a:t>
            </a:r>
            <a:r>
              <a:rPr lang="en-US" altLang="zh-CN" sz="2400" i="1" dirty="0" smtClean="0">
                <a:latin typeface="Times New Roman" pitchFamily="18" charset="0"/>
                <a:cs typeface="Times New Roman" pitchFamily="18" charset="0"/>
              </a:rPr>
              <a:t>E. coli</a:t>
            </a:r>
            <a:r>
              <a:rPr lang="en-US" altLang="zh-CN" sz="2400" dirty="0" smtClean="0">
                <a:latin typeface="Times New Roman" pitchFamily="18" charset="0"/>
                <a:cs typeface="Times New Roman" pitchFamily="18" charset="0"/>
              </a:rPr>
              <a:t> except </a:t>
            </a:r>
            <a:r>
              <a:rPr lang="en-US" altLang="zh-CN" sz="2400" b="1" dirty="0" smtClean="0">
                <a:latin typeface="Times New Roman" pitchFamily="18" charset="0"/>
                <a:cs typeface="Times New Roman" pitchFamily="18" charset="0"/>
              </a:rPr>
              <a:t>EHEC</a:t>
            </a:r>
            <a:r>
              <a:rPr lang="en-US" altLang="zh-CN" sz="2400" dirty="0" smtClean="0">
                <a:latin typeface="Times New Roman" pitchFamily="18" charset="0"/>
                <a:cs typeface="Times New Roman" pitchFamily="18" charset="0"/>
              </a:rPr>
              <a:t> for which the reservoir is most likely </a:t>
            </a:r>
            <a:r>
              <a:rPr lang="en-US" altLang="zh-CN" sz="2400" b="1" dirty="0" smtClean="0">
                <a:latin typeface="Times New Roman" pitchFamily="18" charset="0"/>
                <a:cs typeface="Times New Roman" pitchFamily="18" charset="0"/>
              </a:rPr>
              <a:t>cattle</a:t>
            </a:r>
            <a:r>
              <a:rPr lang="en-US" altLang="zh-CN" sz="2400" dirty="0" smtClean="0">
                <a:latin typeface="Times New Roman" pitchFamily="18" charset="0"/>
                <a:cs typeface="Times New Roman" pitchFamily="18" charset="0"/>
              </a:rPr>
              <a:t>.</a:t>
            </a:r>
          </a:p>
          <a:p>
            <a:pPr algn="just" eaLnBrk="1" hangingPunct="1">
              <a:spcAft>
                <a:spcPts val="1200"/>
              </a:spcAft>
              <a:buNone/>
            </a:pPr>
            <a:r>
              <a:rPr lang="en-US" altLang="zh-CN" sz="2800" b="1" dirty="0" smtClean="0">
                <a:latin typeface="Times New Roman" pitchFamily="18" charset="0"/>
                <a:cs typeface="Times New Roman" pitchFamily="18" charset="0"/>
              </a:rPr>
              <a:t>The source of infection </a:t>
            </a:r>
            <a:r>
              <a:rPr lang="en-US" altLang="zh-CN" sz="2400" b="1" dirty="0" smtClean="0">
                <a:latin typeface="Times New Roman" pitchFamily="18" charset="0"/>
                <a:cs typeface="Times New Roman" pitchFamily="18" charset="0"/>
              </a:rPr>
              <a:t>is </a:t>
            </a:r>
            <a:r>
              <a:rPr lang="en-US" altLang="zh-CN" sz="2400" dirty="0" smtClean="0">
                <a:latin typeface="Times New Roman" pitchFamily="18" charset="0"/>
                <a:cs typeface="Times New Roman" pitchFamily="18" charset="0"/>
              </a:rPr>
              <a:t>the stool of infected persons (mainly sick persons, carriers) and contaminated objects.</a:t>
            </a:r>
          </a:p>
          <a:p>
            <a:pPr algn="just" eaLnBrk="1" hangingPunct="1">
              <a:spcAft>
                <a:spcPts val="1200"/>
              </a:spcAft>
              <a:buFontTx/>
              <a:buChar char="-"/>
            </a:pPr>
            <a:r>
              <a:rPr lang="en-US" altLang="zh-CN" sz="2400" dirty="0" smtClean="0">
                <a:latin typeface="Times New Roman" pitchFamily="18" charset="0"/>
                <a:cs typeface="Times New Roman" pitchFamily="18" charset="0"/>
              </a:rPr>
              <a:t>The most common mode of transmission is the </a:t>
            </a:r>
            <a:r>
              <a:rPr lang="en-US" altLang="zh-CN" sz="2600" b="1" dirty="0" smtClean="0">
                <a:latin typeface="Times New Roman" pitchFamily="18" charset="0"/>
                <a:cs typeface="Times New Roman" pitchFamily="18" charset="0"/>
              </a:rPr>
              <a:t>oral-fecal route</a:t>
            </a:r>
            <a:r>
              <a:rPr lang="en-US" altLang="zh-CN" sz="2400" dirty="0" smtClean="0">
                <a:latin typeface="Times New Roman" pitchFamily="18" charset="0"/>
                <a:cs typeface="Times New Roman" pitchFamily="18" charset="0"/>
              </a:rPr>
              <a:t>.</a:t>
            </a:r>
          </a:p>
          <a:p>
            <a:pPr algn="just" eaLnBrk="1" hangingPunct="1">
              <a:spcAft>
                <a:spcPts val="1200"/>
              </a:spcAft>
              <a:buFontTx/>
              <a:buChar char="-"/>
            </a:pPr>
            <a:r>
              <a:rPr lang="en-US" altLang="zh-CN" sz="2400" dirty="0" smtClean="0">
                <a:latin typeface="Times New Roman" pitchFamily="18" charset="0"/>
                <a:cs typeface="Times New Roman" pitchFamily="18" charset="0"/>
              </a:rPr>
              <a:t>Contaminated foods including those from animals (</a:t>
            </a:r>
            <a:r>
              <a:rPr lang="en-US" altLang="zh-CN" sz="2400" b="1" dirty="0" smtClean="0">
                <a:latin typeface="Times New Roman" pitchFamily="18" charset="0"/>
                <a:cs typeface="Times New Roman" pitchFamily="18" charset="0"/>
              </a:rPr>
              <a:t>meat</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milk</a:t>
            </a:r>
            <a:r>
              <a:rPr lang="en-US" altLang="zh-CN" sz="2400" dirty="0" smtClean="0">
                <a:latin typeface="Times New Roman" pitchFamily="18" charset="0"/>
                <a:cs typeface="Times New Roman" pitchFamily="18" charset="0"/>
              </a:rPr>
              <a:t> etc) are a common vehicle in various categories of human </a:t>
            </a:r>
            <a:r>
              <a:rPr lang="en-US" altLang="zh-CN" sz="2400" dirty="0" err="1" smtClean="0">
                <a:latin typeface="Times New Roman" pitchFamily="18" charset="0"/>
                <a:cs typeface="Times New Roman" pitchFamily="18" charset="0"/>
              </a:rPr>
              <a:t>colibacillosis</a:t>
            </a:r>
            <a:r>
              <a:rPr lang="en-US" altLang="zh-CN" sz="2400" dirty="0" smtClean="0">
                <a:latin typeface="Times New Roman" pitchFamily="18" charset="0"/>
                <a:cs typeface="Times New Roman" pitchFamily="18" charset="0"/>
              </a:rPr>
              <a:t>. </a:t>
            </a:r>
          </a:p>
        </p:txBody>
      </p:sp>
      <p:sp>
        <p:nvSpPr>
          <p:cNvPr id="56324" name="Slide Number Placeholder 3"/>
          <p:cNvSpPr>
            <a:spLocks noGrp="1"/>
          </p:cNvSpPr>
          <p:nvPr>
            <p:ph type="sldNum" sz="quarter" idx="12"/>
          </p:nvPr>
        </p:nvSpPr>
        <p:spPr bwMode="auto">
          <a:ln>
            <a:miter lim="800000"/>
            <a:headEnd/>
            <a:tailEnd/>
          </a:ln>
        </p:spPr>
        <p:txBody>
          <a:bodyPr/>
          <a:lstStyle/>
          <a:p>
            <a:pPr>
              <a:defRPr/>
            </a:pPr>
            <a:fld id="{F05EDA98-965B-4C23-AE0A-148A0BB23E0F}" type="slidenum">
              <a:rPr lang="en-US" altLang="zh-CN"/>
              <a:pPr>
                <a:defRPr/>
              </a:pPr>
              <a:t>144</a:t>
            </a:fld>
            <a:endParaRPr lang="en-US" altLang="zh-CN"/>
          </a:p>
        </p:txBody>
      </p:sp>
      <p:sp>
        <p:nvSpPr>
          <p:cNvPr id="5" name="Date Placeholder 4"/>
          <p:cNvSpPr>
            <a:spLocks noGrp="1"/>
          </p:cNvSpPr>
          <p:nvPr>
            <p:ph type="dt" sz="quarter" idx="10"/>
          </p:nvPr>
        </p:nvSpPr>
        <p:spPr/>
        <p:txBody>
          <a:bodyPr/>
          <a:lstStyle/>
          <a:p>
            <a:pPr>
              <a:defRPr/>
            </a:pPr>
            <a:fld id="{66CEA48B-8612-4F1D-98B4-AAA699A13EE2}"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Content Placeholder 2"/>
          <p:cNvSpPr>
            <a:spLocks noGrp="1"/>
          </p:cNvSpPr>
          <p:nvPr>
            <p:ph idx="1"/>
          </p:nvPr>
        </p:nvSpPr>
        <p:spPr>
          <a:xfrm>
            <a:off x="228600" y="381000"/>
            <a:ext cx="8610600" cy="6172200"/>
          </a:xfrm>
        </p:spPr>
        <p:txBody>
          <a:bodyPr/>
          <a:lstStyle/>
          <a:p>
            <a:pPr algn="just" eaLnBrk="1" hangingPunct="1">
              <a:buFontTx/>
              <a:buChar char="-"/>
            </a:pPr>
            <a:r>
              <a:rPr lang="en-US" altLang="zh-CN" sz="2400" dirty="0" smtClean="0">
                <a:latin typeface="Times New Roman" pitchFamily="18" charset="0"/>
                <a:cs typeface="Times New Roman" pitchFamily="18" charset="0"/>
              </a:rPr>
              <a:t>In </a:t>
            </a:r>
            <a:r>
              <a:rPr lang="en-US" altLang="zh-CN" sz="2400" b="1" dirty="0" smtClean="0">
                <a:latin typeface="Times New Roman" pitchFamily="18" charset="0"/>
                <a:cs typeface="Times New Roman" pitchFamily="18" charset="0"/>
              </a:rPr>
              <a:t>EHEC</a:t>
            </a:r>
            <a:r>
              <a:rPr lang="en-US" altLang="zh-CN" sz="2400" dirty="0" smtClean="0">
                <a:latin typeface="Times New Roman" pitchFamily="18" charset="0"/>
                <a:cs typeface="Times New Roman" pitchFamily="18" charset="0"/>
              </a:rPr>
              <a:t>, beef is considered as </a:t>
            </a:r>
            <a:r>
              <a:rPr lang="en-US" altLang="zh-CN" sz="2400" b="1" dirty="0" smtClean="0">
                <a:latin typeface="Times New Roman" pitchFamily="18" charset="0"/>
                <a:cs typeface="Times New Roman" pitchFamily="18" charset="0"/>
              </a:rPr>
              <a:t>the principal source of human infection</a:t>
            </a:r>
            <a:r>
              <a:rPr lang="en-US" altLang="zh-CN" sz="2400" dirty="0" smtClean="0">
                <a:latin typeface="Times New Roman" pitchFamily="18" charset="0"/>
                <a:cs typeface="Times New Roman" pitchFamily="18" charset="0"/>
              </a:rPr>
              <a:t>.</a:t>
            </a:r>
          </a:p>
          <a:p>
            <a:pPr algn="just" eaLnBrk="1" hangingPunct="1">
              <a:buFontTx/>
              <a:buChar char="-"/>
            </a:pPr>
            <a:r>
              <a:rPr lang="en-US" altLang="zh-CN" sz="2400" dirty="0" smtClean="0">
                <a:latin typeface="Times New Roman" pitchFamily="18" charset="0"/>
                <a:cs typeface="Times New Roman" pitchFamily="18" charset="0"/>
              </a:rPr>
              <a:t>Animals with </a:t>
            </a:r>
            <a:r>
              <a:rPr lang="en-US" altLang="zh-CN" sz="2400" b="1" dirty="0" smtClean="0">
                <a:latin typeface="Times New Roman" pitchFamily="18" charset="0"/>
                <a:cs typeface="Times New Roman" pitchFamily="18" charset="0"/>
              </a:rPr>
              <a:t>diarrhea</a:t>
            </a:r>
            <a:r>
              <a:rPr lang="en-US" altLang="zh-CN" sz="2400" dirty="0" smtClean="0">
                <a:latin typeface="Times New Roman" pitchFamily="18" charset="0"/>
                <a:cs typeface="Times New Roman" pitchFamily="18" charset="0"/>
              </a:rPr>
              <a:t> constitute the main source of infection.</a:t>
            </a:r>
          </a:p>
          <a:p>
            <a:pPr algn="just" eaLnBrk="1" hangingPunct="1">
              <a:buFontTx/>
              <a:buChar char="-"/>
            </a:pPr>
            <a:r>
              <a:rPr lang="en-US" altLang="zh-CN" sz="2400" dirty="0" smtClean="0">
                <a:latin typeface="Times New Roman" pitchFamily="18" charset="0"/>
                <a:cs typeface="Times New Roman" pitchFamily="18" charset="0"/>
              </a:rPr>
              <a:t>In terms of the </a:t>
            </a:r>
            <a:r>
              <a:rPr lang="en-US" altLang="zh-CN" sz="2400" dirty="0" err="1" smtClean="0">
                <a:latin typeface="Times New Roman" pitchFamily="18" charset="0"/>
                <a:cs typeface="Times New Roman" pitchFamily="18" charset="0"/>
              </a:rPr>
              <a:t>zoonoses</a:t>
            </a:r>
            <a:r>
              <a:rPr lang="en-US" altLang="zh-CN" sz="2400" dirty="0" smtClean="0">
                <a:latin typeface="Times New Roman" pitchFamily="18" charset="0"/>
                <a:cs typeface="Times New Roman" pitchFamily="18" charset="0"/>
              </a:rPr>
              <a:t>, the most important category is the </a:t>
            </a:r>
            <a:r>
              <a:rPr lang="en-US" altLang="zh-CN" sz="2400" b="1" dirty="0" err="1" smtClean="0">
                <a:latin typeface="Times New Roman" pitchFamily="18" charset="0"/>
                <a:cs typeface="Times New Roman" pitchFamily="18" charset="0"/>
              </a:rPr>
              <a:t>enterohemorrhagic</a:t>
            </a:r>
            <a:r>
              <a:rPr lang="en-US" altLang="zh-CN" sz="2400" dirty="0" smtClean="0">
                <a:latin typeface="Times New Roman" pitchFamily="18" charset="0"/>
                <a:cs typeface="Times New Roman" pitchFamily="18" charset="0"/>
              </a:rPr>
              <a:t>, which is also the most severe.</a:t>
            </a:r>
          </a:p>
          <a:p>
            <a:pPr eaLnBrk="1" hangingPunct="1"/>
            <a:endParaRPr lang="en-US" altLang="zh-CN" sz="2000" dirty="0" smtClean="0">
              <a:latin typeface="Arial" pitchFamily="34" charset="0"/>
              <a:cs typeface="Arial" pitchFamily="34" charset="0"/>
            </a:endParaRPr>
          </a:p>
        </p:txBody>
      </p:sp>
      <p:sp>
        <p:nvSpPr>
          <p:cNvPr id="57348" name="Slide Number Placeholder 3"/>
          <p:cNvSpPr>
            <a:spLocks noGrp="1"/>
          </p:cNvSpPr>
          <p:nvPr>
            <p:ph type="sldNum" sz="quarter" idx="12"/>
          </p:nvPr>
        </p:nvSpPr>
        <p:spPr bwMode="auto">
          <a:ln>
            <a:miter lim="800000"/>
            <a:headEnd/>
            <a:tailEnd/>
          </a:ln>
        </p:spPr>
        <p:txBody>
          <a:bodyPr/>
          <a:lstStyle/>
          <a:p>
            <a:pPr>
              <a:defRPr/>
            </a:pPr>
            <a:fld id="{E5F560CE-B013-42AE-9AD0-601CF16B564D}" type="slidenum">
              <a:rPr lang="en-US" altLang="zh-CN"/>
              <a:pPr>
                <a:defRPr/>
              </a:pPr>
              <a:t>145</a:t>
            </a:fld>
            <a:endParaRPr lang="en-US" altLang="zh-CN"/>
          </a:p>
        </p:txBody>
      </p:sp>
      <p:sp>
        <p:nvSpPr>
          <p:cNvPr id="5" name="Date Placeholder 4"/>
          <p:cNvSpPr>
            <a:spLocks noGrp="1"/>
          </p:cNvSpPr>
          <p:nvPr>
            <p:ph type="dt" sz="quarter" idx="10"/>
          </p:nvPr>
        </p:nvSpPr>
        <p:spPr/>
        <p:txBody>
          <a:bodyPr/>
          <a:lstStyle/>
          <a:p>
            <a:pPr>
              <a:defRPr/>
            </a:pPr>
            <a:fld id="{FA494475-BAE5-42A8-933E-F9C01FFCABDF}"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876800" y="152400"/>
            <a:ext cx="4114800" cy="1066800"/>
          </a:xfrm>
        </p:spPr>
        <p:txBody>
          <a:bodyPr rtlCol="0">
            <a:normAutofit/>
          </a:bodyPr>
          <a:lstStyle/>
          <a:p>
            <a:pPr eaLnBrk="1" fontAlgn="auto" hangingPunct="1">
              <a:spcAft>
                <a:spcPts val="0"/>
              </a:spcAft>
              <a:defRPr/>
            </a:pPr>
            <a:r>
              <a:rPr lang="en-US" altLang="zh-CN" sz="2400" b="1" dirty="0" smtClean="0">
                <a:solidFill>
                  <a:srgbClr val="002060"/>
                </a:solidFill>
                <a:latin typeface="Times New Roman" pitchFamily="18" charset="0"/>
                <a:cs typeface="Times New Roman" pitchFamily="18" charset="0"/>
              </a:rPr>
              <a:t>Indirect contact </a:t>
            </a:r>
            <a:br>
              <a:rPr lang="en-US" altLang="zh-CN" sz="2400" b="1" dirty="0" smtClean="0">
                <a:solidFill>
                  <a:srgbClr val="002060"/>
                </a:solidFill>
                <a:latin typeface="Times New Roman" pitchFamily="18" charset="0"/>
                <a:cs typeface="Times New Roman" pitchFamily="18" charset="0"/>
              </a:rPr>
            </a:br>
            <a:r>
              <a:rPr lang="en-US" altLang="zh-CN" sz="2400" b="1" dirty="0" smtClean="0">
                <a:solidFill>
                  <a:srgbClr val="002060"/>
                </a:solidFill>
                <a:latin typeface="Times New Roman" pitchFamily="18" charset="0"/>
                <a:cs typeface="Times New Roman" pitchFamily="18" charset="0"/>
              </a:rPr>
              <a:t>(environmental) transmission</a:t>
            </a:r>
          </a:p>
        </p:txBody>
      </p:sp>
      <p:grpSp>
        <p:nvGrpSpPr>
          <p:cNvPr id="2" name="Group 5"/>
          <p:cNvGrpSpPr>
            <a:grpSpLocks/>
          </p:cNvGrpSpPr>
          <p:nvPr/>
        </p:nvGrpSpPr>
        <p:grpSpPr bwMode="auto">
          <a:xfrm>
            <a:off x="5105400" y="4114800"/>
            <a:ext cx="3886200" cy="2514600"/>
            <a:chOff x="96" y="1357"/>
            <a:chExt cx="2736" cy="2627"/>
          </a:xfrm>
        </p:grpSpPr>
        <p:pic>
          <p:nvPicPr>
            <p:cNvPr id="102407" name="Picture 6"/>
            <p:cNvPicPr>
              <a:picLocks noChangeAspect="1" noChangeArrowheads="1"/>
            </p:cNvPicPr>
            <p:nvPr/>
          </p:nvPicPr>
          <p:blipFill>
            <a:blip r:embed="rId3" cstate="print"/>
            <a:srcRect l="11667" r="8333"/>
            <a:stretch>
              <a:fillRect/>
            </a:stretch>
          </p:blipFill>
          <p:spPr bwMode="auto">
            <a:xfrm>
              <a:off x="96" y="1357"/>
              <a:ext cx="2736" cy="2627"/>
            </a:xfrm>
            <a:prstGeom prst="rect">
              <a:avLst/>
            </a:prstGeom>
            <a:noFill/>
            <a:ln w="9525">
              <a:noFill/>
              <a:miter lim="800000"/>
              <a:headEnd/>
              <a:tailEnd/>
            </a:ln>
          </p:spPr>
        </p:pic>
        <p:sp>
          <p:nvSpPr>
            <p:cNvPr id="102408" name="Oval 7"/>
            <p:cNvSpPr>
              <a:spLocks noChangeArrowheads="1"/>
            </p:cNvSpPr>
            <p:nvPr/>
          </p:nvSpPr>
          <p:spPr bwMode="auto">
            <a:xfrm>
              <a:off x="1740" y="3504"/>
              <a:ext cx="384" cy="384"/>
            </a:xfrm>
            <a:prstGeom prst="ellipse">
              <a:avLst/>
            </a:prstGeom>
            <a:noFill/>
            <a:ln w="38100">
              <a:solidFill>
                <a:srgbClr val="FF0000"/>
              </a:solidFill>
              <a:round/>
              <a:headEnd/>
              <a:tailEnd/>
            </a:ln>
          </p:spPr>
          <p:txBody>
            <a:bodyPr wrap="none" anchor="ctr"/>
            <a:lstStyle/>
            <a:p>
              <a:endParaRPr lang="zh-CN" altLang="en-US">
                <a:latin typeface="Calibri" pitchFamily="34" charset="0"/>
              </a:endParaRPr>
            </a:p>
          </p:txBody>
        </p:sp>
      </p:grpSp>
      <p:grpSp>
        <p:nvGrpSpPr>
          <p:cNvPr id="3" name="Group 8"/>
          <p:cNvGrpSpPr>
            <a:grpSpLocks/>
          </p:cNvGrpSpPr>
          <p:nvPr/>
        </p:nvGrpSpPr>
        <p:grpSpPr bwMode="auto">
          <a:xfrm>
            <a:off x="5105400" y="1447800"/>
            <a:ext cx="3886200" cy="2590800"/>
            <a:chOff x="2928" y="1365"/>
            <a:chExt cx="2784" cy="2630"/>
          </a:xfrm>
        </p:grpSpPr>
        <p:pic>
          <p:nvPicPr>
            <p:cNvPr id="102405" name="Picture 9"/>
            <p:cNvPicPr>
              <a:picLocks noChangeAspect="1" noChangeArrowheads="1"/>
            </p:cNvPicPr>
            <p:nvPr/>
          </p:nvPicPr>
          <p:blipFill>
            <a:blip r:embed="rId4" cstate="print"/>
            <a:srcRect r="20547"/>
            <a:stretch>
              <a:fillRect/>
            </a:stretch>
          </p:blipFill>
          <p:spPr bwMode="auto">
            <a:xfrm>
              <a:off x="2928" y="1365"/>
              <a:ext cx="2784" cy="2630"/>
            </a:xfrm>
            <a:prstGeom prst="rect">
              <a:avLst/>
            </a:prstGeom>
            <a:noFill/>
            <a:ln w="9525">
              <a:noFill/>
              <a:miter lim="800000"/>
              <a:headEnd/>
              <a:tailEnd/>
            </a:ln>
          </p:spPr>
        </p:pic>
        <p:sp>
          <p:nvSpPr>
            <p:cNvPr id="102406" name="Oval 10"/>
            <p:cNvSpPr>
              <a:spLocks noChangeArrowheads="1"/>
            </p:cNvSpPr>
            <p:nvPr/>
          </p:nvSpPr>
          <p:spPr bwMode="auto">
            <a:xfrm>
              <a:off x="4013" y="2691"/>
              <a:ext cx="384" cy="384"/>
            </a:xfrm>
            <a:prstGeom prst="ellipse">
              <a:avLst/>
            </a:prstGeom>
            <a:noFill/>
            <a:ln w="38100">
              <a:solidFill>
                <a:srgbClr val="FF0000"/>
              </a:solidFill>
              <a:round/>
              <a:headEnd/>
              <a:tailEnd/>
            </a:ln>
          </p:spPr>
          <p:txBody>
            <a:bodyPr wrap="none" anchor="ctr"/>
            <a:lstStyle/>
            <a:p>
              <a:endParaRPr lang="zh-CN" altLang="en-US">
                <a:latin typeface="Calibri" pitchFamily="34" charset="0"/>
              </a:endParaRPr>
            </a:p>
          </p:txBody>
        </p:sp>
      </p:grpSp>
      <p:pic>
        <p:nvPicPr>
          <p:cNvPr id="9" name="Picture 5"/>
          <p:cNvPicPr>
            <a:picLocks noChangeAspect="1" noChangeArrowheads="1"/>
          </p:cNvPicPr>
          <p:nvPr/>
        </p:nvPicPr>
        <p:blipFill>
          <a:blip r:embed="rId5" cstate="print"/>
          <a:srcRect l="6604" t="-4404" r="12315" b="18909"/>
          <a:stretch>
            <a:fillRect/>
          </a:stretch>
        </p:blipFill>
        <p:spPr bwMode="auto">
          <a:xfrm>
            <a:off x="228599" y="838201"/>
            <a:ext cx="4191001" cy="3124200"/>
          </a:xfrm>
          <a:prstGeom prst="rect">
            <a:avLst/>
          </a:prstGeom>
          <a:noFill/>
          <a:ln w="9525">
            <a:noFill/>
            <a:miter lim="800000"/>
            <a:headEnd/>
            <a:tailEnd/>
          </a:ln>
        </p:spPr>
      </p:pic>
      <p:pic>
        <p:nvPicPr>
          <p:cNvPr id="10" name="Picture 4" descr="sf28"/>
          <p:cNvPicPr>
            <a:picLocks noChangeAspect="1" noChangeArrowheads="1"/>
          </p:cNvPicPr>
          <p:nvPr/>
        </p:nvPicPr>
        <p:blipFill>
          <a:blip r:embed="rId6" cstate="print"/>
          <a:srcRect l="16661" t="-4193" r="21880" b="-4193"/>
          <a:stretch>
            <a:fillRect/>
          </a:stretch>
        </p:blipFill>
        <p:spPr bwMode="auto">
          <a:xfrm>
            <a:off x="228600" y="4038600"/>
            <a:ext cx="3505200" cy="2618108"/>
          </a:xfrm>
          <a:prstGeom prst="rect">
            <a:avLst/>
          </a:prstGeom>
          <a:noFill/>
          <a:ln w="9525">
            <a:noFill/>
            <a:miter lim="800000"/>
            <a:headEnd/>
            <a:tailEnd/>
          </a:ln>
        </p:spPr>
      </p:pic>
      <p:sp>
        <p:nvSpPr>
          <p:cNvPr id="11" name="Rectangle 10"/>
          <p:cNvSpPr/>
          <p:nvPr/>
        </p:nvSpPr>
        <p:spPr>
          <a:xfrm>
            <a:off x="0" y="457200"/>
            <a:ext cx="4800600" cy="461665"/>
          </a:xfrm>
          <a:prstGeom prst="rect">
            <a:avLst/>
          </a:prstGeom>
        </p:spPr>
        <p:txBody>
          <a:bodyPr wrap="square">
            <a:spAutoFit/>
          </a:bodyPr>
          <a:lstStyle/>
          <a:p>
            <a:pPr marL="457200" indent="-457200">
              <a:buFont typeface="+mj-lt"/>
              <a:buAutoNum type="arabicPeriod"/>
            </a:pPr>
            <a:r>
              <a:rPr lang="en-US" altLang="zh-CN" sz="2400" b="1" dirty="0" smtClean="0">
                <a:solidFill>
                  <a:srgbClr val="002060"/>
                </a:solidFill>
                <a:latin typeface="Times New Roman" pitchFamily="18" charset="0"/>
                <a:cs typeface="Times New Roman" pitchFamily="18" charset="0"/>
              </a:rPr>
              <a:t>Direct contact transmission</a:t>
            </a:r>
            <a:endParaRPr lang="en-US" sz="2400" b="1" dirty="0">
              <a:latin typeface="Times New Roman" pitchFamily="18" charset="0"/>
              <a:cs typeface="Times New Roman" pitchFamily="18" charset="0"/>
            </a:endParaRPr>
          </a:p>
        </p:txBody>
      </p:sp>
      <p:sp>
        <p:nvSpPr>
          <p:cNvPr id="12" name="Rectangle 2"/>
          <p:cNvSpPr txBox="1">
            <a:spLocks noChangeArrowheads="1"/>
          </p:cNvSpPr>
          <p:nvPr/>
        </p:nvSpPr>
        <p:spPr>
          <a:xfrm>
            <a:off x="304800" y="152400"/>
            <a:ext cx="5029200" cy="381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2800" b="1" i="1"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EHEC E. coli </a:t>
            </a:r>
            <a:r>
              <a:rPr kumimoji="0" lang="en-US" altLang="zh-CN" sz="2800"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rPr>
              <a:t>O157:H7</a:t>
            </a:r>
            <a:endParaRPr kumimoji="0" lang="en-US" altLang="zh-CN" sz="2000" b="1" i="0" u="none" strike="noStrike" kern="1200" cap="none" spc="0" normalizeH="0" baseline="0" noProof="0" dirty="0" smtClean="0">
              <a:ln>
                <a:noFill/>
              </a:ln>
              <a:solidFill>
                <a:srgbClr val="002060"/>
              </a:solidFill>
              <a:effectLst/>
              <a:uLnTx/>
              <a:uFillTx/>
              <a:latin typeface="Times New Roman" pitchFamily="18" charset="0"/>
              <a:ea typeface="+mj-ea"/>
              <a:cs typeface="Times New Roman" pitchFamily="18" charset="0"/>
            </a:endParaRPr>
          </a:p>
        </p:txBody>
      </p:sp>
    </p:spTree>
  </p:cSld>
  <p:clrMapOvr>
    <a:masterClrMapping/>
  </p:clrMapOvr>
  <p:transition>
    <p:blinds dir="vert"/>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a:xfrm>
            <a:off x="228600" y="304801"/>
            <a:ext cx="8610600" cy="6096000"/>
          </a:xfrm>
        </p:spPr>
        <p:txBody>
          <a:bodyPr>
            <a:normAutofit/>
          </a:bodyPr>
          <a:lstStyle/>
          <a:p>
            <a:pPr eaLnBrk="1" hangingPunct="1">
              <a:buFontTx/>
              <a:buNone/>
            </a:pPr>
            <a:r>
              <a:rPr lang="en-US" altLang="zh-CN" sz="2800" b="1" dirty="0" smtClean="0">
                <a:latin typeface="Times New Roman" pitchFamily="18" charset="0"/>
                <a:cs typeface="Times New Roman" pitchFamily="18" charset="0"/>
              </a:rPr>
              <a:t>Symptoms:</a:t>
            </a:r>
          </a:p>
          <a:p>
            <a:pPr marL="406400" indent="-406400" algn="just" eaLnBrk="1" hangingPunct="1">
              <a:spcAft>
                <a:spcPts val="1200"/>
              </a:spcAft>
              <a:buFont typeface="Arial" pitchFamily="34" charset="0"/>
              <a:buAutoNum type="arabicPeriod"/>
              <a:tabLst>
                <a:tab pos="4165600" algn="l"/>
                <a:tab pos="4224338" algn="l"/>
              </a:tabLst>
            </a:pPr>
            <a:r>
              <a:rPr lang="en-US" altLang="zh-CN" sz="2400" b="1" dirty="0" smtClean="0">
                <a:latin typeface="Times New Roman" pitchFamily="18" charset="0"/>
                <a:cs typeface="Times New Roman" pitchFamily="18" charset="0"/>
              </a:rPr>
              <a:t>Hemorrhagic colitis</a:t>
            </a:r>
            <a:r>
              <a:rPr lang="en-US" altLang="zh-CN" sz="2400" dirty="0" smtClean="0">
                <a:latin typeface="Times New Roman" pitchFamily="18" charset="0"/>
                <a:cs typeface="Times New Roman" pitchFamily="18" charset="0"/>
              </a:rPr>
              <a:t>: can be quite severe with painful abdominal cramps, vomiting, diarrhea and grossly visible blood in the stool, lasting for 6-8 days with no fever. This leads to anemia and shortage of platelets (thrombocytopenia) that causes abnormal bleeding.</a:t>
            </a:r>
          </a:p>
          <a:p>
            <a:pPr marL="406400" indent="-406400" algn="just" eaLnBrk="1" hangingPunct="1">
              <a:spcAft>
                <a:spcPts val="1200"/>
              </a:spcAft>
              <a:buFont typeface="Arial" pitchFamily="34" charset="0"/>
              <a:buAutoNum type="arabicPeriod"/>
            </a:pPr>
            <a:r>
              <a:rPr lang="en-US" altLang="zh-CN" sz="2400" b="1" dirty="0" smtClean="0">
                <a:latin typeface="Times New Roman" pitchFamily="18" charset="0"/>
                <a:cs typeface="Times New Roman" pitchFamily="18" charset="0"/>
              </a:rPr>
              <a:t>Thrombotic thrombocytopenic </a:t>
            </a:r>
            <a:r>
              <a:rPr lang="en-US" altLang="zh-CN" sz="2400" b="1" dirty="0" err="1" smtClean="0">
                <a:latin typeface="Times New Roman" pitchFamily="18" charset="0"/>
                <a:cs typeface="Times New Roman" pitchFamily="18" charset="0"/>
              </a:rPr>
              <a:t>purpura</a:t>
            </a:r>
            <a:r>
              <a:rPr lang="en-US" altLang="zh-CN" sz="2400" b="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(TTP)</a:t>
            </a:r>
          </a:p>
          <a:p>
            <a:pPr marL="406400" indent="-406400" algn="just" eaLnBrk="1" hangingPunct="1">
              <a:spcAft>
                <a:spcPts val="1200"/>
              </a:spcAft>
              <a:buFont typeface="+mj-lt"/>
              <a:buAutoNum type="arabicPeriod"/>
            </a:pPr>
            <a:r>
              <a:rPr lang="en-US" altLang="zh-CN" sz="2400" b="1" dirty="0" smtClean="0">
                <a:latin typeface="Times New Roman" pitchFamily="18" charset="0"/>
                <a:cs typeface="Times New Roman" pitchFamily="18" charset="0"/>
              </a:rPr>
              <a:t>Hemolytic Uremic Syndrome (HUS):</a:t>
            </a:r>
            <a:r>
              <a:rPr lang="en-US" altLang="zh-CN" sz="2400" dirty="0" smtClean="0">
                <a:latin typeface="Times New Roman" pitchFamily="18" charset="0"/>
                <a:cs typeface="Times New Roman" pitchFamily="18" charset="0"/>
              </a:rPr>
              <a:t> is the most common cause of acute kidney failure in infants and young children. It usually follows hemorrhagic colitis and produces </a:t>
            </a:r>
            <a:r>
              <a:rPr lang="en-US" altLang="zh-CN" sz="2400" b="1" dirty="0" smtClean="0">
                <a:latin typeface="Times New Roman" pitchFamily="18" charset="0"/>
                <a:cs typeface="Times New Roman" pitchFamily="18" charset="0"/>
              </a:rPr>
              <a:t>kidney</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dysfunction</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CNS</a:t>
            </a:r>
            <a:r>
              <a:rPr lang="en-US" altLang="zh-CN" sz="2400" dirty="0" smtClean="0">
                <a:latin typeface="Times New Roman" pitchFamily="18" charset="0"/>
                <a:cs typeface="Times New Roman" pitchFamily="18" charset="0"/>
              </a:rPr>
              <a:t> problems like </a:t>
            </a:r>
            <a:r>
              <a:rPr lang="en-US" altLang="zh-CN" sz="2400" b="1" dirty="0" smtClean="0">
                <a:latin typeface="Times New Roman" pitchFamily="18" charset="0"/>
                <a:cs typeface="Times New Roman" pitchFamily="18" charset="0"/>
              </a:rPr>
              <a:t>seizures</a:t>
            </a:r>
            <a:r>
              <a:rPr lang="en-US" altLang="zh-CN" sz="2400" dirty="0" smtClean="0">
                <a:latin typeface="Times New Roman" pitchFamily="18" charset="0"/>
                <a:cs typeface="Times New Roman" pitchFamily="18" charset="0"/>
              </a:rPr>
              <a:t> and </a:t>
            </a:r>
            <a:r>
              <a:rPr lang="en-US" altLang="zh-CN" sz="2400" b="1" dirty="0" smtClean="0">
                <a:latin typeface="Times New Roman" pitchFamily="18" charset="0"/>
                <a:cs typeface="Times New Roman" pitchFamily="18" charset="0"/>
              </a:rPr>
              <a:t>coma</a:t>
            </a:r>
            <a:r>
              <a:rPr lang="en-US" altLang="zh-CN" sz="2400" dirty="0" smtClean="0">
                <a:latin typeface="Times New Roman" pitchFamily="18" charset="0"/>
                <a:cs typeface="Times New Roman" pitchFamily="18" charset="0"/>
              </a:rPr>
              <a:t> and </a:t>
            </a:r>
            <a:r>
              <a:rPr lang="en-US" altLang="zh-CN" sz="2400" b="1" dirty="0" smtClean="0">
                <a:latin typeface="Times New Roman" pitchFamily="18" charset="0"/>
                <a:cs typeface="Times New Roman" pitchFamily="18" charset="0"/>
              </a:rPr>
              <a:t>finally death.</a:t>
            </a:r>
          </a:p>
        </p:txBody>
      </p:sp>
      <p:sp>
        <p:nvSpPr>
          <p:cNvPr id="4" name="Date Placeholder 3"/>
          <p:cNvSpPr>
            <a:spLocks noGrp="1"/>
          </p:cNvSpPr>
          <p:nvPr>
            <p:ph type="dt" sz="quarter" idx="10"/>
          </p:nvPr>
        </p:nvSpPr>
        <p:spPr/>
        <p:txBody>
          <a:bodyPr/>
          <a:lstStyle/>
          <a:p>
            <a:pPr>
              <a:defRPr/>
            </a:pPr>
            <a:fld id="{6AD57749-B716-4E49-9928-8AD2D7177271}" type="datetime1">
              <a:rPr lang="en-US" altLang="zh-CN"/>
              <a:pPr>
                <a:defRPr/>
              </a:pPr>
              <a:t>5/13/2015</a:t>
            </a:fld>
            <a:endParaRPr lang="zh-CN" altLang="en-US"/>
          </a:p>
        </p:txBody>
      </p:sp>
      <p:sp>
        <p:nvSpPr>
          <p:cNvPr id="5" name="Slide Number Placeholder 4"/>
          <p:cNvSpPr>
            <a:spLocks noGrp="1"/>
          </p:cNvSpPr>
          <p:nvPr>
            <p:ph type="sldNum" sz="quarter" idx="12"/>
          </p:nvPr>
        </p:nvSpPr>
        <p:spPr/>
        <p:txBody>
          <a:bodyPr/>
          <a:lstStyle/>
          <a:p>
            <a:pPr>
              <a:defRPr/>
            </a:pPr>
            <a:fld id="{EB897585-ACC0-407E-86F5-BAEB9756D20C}" type="slidenum">
              <a:rPr lang="zh-CN" altLang="en-US"/>
              <a:pPr>
                <a:defRPr/>
              </a:pPr>
              <a:t>147</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14313"/>
            <a:ext cx="8763000" cy="6429375"/>
          </a:xfrm>
        </p:spPr>
        <p:txBody>
          <a:bodyPr rtlCol="0">
            <a:normAutofit fontScale="92500"/>
          </a:bodyPr>
          <a:lstStyle/>
          <a:p>
            <a:pPr eaLnBrk="1" fontAlgn="auto" hangingPunct="1">
              <a:spcAft>
                <a:spcPts val="0"/>
              </a:spcAft>
              <a:buFont typeface="Arial" pitchFamily="34" charset="0"/>
              <a:buNone/>
              <a:defRPr/>
            </a:pPr>
            <a:r>
              <a:rPr lang="en-US" altLang="zh-CN" sz="2800" b="1" dirty="0">
                <a:latin typeface="Times New Roman" pitchFamily="18" charset="0"/>
                <a:cs typeface="Times New Roman" pitchFamily="18" charset="0"/>
              </a:rPr>
              <a:t>Diagnosis</a:t>
            </a:r>
            <a:r>
              <a:rPr lang="en-US" altLang="zh-CN" sz="2000" b="1" dirty="0" smtClean="0">
                <a:latin typeface="Times New Roman" pitchFamily="18" charset="0"/>
                <a:cs typeface="Times New Roman" pitchFamily="18" charset="0"/>
              </a:rPr>
              <a:t>:</a:t>
            </a:r>
          </a:p>
          <a:p>
            <a:pPr eaLnBrk="1" fontAlgn="auto" hangingPunct="1">
              <a:spcAft>
                <a:spcPts val="0"/>
              </a:spcAft>
              <a:buFontTx/>
              <a:buChar char="-"/>
              <a:defRPr/>
            </a:pPr>
            <a:r>
              <a:rPr lang="en-US" altLang="zh-CN" sz="2400" dirty="0" err="1" smtClean="0">
                <a:latin typeface="Times New Roman" pitchFamily="18" charset="0"/>
                <a:cs typeface="Times New Roman" pitchFamily="18" charset="0"/>
              </a:rPr>
              <a:t>Sorbitol-MacConkey</a:t>
            </a:r>
            <a:r>
              <a:rPr lang="en-US" altLang="zh-CN" sz="2400" dirty="0" smtClean="0">
                <a:latin typeface="Times New Roman" pitchFamily="18" charset="0"/>
                <a:cs typeface="Times New Roman" pitchFamily="18" charset="0"/>
              </a:rPr>
              <a:t> </a:t>
            </a:r>
            <a:r>
              <a:rPr lang="en-US" altLang="zh-CN" sz="2400" dirty="0">
                <a:latin typeface="Times New Roman" pitchFamily="18" charset="0"/>
                <a:cs typeface="Times New Roman" pitchFamily="18" charset="0"/>
              </a:rPr>
              <a:t>(SMAC) agar is recommended for isolation </a:t>
            </a:r>
            <a:r>
              <a:rPr lang="en-US" altLang="zh-CN" sz="2400" dirty="0" smtClean="0">
                <a:latin typeface="Times New Roman" pitchFamily="18" charset="0"/>
                <a:cs typeface="Times New Roman" pitchFamily="18" charset="0"/>
              </a:rPr>
              <a:t>of </a:t>
            </a:r>
            <a:r>
              <a:rPr lang="en-US" altLang="zh-CN" sz="2400" i="1" dirty="0" smtClean="0">
                <a:latin typeface="Times New Roman" pitchFamily="18" charset="0"/>
                <a:cs typeface="Times New Roman" pitchFamily="18" charset="0"/>
              </a:rPr>
              <a:t>E</a:t>
            </a:r>
            <a:r>
              <a:rPr lang="en-US" altLang="zh-CN" sz="2400" i="1" dirty="0">
                <a:latin typeface="Times New Roman" pitchFamily="18" charset="0"/>
                <a:cs typeface="Times New Roman" pitchFamily="18" charset="0"/>
              </a:rPr>
              <a:t>. coli </a:t>
            </a:r>
            <a:r>
              <a:rPr lang="en-US" altLang="zh-CN" sz="2400" dirty="0" smtClean="0">
                <a:latin typeface="Times New Roman" pitchFamily="18" charset="0"/>
                <a:cs typeface="Times New Roman" pitchFamily="18" charset="0"/>
              </a:rPr>
              <a:t>O157:H7 from </a:t>
            </a:r>
            <a:r>
              <a:rPr lang="en-US" altLang="zh-CN" sz="2400" dirty="0">
                <a:latin typeface="Times New Roman" pitchFamily="18" charset="0"/>
                <a:cs typeface="Times New Roman" pitchFamily="18" charset="0"/>
              </a:rPr>
              <a:t>fecal samples</a:t>
            </a:r>
            <a:r>
              <a:rPr lang="en-US" altLang="zh-CN" sz="2400" i="1" dirty="0" smtClean="0">
                <a:latin typeface="Times New Roman" pitchFamily="18" charset="0"/>
                <a:cs typeface="Times New Roman" pitchFamily="18" charset="0"/>
              </a:rPr>
              <a:t>.</a:t>
            </a:r>
          </a:p>
          <a:p>
            <a:pPr algn="just" eaLnBrk="1" fontAlgn="auto" hangingPunct="1">
              <a:spcBef>
                <a:spcPts val="600"/>
              </a:spcBef>
              <a:spcAft>
                <a:spcPts val="1200"/>
              </a:spcAft>
              <a:buFont typeface="Arial" pitchFamily="34" charset="0"/>
              <a:buNone/>
              <a:defRPr/>
            </a:pPr>
            <a:r>
              <a:rPr lang="en-US" altLang="zh-CN" sz="2800" b="1" dirty="0" smtClean="0">
                <a:latin typeface="Times New Roman" pitchFamily="18" charset="0"/>
                <a:cs typeface="Times New Roman" pitchFamily="18" charset="0"/>
              </a:rPr>
              <a:t>Treatment</a:t>
            </a:r>
            <a:r>
              <a:rPr lang="en-US" altLang="zh-CN" sz="2000" b="1" dirty="0" smtClean="0">
                <a:latin typeface="Times New Roman" pitchFamily="18" charset="0"/>
                <a:cs typeface="Times New Roman" pitchFamily="18" charset="0"/>
              </a:rPr>
              <a:t>:</a:t>
            </a:r>
          </a:p>
          <a:p>
            <a:pPr algn="just" eaLnBrk="1" fontAlgn="auto" hangingPunct="1">
              <a:spcBef>
                <a:spcPts val="600"/>
              </a:spcBef>
              <a:spcAft>
                <a:spcPts val="1200"/>
              </a:spcAft>
              <a:buFontTx/>
              <a:buChar char="-"/>
              <a:defRPr/>
            </a:pPr>
            <a:r>
              <a:rPr lang="en-US" altLang="zh-CN" sz="2400" dirty="0" smtClean="0">
                <a:latin typeface="Times New Roman" pitchFamily="18" charset="0"/>
                <a:cs typeface="Times New Roman" pitchFamily="18" charset="0"/>
              </a:rPr>
              <a:t>Antimicrobial agent have no proven activities in the treatment of </a:t>
            </a:r>
            <a:r>
              <a:rPr lang="en-US" altLang="zh-CN" sz="2400" i="1" dirty="0" smtClean="0">
                <a:latin typeface="Times New Roman" pitchFamily="18" charset="0"/>
                <a:cs typeface="Times New Roman" pitchFamily="18" charset="0"/>
              </a:rPr>
              <a:t>E. coli </a:t>
            </a:r>
            <a:r>
              <a:rPr lang="en-US" altLang="zh-CN" sz="2400" b="1" dirty="0" err="1" smtClean="0">
                <a:latin typeface="Times New Roman" pitchFamily="18" charset="0"/>
                <a:cs typeface="Times New Roman" pitchFamily="18" charset="0"/>
              </a:rPr>
              <a:t>O</a:t>
            </a:r>
            <a:r>
              <a:rPr lang="en-US" altLang="zh-CN" sz="2400" b="1" baseline="-25000" dirty="0" err="1" smtClean="0">
                <a:latin typeface="Times New Roman" pitchFamily="18" charset="0"/>
                <a:cs typeface="Times New Roman" pitchFamily="18" charset="0"/>
              </a:rPr>
              <a:t>157</a:t>
            </a:r>
            <a:r>
              <a:rPr lang="en-US" altLang="zh-CN" sz="2400" b="1" dirty="0" err="1" smtClean="0">
                <a:latin typeface="Times New Roman" pitchFamily="18" charset="0"/>
                <a:cs typeface="Times New Roman" pitchFamily="18" charset="0"/>
              </a:rPr>
              <a:t>:H</a:t>
            </a:r>
            <a:r>
              <a:rPr lang="en-US" altLang="zh-CN" sz="2400" b="1" baseline="-25000" dirty="0" err="1" smtClean="0">
                <a:latin typeface="Times New Roman" pitchFamily="18" charset="0"/>
                <a:cs typeface="Times New Roman" pitchFamily="18" charset="0"/>
              </a:rPr>
              <a:t>7</a:t>
            </a:r>
            <a:r>
              <a:rPr lang="en-US" altLang="zh-CN" sz="2400" b="1" baseline="-25000"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infections. </a:t>
            </a:r>
          </a:p>
          <a:p>
            <a:pPr algn="just" eaLnBrk="1" fontAlgn="auto" hangingPunct="1">
              <a:spcBef>
                <a:spcPts val="600"/>
              </a:spcBef>
              <a:spcAft>
                <a:spcPts val="1200"/>
              </a:spcAft>
              <a:buFontTx/>
              <a:buChar char="-"/>
              <a:defRPr/>
            </a:pPr>
            <a:r>
              <a:rPr lang="en-US" altLang="zh-CN" sz="2400" dirty="0" smtClean="0">
                <a:latin typeface="Times New Roman" pitchFamily="18" charset="0"/>
                <a:cs typeface="Times New Roman" pitchFamily="18" charset="0"/>
              </a:rPr>
              <a:t>The use of antibiotics in the infection is controversial:</a:t>
            </a:r>
          </a:p>
          <a:p>
            <a:pPr marL="855663" indent="-390525" algn="just" eaLnBrk="1" fontAlgn="auto" hangingPunct="1">
              <a:spcBef>
                <a:spcPts val="600"/>
              </a:spcBef>
              <a:spcAft>
                <a:spcPts val="1200"/>
              </a:spcAft>
              <a:buFont typeface="+mj-lt"/>
              <a:buAutoNum type="arabicPeriod"/>
              <a:defRPr/>
            </a:pPr>
            <a:r>
              <a:rPr lang="en-US" altLang="zh-CN" sz="2400" dirty="0" smtClean="0">
                <a:latin typeface="Times New Roman" pitchFamily="18" charset="0"/>
                <a:cs typeface="Times New Roman" pitchFamily="18" charset="0"/>
              </a:rPr>
              <a:t>Since antimicrobial therapy may increase the risk of development of HUS. </a:t>
            </a:r>
          </a:p>
          <a:p>
            <a:pPr marL="855663" indent="-390525" algn="just" eaLnBrk="1" fontAlgn="auto" hangingPunct="1">
              <a:spcBef>
                <a:spcPts val="600"/>
              </a:spcBef>
              <a:spcAft>
                <a:spcPts val="1200"/>
              </a:spcAft>
              <a:buFont typeface="+mj-lt"/>
              <a:buAutoNum type="arabicPeriod"/>
              <a:defRPr/>
            </a:pPr>
            <a:r>
              <a:rPr lang="en-US" altLang="zh-CN" sz="2400" dirty="0" smtClean="0">
                <a:latin typeface="Times New Roman" pitchFamily="18" charset="0"/>
                <a:cs typeface="Times New Roman" pitchFamily="18" charset="0"/>
              </a:rPr>
              <a:t>Antibiotic may induced the expression of the </a:t>
            </a:r>
            <a:r>
              <a:rPr lang="en-US" altLang="zh-CN" sz="2400" dirty="0" err="1" smtClean="0">
                <a:latin typeface="Times New Roman" pitchFamily="18" charset="0"/>
                <a:cs typeface="Times New Roman" pitchFamily="18" charset="0"/>
              </a:rPr>
              <a:t>shiga</a:t>
            </a:r>
            <a:r>
              <a:rPr lang="en-US" altLang="zh-CN" sz="2400" dirty="0" smtClean="0">
                <a:latin typeface="Times New Roman" pitchFamily="18" charset="0"/>
                <a:cs typeface="Times New Roman" pitchFamily="18" charset="0"/>
              </a:rPr>
              <a:t> toxins, and /or </a:t>
            </a:r>
          </a:p>
          <a:p>
            <a:pPr marL="855663" indent="-390525" algn="just" eaLnBrk="1" fontAlgn="auto" hangingPunct="1">
              <a:spcBef>
                <a:spcPts val="600"/>
              </a:spcBef>
              <a:spcAft>
                <a:spcPts val="1200"/>
              </a:spcAft>
              <a:buFont typeface="+mj-lt"/>
              <a:buAutoNum type="arabicPeriod"/>
              <a:defRPr/>
            </a:pPr>
            <a:r>
              <a:rPr lang="en-US" altLang="zh-CN" sz="2400" dirty="0" smtClean="0">
                <a:latin typeface="Times New Roman" pitchFamily="18" charset="0"/>
                <a:cs typeface="Times New Roman" pitchFamily="18" charset="0"/>
              </a:rPr>
              <a:t>Bacterial injury caused by antibiotic may result in increases release of preformed toxins.</a:t>
            </a:r>
          </a:p>
          <a:p>
            <a:pPr algn="just" eaLnBrk="1" fontAlgn="auto" hangingPunct="1">
              <a:spcBef>
                <a:spcPts val="600"/>
              </a:spcBef>
              <a:spcAft>
                <a:spcPts val="1200"/>
              </a:spcAft>
              <a:buFont typeface="Wingdings" pitchFamily="2" charset="2"/>
              <a:buChar char="v"/>
              <a:defRPr/>
            </a:pPr>
            <a:r>
              <a:rPr lang="en-US" altLang="zh-CN" sz="2400" dirty="0" smtClean="0">
                <a:latin typeface="Times New Roman" pitchFamily="18" charset="0"/>
                <a:cs typeface="Times New Roman" pitchFamily="18" charset="0"/>
              </a:rPr>
              <a:t>Therefore, management of patients with </a:t>
            </a:r>
            <a:r>
              <a:rPr lang="en-US" altLang="zh-CN" sz="2400" i="1" dirty="0" smtClean="0">
                <a:latin typeface="Times New Roman" pitchFamily="18" charset="0"/>
                <a:cs typeface="Times New Roman" pitchFamily="18" charset="0"/>
              </a:rPr>
              <a:t>E. coli</a:t>
            </a:r>
            <a:r>
              <a:rPr lang="en-US" altLang="zh-CN" sz="2400" dirty="0" smtClean="0">
                <a:latin typeface="Times New Roman" pitchFamily="18" charset="0"/>
                <a:cs typeface="Times New Roman" pitchFamily="18" charset="0"/>
              </a:rPr>
              <a:t> O157:H7 infection is supportive.</a:t>
            </a:r>
            <a:endParaRPr lang="zh-CN" altLang="en-US" sz="2400" dirty="0">
              <a:latin typeface="Times New Roman" pitchFamily="18" charset="0"/>
              <a:cs typeface="Times New Roman" pitchFamily="18" charset="0"/>
            </a:endParaRPr>
          </a:p>
        </p:txBody>
      </p:sp>
      <p:sp>
        <p:nvSpPr>
          <p:cNvPr id="4" name="Date Placeholder 3"/>
          <p:cNvSpPr>
            <a:spLocks noGrp="1"/>
          </p:cNvSpPr>
          <p:nvPr>
            <p:ph type="dt" sz="quarter" idx="10"/>
          </p:nvPr>
        </p:nvSpPr>
        <p:spPr/>
        <p:txBody>
          <a:bodyPr/>
          <a:lstStyle/>
          <a:p>
            <a:pPr>
              <a:defRPr/>
            </a:pPr>
            <a:fld id="{D0B2CF6C-051A-4563-962F-671A9651C9C2}" type="datetime1">
              <a:rPr lang="en-US" altLang="zh-CN"/>
              <a:pPr>
                <a:defRPr/>
              </a:pPr>
              <a:t>5/13/2015</a:t>
            </a:fld>
            <a:endParaRPr lang="zh-CN" altLang="en-US"/>
          </a:p>
        </p:txBody>
      </p:sp>
      <p:sp>
        <p:nvSpPr>
          <p:cNvPr id="5" name="Slide Number Placeholder 4"/>
          <p:cNvSpPr>
            <a:spLocks noGrp="1"/>
          </p:cNvSpPr>
          <p:nvPr>
            <p:ph type="sldNum" sz="quarter" idx="12"/>
          </p:nvPr>
        </p:nvSpPr>
        <p:spPr/>
        <p:txBody>
          <a:bodyPr/>
          <a:lstStyle/>
          <a:p>
            <a:pPr>
              <a:defRPr/>
            </a:pPr>
            <a:fld id="{DBEA0B0B-0F7B-4265-9FBE-1ACE2A18603B}" type="slidenum">
              <a:rPr lang="zh-CN" altLang="en-US"/>
              <a:pPr>
                <a:defRPr/>
              </a:pPr>
              <a:t>148</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4663"/>
            <a:ext cx="8229600" cy="46038"/>
          </a:xfrm>
        </p:spPr>
        <p:txBody>
          <a:bodyPr rtlCol="0">
            <a:normAutofit fontScale="90000"/>
          </a:bodyPr>
          <a:lstStyle/>
          <a:p>
            <a:pPr eaLnBrk="1" fontAlgn="auto" hangingPunct="1">
              <a:spcAft>
                <a:spcPts val="0"/>
              </a:spcAft>
              <a:defRPr/>
            </a:pPr>
            <a:endParaRPr lang="zh-CN" altLang="en-US" dirty="0"/>
          </a:p>
        </p:txBody>
      </p:sp>
      <p:sp>
        <p:nvSpPr>
          <p:cNvPr id="106499" name="Content Placeholder 2"/>
          <p:cNvSpPr>
            <a:spLocks noGrp="1"/>
          </p:cNvSpPr>
          <p:nvPr>
            <p:ph idx="1"/>
          </p:nvPr>
        </p:nvSpPr>
        <p:spPr>
          <a:xfrm>
            <a:off x="214313" y="214313"/>
            <a:ext cx="8715375" cy="6429375"/>
          </a:xfrm>
        </p:spPr>
        <p:txBody>
          <a:bodyPr/>
          <a:lstStyle/>
          <a:p>
            <a:pPr eaLnBrk="1" hangingPunct="1">
              <a:buFont typeface="Arial" pitchFamily="34" charset="0"/>
              <a:buNone/>
            </a:pPr>
            <a:r>
              <a:rPr lang="en-US" altLang="zh-CN" sz="2800" b="1" dirty="0" smtClean="0">
                <a:solidFill>
                  <a:srgbClr val="002060"/>
                </a:solidFill>
                <a:latin typeface="Times New Roman" pitchFamily="18" charset="0"/>
                <a:cs typeface="Times New Roman" pitchFamily="18" charset="0"/>
              </a:rPr>
              <a:t>Control and Prevention:</a:t>
            </a:r>
          </a:p>
          <a:p>
            <a:pPr eaLnBrk="1" hangingPunct="1">
              <a:buFont typeface="Arial" pitchFamily="34" charset="0"/>
              <a:buNone/>
            </a:pPr>
            <a:endParaRPr lang="en-US" altLang="zh-CN" sz="2000" dirty="0" smtClean="0">
              <a:latin typeface="Arial" pitchFamily="34" charset="0"/>
              <a:cs typeface="Arial" pitchFamily="34" charset="0"/>
            </a:endParaRPr>
          </a:p>
          <a:p>
            <a:pPr marL="347663" indent="-347663" algn="just" eaLnBrk="1" hangingPunct="1">
              <a:spcBef>
                <a:spcPts val="0"/>
              </a:spcBef>
              <a:spcAft>
                <a:spcPts val="1200"/>
              </a:spcAft>
              <a:buFont typeface="+mj-lt"/>
              <a:buAutoNum type="arabicPeriod"/>
            </a:pPr>
            <a:r>
              <a:rPr lang="en-US" altLang="zh-CN" sz="2400" dirty="0" smtClean="0">
                <a:latin typeface="Times New Roman" pitchFamily="18" charset="0"/>
                <a:cs typeface="Times New Roman" pitchFamily="18" charset="0"/>
              </a:rPr>
              <a:t>Ground beef should be </a:t>
            </a:r>
            <a:r>
              <a:rPr lang="en-US" altLang="zh-CN" sz="2400" b="1" dirty="0" smtClean="0">
                <a:latin typeface="Times New Roman" pitchFamily="18" charset="0"/>
                <a:cs typeface="Times New Roman" pitchFamily="18" charset="0"/>
              </a:rPr>
              <a:t>cooked</a:t>
            </a:r>
            <a:r>
              <a:rPr lang="en-US" altLang="zh-CN" sz="2400" dirty="0" smtClean="0">
                <a:latin typeface="Times New Roman" pitchFamily="18" charset="0"/>
                <a:cs typeface="Times New Roman" pitchFamily="18" charset="0"/>
              </a:rPr>
              <a:t>.</a:t>
            </a:r>
          </a:p>
          <a:p>
            <a:pPr marL="347663" indent="-347663" algn="just" eaLnBrk="1" hangingPunct="1">
              <a:spcBef>
                <a:spcPts val="0"/>
              </a:spcBef>
              <a:spcAft>
                <a:spcPts val="1200"/>
              </a:spcAft>
              <a:buFont typeface="+mj-lt"/>
              <a:buAutoNum type="arabicPeriod"/>
            </a:pPr>
            <a:r>
              <a:rPr lang="en-US" altLang="zh-CN" sz="2400" dirty="0" smtClean="0">
                <a:latin typeface="Times New Roman" pitchFamily="18" charset="0"/>
                <a:cs typeface="Times New Roman" pitchFamily="18" charset="0"/>
              </a:rPr>
              <a:t>Meat can be contaminated by feces during slaughter and processing.</a:t>
            </a:r>
          </a:p>
          <a:p>
            <a:pPr marL="347663" indent="-347663" algn="just" eaLnBrk="1" hangingPunct="1">
              <a:spcBef>
                <a:spcPts val="0"/>
              </a:spcBef>
              <a:spcAft>
                <a:spcPts val="1200"/>
              </a:spcAft>
              <a:buFont typeface="+mj-lt"/>
              <a:buAutoNum type="arabicPeriod"/>
            </a:pPr>
            <a:r>
              <a:rPr lang="en-US" altLang="zh-CN" sz="2400" dirty="0" smtClean="0">
                <a:latin typeface="Times New Roman" pitchFamily="18" charset="0"/>
                <a:cs typeface="Times New Roman" pitchFamily="18" charset="0"/>
              </a:rPr>
              <a:t>Thus, all precautions should be taken to minimize this risk, and foods of animal origin should be well cooked before they are eaten.</a:t>
            </a:r>
          </a:p>
          <a:p>
            <a:pPr marL="347663" indent="-347663" algn="just" eaLnBrk="1" hangingPunct="1">
              <a:spcBef>
                <a:spcPts val="0"/>
              </a:spcBef>
              <a:spcAft>
                <a:spcPts val="1200"/>
              </a:spcAft>
              <a:buFont typeface="+mj-lt"/>
              <a:buAutoNum type="arabicPeriod"/>
            </a:pPr>
            <a:r>
              <a:rPr lang="en-US" altLang="zh-CN" sz="2800" b="1" dirty="0" smtClean="0">
                <a:latin typeface="Times New Roman" pitchFamily="18" charset="0"/>
                <a:cs typeface="Times New Roman" pitchFamily="18" charset="0"/>
              </a:rPr>
              <a:t>Personal hygiene</a:t>
            </a:r>
            <a:r>
              <a:rPr lang="en-US" altLang="zh-CN" sz="2400" dirty="0" smtClean="0">
                <a:latin typeface="Times New Roman" pitchFamily="18" charset="0"/>
                <a:cs typeface="Times New Roman" pitchFamily="18" charset="0"/>
              </a:rPr>
              <a:t>, particularly hand washing after relieving oneself, is also important</a:t>
            </a:r>
          </a:p>
          <a:p>
            <a:pPr marL="347663" indent="-347663" algn="just" eaLnBrk="1" hangingPunct="1">
              <a:spcBef>
                <a:spcPts val="0"/>
              </a:spcBef>
              <a:spcAft>
                <a:spcPts val="1200"/>
              </a:spcAft>
              <a:buFont typeface="+mj-lt"/>
              <a:buAutoNum type="arabicPeriod"/>
            </a:pPr>
            <a:r>
              <a:rPr lang="en-US" altLang="zh-CN" sz="2800" b="1" dirty="0" smtClean="0">
                <a:latin typeface="Times New Roman" pitchFamily="18" charset="0"/>
                <a:cs typeface="Times New Roman" pitchFamily="18" charset="0"/>
              </a:rPr>
              <a:t>Health education </a:t>
            </a:r>
            <a:r>
              <a:rPr lang="en-US" altLang="zh-CN" sz="2400" dirty="0" smtClean="0">
                <a:latin typeface="Times New Roman" pitchFamily="18" charset="0"/>
                <a:cs typeface="Times New Roman" pitchFamily="18" charset="0"/>
              </a:rPr>
              <a:t>to food handler, housewife and person engaged in food establishment about the source of </a:t>
            </a:r>
            <a:r>
              <a:rPr lang="en-US" altLang="zh-CN" sz="2400" b="1" dirty="0" smtClean="0">
                <a:latin typeface="Times New Roman" pitchFamily="18" charset="0"/>
                <a:cs typeface="Times New Roman" pitchFamily="18" charset="0"/>
              </a:rPr>
              <a:t>infection</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severity</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of disease</a:t>
            </a:r>
            <a:r>
              <a:rPr lang="en-US" altLang="zh-CN" sz="2400" dirty="0" smtClean="0">
                <a:latin typeface="Times New Roman" pitchFamily="18" charset="0"/>
                <a:cs typeface="Times New Roman" pitchFamily="18" charset="0"/>
              </a:rPr>
              <a:t> and </a:t>
            </a:r>
            <a:r>
              <a:rPr lang="en-US" altLang="zh-CN" sz="2400" b="1" dirty="0" smtClean="0">
                <a:latin typeface="Times New Roman" pitchFamily="18" charset="0"/>
                <a:cs typeface="Times New Roman" pitchFamily="18" charset="0"/>
              </a:rPr>
              <a:t>importance of personal hygiene</a:t>
            </a:r>
            <a:r>
              <a:rPr lang="en-US" altLang="zh-CN" sz="2400" dirty="0" smtClean="0">
                <a:latin typeface="Times New Roman" pitchFamily="18" charset="0"/>
                <a:cs typeface="Times New Roman" pitchFamily="18" charset="0"/>
              </a:rPr>
              <a:t>.</a:t>
            </a:r>
          </a:p>
          <a:p>
            <a:pPr marL="457200" indent="-457200" eaLnBrk="1" hangingPunct="1">
              <a:buFont typeface="+mj-lt"/>
              <a:buAutoNum type="arabicPeriod"/>
            </a:pPr>
            <a:endParaRPr lang="zh-CN" altLang="en-US" sz="2000" dirty="0" smtClean="0">
              <a:latin typeface="Arial" pitchFamily="34" charset="0"/>
              <a:cs typeface="Arial" pitchFamily="34" charset="0"/>
            </a:endParaRPr>
          </a:p>
        </p:txBody>
      </p:sp>
      <p:pic>
        <p:nvPicPr>
          <p:cNvPr id="106500" name="Picture 8" descr="soap1"/>
          <p:cNvPicPr>
            <a:picLocks noChangeAspect="1" noChangeArrowheads="1"/>
          </p:cNvPicPr>
          <p:nvPr/>
        </p:nvPicPr>
        <p:blipFill>
          <a:blip r:embed="rId2" cstate="print"/>
          <a:srcRect/>
          <a:stretch>
            <a:fillRect/>
          </a:stretch>
        </p:blipFill>
        <p:spPr bwMode="auto">
          <a:xfrm>
            <a:off x="5867400" y="5791200"/>
            <a:ext cx="1447800" cy="812800"/>
          </a:xfrm>
          <a:prstGeom prst="rect">
            <a:avLst/>
          </a:prstGeom>
          <a:noFill/>
          <a:ln w="9525">
            <a:noFill/>
            <a:miter lim="800000"/>
            <a:headEnd/>
            <a:tailEnd/>
          </a:ln>
        </p:spPr>
      </p:pic>
      <p:pic>
        <p:nvPicPr>
          <p:cNvPr id="106501" name="Picture 5" descr="washing hands"/>
          <p:cNvPicPr>
            <a:picLocks noChangeAspect="1" noChangeArrowheads="1"/>
          </p:cNvPicPr>
          <p:nvPr/>
        </p:nvPicPr>
        <p:blipFill>
          <a:blip r:embed="rId3" cstate="print"/>
          <a:srcRect/>
          <a:stretch>
            <a:fillRect/>
          </a:stretch>
        </p:blipFill>
        <p:spPr bwMode="auto">
          <a:xfrm>
            <a:off x="7391400" y="5715000"/>
            <a:ext cx="1524000" cy="825500"/>
          </a:xfrm>
          <a:prstGeom prst="rect">
            <a:avLst/>
          </a:prstGeom>
          <a:noFill/>
          <a:ln w="9525">
            <a:noFill/>
            <a:miter lim="800000"/>
            <a:headEnd/>
            <a:tailEnd/>
          </a:ln>
        </p:spPr>
      </p:pic>
      <p:sp>
        <p:nvSpPr>
          <p:cNvPr id="6" name="Date Placeholder 5"/>
          <p:cNvSpPr>
            <a:spLocks noGrp="1"/>
          </p:cNvSpPr>
          <p:nvPr>
            <p:ph type="dt" sz="quarter" idx="10"/>
          </p:nvPr>
        </p:nvSpPr>
        <p:spPr/>
        <p:txBody>
          <a:bodyPr/>
          <a:lstStyle/>
          <a:p>
            <a:pPr>
              <a:defRPr/>
            </a:pPr>
            <a:fld id="{3081C46D-F9FE-4866-924D-82D06EC1FBCB}" type="datetime1">
              <a:rPr lang="en-US" altLang="zh-CN"/>
              <a:pPr>
                <a:defRPr/>
              </a:pPr>
              <a:t>5/13/2015</a:t>
            </a:fld>
            <a:endParaRPr lang="zh-CN" altLang="en-US"/>
          </a:p>
        </p:txBody>
      </p:sp>
      <p:sp>
        <p:nvSpPr>
          <p:cNvPr id="7" name="Slide Number Placeholder 6"/>
          <p:cNvSpPr>
            <a:spLocks noGrp="1"/>
          </p:cNvSpPr>
          <p:nvPr>
            <p:ph type="sldNum" sz="quarter" idx="12"/>
          </p:nvPr>
        </p:nvSpPr>
        <p:spPr/>
        <p:txBody>
          <a:bodyPr/>
          <a:lstStyle/>
          <a:p>
            <a:pPr>
              <a:defRPr/>
            </a:pPr>
            <a:fld id="{848378A3-A050-4FE2-9041-2291A151E73A}" type="slidenum">
              <a:rPr lang="zh-CN" altLang="en-US"/>
              <a:pPr>
                <a:defRPr/>
              </a:pPr>
              <a:t>149</a:t>
            </a:fld>
            <a:endParaRPr lang="zh-CN" altLang="en-US"/>
          </a:p>
        </p:txBody>
      </p:sp>
      <p:sp>
        <p:nvSpPr>
          <p:cNvPr id="8" name="Footer Placeholder 7"/>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10600" cy="6172200"/>
          </a:xfrm>
        </p:spPr>
        <p:txBody>
          <a:bodyPr>
            <a:normAutofit/>
          </a:bodyPr>
          <a:lstStyle/>
          <a:p>
            <a:pPr marL="457200" indent="-457200">
              <a:spcAft>
                <a:spcPts val="1200"/>
              </a:spcAft>
              <a:buFont typeface="+mj-lt"/>
              <a:buAutoNum type="alphaLcPeriod" startAt="3"/>
            </a:pPr>
            <a:r>
              <a:rPr lang="en-US" sz="3000" b="1" dirty="0" smtClean="0">
                <a:latin typeface="Times New Roman" pitchFamily="18" charset="0"/>
                <a:cs typeface="Times New Roman" pitchFamily="18" charset="0"/>
              </a:rPr>
              <a:t>Lipase</a:t>
            </a:r>
            <a:r>
              <a:rPr lang="en-US" sz="2400" dirty="0" smtClean="0">
                <a:latin typeface="Times New Roman" pitchFamily="18" charset="0"/>
                <a:cs typeface="Times New Roman" pitchFamily="18" charset="0"/>
              </a:rPr>
              <a:t>: - the enzyme lipase seems to be present in all normal milk, but its quantity varies greatly.</a:t>
            </a:r>
          </a:p>
          <a:p>
            <a:pPr>
              <a:lnSpc>
                <a:spcPct val="110000"/>
              </a:lnSpc>
              <a:spcAft>
                <a:spcPts val="1200"/>
              </a:spcAft>
            </a:pPr>
            <a:r>
              <a:rPr lang="en-US" sz="2400" dirty="0" smtClean="0">
                <a:latin typeface="Times New Roman" pitchFamily="18" charset="0"/>
                <a:cs typeface="Times New Roman" pitchFamily="18" charset="0"/>
              </a:rPr>
              <a:t>Late lactation milk has higher lipase content than normal fresh milk and thus hydrolytic rancidity is common in it. </a:t>
            </a:r>
          </a:p>
          <a:p>
            <a:pPr>
              <a:lnSpc>
                <a:spcPct val="170000"/>
              </a:lnSpc>
              <a:spcAft>
                <a:spcPts val="1200"/>
              </a:spcAft>
            </a:pPr>
            <a:r>
              <a:rPr lang="en-US" sz="2400" dirty="0" smtClean="0">
                <a:latin typeface="Times New Roman" pitchFamily="18" charset="0"/>
                <a:cs typeface="Times New Roman" pitchFamily="18" charset="0"/>
              </a:rPr>
              <a:t>The major lipase in milk is lipoprotein lipase</a:t>
            </a:r>
          </a:p>
          <a:p>
            <a:pPr algn="just">
              <a:spcAft>
                <a:spcPts val="1200"/>
              </a:spcAft>
            </a:pPr>
            <a:r>
              <a:rPr lang="en-US" sz="2400" dirty="0" smtClean="0">
                <a:latin typeface="Times New Roman" pitchFamily="18" charset="0"/>
                <a:cs typeface="Times New Roman" pitchFamily="18" charset="0"/>
              </a:rPr>
              <a:t>Agitation during processing may bring the lipase into contact with the milk fat resulting in fat degradation and </a:t>
            </a:r>
            <a:r>
              <a:rPr lang="en-US" sz="2400" b="1" dirty="0" smtClean="0">
                <a:latin typeface="Times New Roman" pitchFamily="18" charset="0"/>
                <a:cs typeface="Times New Roman" pitchFamily="18" charset="0"/>
              </a:rPr>
              <a:t>off-flavors</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hlinkClick r:id="rId2"/>
              </a:rPr>
              <a:t>Pasteurization</a:t>
            </a:r>
            <a:r>
              <a:rPr lang="en-US" sz="2400" dirty="0" smtClean="0">
                <a:latin typeface="Times New Roman" pitchFamily="18" charset="0"/>
                <a:cs typeface="Times New Roman" pitchFamily="18" charset="0"/>
              </a:rPr>
              <a:t> will inactivate the lipase in milk and increase shelf life</a:t>
            </a:r>
            <a:endParaRPr lang="en-US" sz="2400" dirty="0" smtClean="0"/>
          </a:p>
          <a:p>
            <a:pPr algn="just"/>
            <a:r>
              <a:rPr lang="en-US" sz="2400" dirty="0" smtClean="0">
                <a:latin typeface="Times New Roman" pitchFamily="18" charset="0"/>
                <a:cs typeface="Times New Roman" pitchFamily="18" charset="0"/>
              </a:rPr>
              <a:t>If not pasteurized before or immediately after homogenization, raw homogenized milk will rapidly become rancid because of activity of lipase on the greater fat surface.</a:t>
            </a:r>
            <a:endParaRPr lang="en-US" sz="2400"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15</a:t>
            </a:fld>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1563"/>
            <a:ext cx="8229600" cy="500063"/>
          </a:xfrm>
        </p:spPr>
        <p:txBody>
          <a:bodyPr rtlCol="0">
            <a:normAutofit fontScale="90000"/>
          </a:bodyPr>
          <a:lstStyle/>
          <a:p>
            <a:pPr eaLnBrk="1" fontAlgn="auto" hangingPunct="1">
              <a:spcAft>
                <a:spcPts val="0"/>
              </a:spcAft>
              <a:defRPr/>
            </a:pPr>
            <a:endParaRPr lang="zh-CN" altLang="en-US" dirty="0"/>
          </a:p>
        </p:txBody>
      </p:sp>
      <p:sp>
        <p:nvSpPr>
          <p:cNvPr id="3" name="Content Placeholder 2"/>
          <p:cNvSpPr>
            <a:spLocks noGrp="1"/>
          </p:cNvSpPr>
          <p:nvPr>
            <p:ph idx="1"/>
          </p:nvPr>
        </p:nvSpPr>
        <p:spPr>
          <a:xfrm>
            <a:off x="152400" y="428625"/>
            <a:ext cx="8839199" cy="6286500"/>
          </a:xfrm>
        </p:spPr>
        <p:txBody>
          <a:bodyPr rtlCol="0">
            <a:normAutofit/>
          </a:bodyPr>
          <a:lstStyle/>
          <a:p>
            <a:pPr algn="just" eaLnBrk="1" fontAlgn="auto" hangingPunct="1">
              <a:spcAft>
                <a:spcPts val="1200"/>
              </a:spcAft>
              <a:buFont typeface="Arial" pitchFamily="34" charset="0"/>
              <a:buNone/>
              <a:defRPr/>
            </a:pPr>
            <a:endParaRPr lang="en-US" altLang="zh-CN" sz="900" b="1" dirty="0" smtClean="0">
              <a:latin typeface="Times New Roman" pitchFamily="18" charset="0"/>
              <a:cs typeface="Times New Roman" pitchFamily="18" charset="0"/>
            </a:endParaRPr>
          </a:p>
          <a:p>
            <a:pPr algn="just" eaLnBrk="1" fontAlgn="auto" hangingPunct="1">
              <a:spcAft>
                <a:spcPts val="1200"/>
              </a:spcAft>
              <a:buFont typeface="Arial" pitchFamily="34" charset="0"/>
              <a:buNone/>
              <a:defRPr/>
            </a:pPr>
            <a:r>
              <a:rPr lang="en-US" altLang="zh-CN" sz="2800" b="1" dirty="0" smtClean="0">
                <a:latin typeface="Times New Roman" pitchFamily="18" charset="0"/>
                <a:cs typeface="Times New Roman" pitchFamily="18" charset="0"/>
              </a:rPr>
              <a:t>Synonyms</a:t>
            </a:r>
            <a:r>
              <a:rPr lang="en-US" altLang="zh-CN" sz="2400" b="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Avian </a:t>
            </a:r>
            <a:r>
              <a:rPr lang="en-US" altLang="zh-CN" sz="2400" dirty="0" err="1" smtClean="0">
                <a:latin typeface="Times New Roman" pitchFamily="18" charset="0"/>
                <a:cs typeface="Times New Roman" pitchFamily="18" charset="0"/>
              </a:rPr>
              <a:t>vibrionic</a:t>
            </a:r>
            <a:r>
              <a:rPr lang="en-US" altLang="zh-CN" sz="2400" dirty="0" smtClean="0">
                <a:latin typeface="Times New Roman" pitchFamily="18" charset="0"/>
                <a:cs typeface="Times New Roman" pitchFamily="18" charset="0"/>
              </a:rPr>
              <a:t> hepatitis, </a:t>
            </a:r>
            <a:r>
              <a:rPr lang="en-US" altLang="zh-CN" sz="2400" dirty="0" err="1" smtClean="0">
                <a:latin typeface="Times New Roman" pitchFamily="18" charset="0"/>
                <a:cs typeface="Times New Roman" pitchFamily="18" charset="0"/>
              </a:rPr>
              <a:t>Vibrionic</a:t>
            </a:r>
            <a:r>
              <a:rPr lang="en-US" altLang="zh-CN" sz="2400" dirty="0" smtClean="0">
                <a:latin typeface="Times New Roman" pitchFamily="18" charset="0"/>
                <a:cs typeface="Times New Roman" pitchFamily="18" charset="0"/>
              </a:rPr>
              <a:t> abortion, </a:t>
            </a:r>
            <a:r>
              <a:rPr lang="en-US" altLang="zh-CN" sz="2400" dirty="0" err="1" smtClean="0">
                <a:latin typeface="Times New Roman" pitchFamily="18" charset="0"/>
                <a:cs typeface="Times New Roman" pitchFamily="18" charset="0"/>
              </a:rPr>
              <a:t>Vibrionic</a:t>
            </a:r>
            <a:r>
              <a:rPr lang="en-US" altLang="zh-CN" sz="2400" dirty="0" smtClean="0">
                <a:latin typeface="Times New Roman" pitchFamily="18" charset="0"/>
                <a:cs typeface="Times New Roman" pitchFamily="18" charset="0"/>
              </a:rPr>
              <a:t> enteritis.</a:t>
            </a:r>
          </a:p>
          <a:p>
            <a:pPr algn="just" eaLnBrk="1" fontAlgn="auto" hangingPunct="1">
              <a:spcAft>
                <a:spcPts val="1200"/>
              </a:spcAft>
              <a:buNone/>
              <a:defRPr/>
            </a:pPr>
            <a:r>
              <a:rPr lang="en-US" sz="2800" b="1" dirty="0" smtClean="0">
                <a:latin typeface="Times New Roman" pitchFamily="18" charset="0"/>
                <a:cs typeface="Times New Roman" pitchFamily="18" charset="0"/>
              </a:rPr>
              <a:t>Etiology</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The disease is mostly caused by </a:t>
            </a:r>
            <a:r>
              <a:rPr lang="en-US" sz="2400" b="1" i="1" dirty="0" smtClean="0">
                <a:latin typeface="Times New Roman" pitchFamily="18" charset="0"/>
                <a:cs typeface="Times New Roman" pitchFamily="18" charset="0"/>
              </a:rPr>
              <a:t>C. </a:t>
            </a:r>
            <a:r>
              <a:rPr lang="en-US" sz="2400" b="1" i="1" dirty="0" err="1" smtClean="0">
                <a:latin typeface="Times New Roman" pitchFamily="18" charset="0"/>
                <a:cs typeface="Times New Roman" pitchFamily="18" charset="0"/>
              </a:rPr>
              <a:t>jejuni</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and by </a:t>
            </a:r>
            <a:r>
              <a:rPr lang="en-US" sz="2400" b="1" i="1" dirty="0" smtClean="0">
                <a:latin typeface="Times New Roman" pitchFamily="18" charset="0"/>
                <a:cs typeface="Times New Roman" pitchFamily="18" charset="0"/>
              </a:rPr>
              <a:t>C. coli</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to lesser extent.</a:t>
            </a:r>
          </a:p>
          <a:p>
            <a:pPr algn="just">
              <a:spcAft>
                <a:spcPts val="1200"/>
              </a:spcAft>
              <a:buNone/>
              <a:defRPr/>
            </a:pPr>
            <a:r>
              <a:rPr lang="en-US" altLang="zh-CN" sz="2400" b="1" i="1" dirty="0" smtClean="0">
                <a:latin typeface="Times New Roman" pitchFamily="18" charset="0"/>
                <a:cs typeface="Times New Roman" pitchFamily="18" charset="0"/>
              </a:rPr>
              <a:t>C. </a:t>
            </a:r>
            <a:r>
              <a:rPr lang="en-US" altLang="zh-CN" sz="2400" b="1" i="1" dirty="0" err="1" smtClean="0">
                <a:latin typeface="Times New Roman" pitchFamily="18" charset="0"/>
                <a:cs typeface="Times New Roman" pitchFamily="18" charset="0"/>
              </a:rPr>
              <a:t>upsalienses</a:t>
            </a:r>
            <a:r>
              <a:rPr lang="en-US" altLang="zh-CN" sz="2400" b="1"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is associated with </a:t>
            </a:r>
            <a:r>
              <a:rPr lang="en-US" altLang="zh-CN" sz="2400" dirty="0" err="1" smtClean="0">
                <a:latin typeface="Times New Roman" pitchFamily="18" charset="0"/>
                <a:cs typeface="Times New Roman" pitchFamily="18" charset="0"/>
              </a:rPr>
              <a:t>campylobacteriosis</a:t>
            </a:r>
            <a:r>
              <a:rPr lang="en-US" altLang="zh-CN" sz="2400" dirty="0" smtClean="0">
                <a:latin typeface="Times New Roman" pitchFamily="18" charset="0"/>
                <a:cs typeface="Times New Roman" pitchFamily="18" charset="0"/>
              </a:rPr>
              <a:t> in children and is frequently associated with a milder illness.</a:t>
            </a:r>
          </a:p>
          <a:p>
            <a:pPr algn="just" eaLnBrk="1" fontAlgn="auto" hangingPunct="1">
              <a:spcAft>
                <a:spcPts val="1200"/>
              </a:spcAft>
              <a:buNone/>
              <a:defRPr/>
            </a:pPr>
            <a:r>
              <a:rPr lang="en-US" sz="2400" dirty="0" smtClean="0">
                <a:latin typeface="Times New Roman" pitchFamily="18" charset="0"/>
                <a:cs typeface="Times New Roman" pitchFamily="18" charset="0"/>
              </a:rPr>
              <a:t>Gram -</a:t>
            </a:r>
            <a:r>
              <a:rPr lang="en-US" sz="2400" dirty="0" err="1" smtClean="0">
                <a:latin typeface="Times New Roman" pitchFamily="18" charset="0"/>
                <a:cs typeface="Times New Roman" pitchFamily="18" charset="0"/>
              </a:rPr>
              <a:t>ve</a:t>
            </a:r>
            <a:r>
              <a:rPr lang="en-US" sz="2400" dirty="0" smtClean="0">
                <a:latin typeface="Times New Roman" pitchFamily="18" charset="0"/>
                <a:cs typeface="Times New Roman" pitchFamily="18" charset="0"/>
              </a:rPr>
              <a:t>, slender, motile, curved, </a:t>
            </a:r>
            <a:r>
              <a:rPr lang="en-US" sz="2400" dirty="0" err="1" smtClean="0">
                <a:latin typeface="Times New Roman" pitchFamily="18" charset="0"/>
                <a:cs typeface="Times New Roman" pitchFamily="18" charset="0"/>
              </a:rPr>
              <a:t>microaerophilic</a:t>
            </a:r>
            <a:r>
              <a:rPr lang="en-US" sz="2400" dirty="0" smtClean="0">
                <a:latin typeface="Times New Roman" pitchFamily="18" charset="0"/>
                <a:cs typeface="Times New Roman" pitchFamily="18" charset="0"/>
              </a:rPr>
              <a:t> and </a:t>
            </a:r>
            <a:r>
              <a:rPr lang="en-US" sz="2400" dirty="0" err="1" smtClean="0">
                <a:latin typeface="Times New Roman" pitchFamily="18" charset="0"/>
                <a:cs typeface="Times New Roman" pitchFamily="18" charset="0"/>
              </a:rPr>
              <a:t>thermophilic</a:t>
            </a:r>
            <a:r>
              <a:rPr lang="en-US" sz="2400" dirty="0" smtClean="0">
                <a:latin typeface="Times New Roman" pitchFamily="18" charset="0"/>
                <a:cs typeface="Times New Roman" pitchFamily="18" charset="0"/>
              </a:rPr>
              <a:t> bacteria.</a:t>
            </a:r>
          </a:p>
        </p:txBody>
      </p:sp>
      <p:pic>
        <p:nvPicPr>
          <p:cNvPr id="107524" name="Picture 7" descr="campylobacter"/>
          <p:cNvPicPr>
            <a:picLocks noChangeAspect="1" noChangeArrowheads="1"/>
          </p:cNvPicPr>
          <p:nvPr/>
        </p:nvPicPr>
        <p:blipFill>
          <a:blip r:embed="rId3" cstate="print"/>
          <a:srcRect/>
          <a:stretch>
            <a:fillRect/>
          </a:stretch>
        </p:blipFill>
        <p:spPr bwMode="auto">
          <a:xfrm>
            <a:off x="5867400" y="4267200"/>
            <a:ext cx="3124200" cy="2209800"/>
          </a:xfrm>
          <a:prstGeom prst="rect">
            <a:avLst/>
          </a:prstGeom>
          <a:noFill/>
          <a:ln w="9525">
            <a:noFill/>
            <a:miter lim="800000"/>
            <a:headEnd/>
            <a:tailEnd/>
          </a:ln>
        </p:spPr>
      </p:pic>
      <p:pic>
        <p:nvPicPr>
          <p:cNvPr id="107525" name="Picture 2" descr="C:\Users\THNIKPAD\Pictures\c59f0bf9d2b6ca65c43c0f9fd03b6760.jpg"/>
          <p:cNvPicPr>
            <a:picLocks noChangeAspect="1" noChangeArrowheads="1"/>
          </p:cNvPicPr>
          <p:nvPr/>
        </p:nvPicPr>
        <p:blipFill>
          <a:blip r:embed="rId4" cstate="print"/>
          <a:srcRect b="87061"/>
          <a:stretch>
            <a:fillRect/>
          </a:stretch>
        </p:blipFill>
        <p:spPr bwMode="auto">
          <a:xfrm>
            <a:off x="0" y="0"/>
            <a:ext cx="9144000" cy="428625"/>
          </a:xfrm>
          <a:prstGeom prst="rect">
            <a:avLst/>
          </a:prstGeom>
          <a:noFill/>
          <a:ln w="9525">
            <a:noFill/>
            <a:miter lim="800000"/>
            <a:headEnd/>
            <a:tailEnd/>
          </a:ln>
        </p:spPr>
      </p:pic>
      <p:sp>
        <p:nvSpPr>
          <p:cNvPr id="107526" name="Rectangle 5"/>
          <p:cNvSpPr>
            <a:spLocks noChangeArrowheads="1"/>
          </p:cNvSpPr>
          <p:nvPr/>
        </p:nvSpPr>
        <p:spPr bwMode="auto">
          <a:xfrm>
            <a:off x="2971800" y="0"/>
            <a:ext cx="3786187" cy="523220"/>
          </a:xfrm>
          <a:prstGeom prst="rect">
            <a:avLst/>
          </a:prstGeom>
          <a:solidFill>
            <a:schemeClr val="bg1"/>
          </a:solidFill>
          <a:ln w="9525">
            <a:noFill/>
            <a:miter lim="800000"/>
            <a:headEnd/>
            <a:tailEnd/>
          </a:ln>
        </p:spPr>
        <p:txBody>
          <a:bodyPr wrap="square">
            <a:spAutoFit/>
          </a:bodyPr>
          <a:lstStyle/>
          <a:p>
            <a:r>
              <a:rPr lang="en-US" sz="2800" b="1" dirty="0">
                <a:latin typeface="Times New Roman" pitchFamily="18" charset="0"/>
                <a:cs typeface="Times New Roman" pitchFamily="18" charset="0"/>
              </a:rPr>
              <a:t>6. </a:t>
            </a:r>
            <a:r>
              <a:rPr lang="en-US" sz="2800" b="1" dirty="0" err="1" smtClean="0">
                <a:latin typeface="Times New Roman" pitchFamily="18" charset="0"/>
                <a:cs typeface="Times New Roman" pitchFamily="18" charset="0"/>
              </a:rPr>
              <a:t>Campylobacteriosis</a:t>
            </a:r>
            <a:endParaRPr lang="zh-CN" altLang="en-US" sz="2800" b="1" dirty="0">
              <a:latin typeface="Times New Roman" pitchFamily="18" charset="0"/>
              <a:cs typeface="Times New Roman" pitchFamily="18" charset="0"/>
            </a:endParaRPr>
          </a:p>
        </p:txBody>
      </p:sp>
      <p:sp>
        <p:nvSpPr>
          <p:cNvPr id="7" name="Date Placeholder 6"/>
          <p:cNvSpPr>
            <a:spLocks noGrp="1"/>
          </p:cNvSpPr>
          <p:nvPr>
            <p:ph type="dt" sz="quarter" idx="10"/>
          </p:nvPr>
        </p:nvSpPr>
        <p:spPr/>
        <p:txBody>
          <a:bodyPr/>
          <a:lstStyle/>
          <a:p>
            <a:pPr>
              <a:defRPr/>
            </a:pPr>
            <a:fld id="{E6A03A21-6FAA-4A90-A427-5E98279F313B}" type="datetime1">
              <a:rPr lang="en-US" altLang="zh-CN"/>
              <a:pPr>
                <a:defRPr/>
              </a:pPr>
              <a:t>5/13/2015</a:t>
            </a:fld>
            <a:endParaRPr lang="zh-CN" altLang="en-US"/>
          </a:p>
        </p:txBody>
      </p:sp>
      <p:sp>
        <p:nvSpPr>
          <p:cNvPr id="8" name="Slide Number Placeholder 7"/>
          <p:cNvSpPr>
            <a:spLocks noGrp="1"/>
          </p:cNvSpPr>
          <p:nvPr>
            <p:ph type="sldNum" sz="quarter" idx="12"/>
          </p:nvPr>
        </p:nvSpPr>
        <p:spPr/>
        <p:txBody>
          <a:bodyPr/>
          <a:lstStyle/>
          <a:p>
            <a:pPr>
              <a:defRPr/>
            </a:pPr>
            <a:fld id="{4C4CA0F9-73D9-4345-9978-F5889505ABDB}" type="slidenum">
              <a:rPr lang="zh-CN" altLang="en-US"/>
              <a:pPr>
                <a:defRPr/>
              </a:pPr>
              <a:t>150</a:t>
            </a:fld>
            <a:endParaRPr lang="zh-CN" altLang="en-US"/>
          </a:p>
        </p:txBody>
      </p:sp>
      <p:sp>
        <p:nvSpPr>
          <p:cNvPr id="9" name="Footer Placeholder 8"/>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Content Placeholder 2"/>
          <p:cNvSpPr>
            <a:spLocks noGrp="1"/>
          </p:cNvSpPr>
          <p:nvPr>
            <p:ph idx="1"/>
          </p:nvPr>
        </p:nvSpPr>
        <p:spPr>
          <a:xfrm>
            <a:off x="228599" y="285750"/>
            <a:ext cx="8686801" cy="6357938"/>
          </a:xfrm>
        </p:spPr>
        <p:txBody>
          <a:bodyPr>
            <a:normAutofit/>
          </a:bodyPr>
          <a:lstStyle/>
          <a:p>
            <a:pPr marL="231775" indent="-231775" algn="just" eaLnBrk="1" hangingPunct="1">
              <a:spcAft>
                <a:spcPts val="1200"/>
              </a:spcAft>
              <a:buFontTx/>
              <a:buChar char="-"/>
            </a:pPr>
            <a:r>
              <a:rPr lang="en-US" altLang="zh-CN" sz="2400" b="1" dirty="0" smtClean="0">
                <a:latin typeface="Times New Roman" pitchFamily="18" charset="0"/>
                <a:cs typeface="Times New Roman" pitchFamily="18" charset="0"/>
              </a:rPr>
              <a:t>Mammals</a:t>
            </a:r>
            <a:r>
              <a:rPr lang="en-US" altLang="zh-CN" sz="2400" dirty="0" smtClean="0">
                <a:latin typeface="Times New Roman" pitchFamily="18" charset="0"/>
                <a:cs typeface="Times New Roman" pitchFamily="18" charset="0"/>
              </a:rPr>
              <a:t> and </a:t>
            </a:r>
            <a:r>
              <a:rPr lang="en-US" altLang="zh-CN" sz="2400" b="1" dirty="0" smtClean="0">
                <a:latin typeface="Times New Roman" pitchFamily="18" charset="0"/>
                <a:cs typeface="Times New Roman" pitchFamily="18" charset="0"/>
              </a:rPr>
              <a:t>poultry</a:t>
            </a:r>
            <a:r>
              <a:rPr lang="en-US" altLang="zh-CN" sz="2400" dirty="0" smtClean="0">
                <a:latin typeface="Times New Roman" pitchFamily="18" charset="0"/>
                <a:cs typeface="Times New Roman" pitchFamily="18" charset="0"/>
              </a:rPr>
              <a:t> are the principal reservoir of Campylobacter species.</a:t>
            </a:r>
          </a:p>
          <a:p>
            <a:pPr marL="231775" indent="-231775" algn="just" eaLnBrk="1" hangingPunct="1">
              <a:spcAft>
                <a:spcPts val="1200"/>
              </a:spcAft>
              <a:buFontTx/>
              <a:buChar char="-"/>
            </a:pPr>
            <a:r>
              <a:rPr lang="en-US" altLang="zh-CN" sz="2400" dirty="0" smtClean="0">
                <a:latin typeface="Times New Roman" pitchFamily="18" charset="0"/>
                <a:cs typeface="Times New Roman" pitchFamily="18" charset="0"/>
              </a:rPr>
              <a:t>Campylobacter species are widespread in the intestinal tract of warm blooded animals used for food production and may therefore readily </a:t>
            </a:r>
            <a:r>
              <a:rPr lang="en-US" altLang="zh-CN" sz="2400" b="1" dirty="0" smtClean="0">
                <a:latin typeface="Times New Roman" pitchFamily="18" charset="0"/>
                <a:cs typeface="Times New Roman" pitchFamily="18" charset="0"/>
              </a:rPr>
              <a:t>contaminate</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raw meat</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raw milk</a:t>
            </a:r>
            <a:r>
              <a:rPr lang="en-US" altLang="zh-CN" sz="2400" dirty="0" smtClean="0">
                <a:latin typeface="Times New Roman" pitchFamily="18" charset="0"/>
                <a:cs typeface="Times New Roman" pitchFamily="18" charset="0"/>
              </a:rPr>
              <a:t> and </a:t>
            </a:r>
            <a:r>
              <a:rPr lang="en-US" altLang="zh-CN" sz="2400" b="1" dirty="0" smtClean="0">
                <a:latin typeface="Times New Roman" pitchFamily="18" charset="0"/>
                <a:cs typeface="Times New Roman" pitchFamily="18" charset="0"/>
              </a:rPr>
              <a:t>raw milk products</a:t>
            </a:r>
            <a:r>
              <a:rPr lang="en-US" altLang="zh-CN" sz="2400" dirty="0" smtClean="0">
                <a:latin typeface="Times New Roman" pitchFamily="18" charset="0"/>
                <a:cs typeface="Times New Roman" pitchFamily="18" charset="0"/>
              </a:rPr>
              <a:t>.</a:t>
            </a:r>
          </a:p>
          <a:p>
            <a:pPr marL="231775" indent="-231775" algn="just" eaLnBrk="1" hangingPunct="1">
              <a:spcAft>
                <a:spcPts val="1200"/>
              </a:spcAft>
              <a:buFontTx/>
              <a:buChar char="-"/>
            </a:pPr>
            <a:r>
              <a:rPr lang="en-US" altLang="zh-CN" sz="2400" dirty="0" smtClean="0">
                <a:latin typeface="Times New Roman" pitchFamily="18" charset="0"/>
                <a:cs typeface="Times New Roman" pitchFamily="18" charset="0"/>
              </a:rPr>
              <a:t>Campylobacter species are also commonly found in the alimentary tract of </a:t>
            </a:r>
            <a:r>
              <a:rPr lang="en-US" altLang="zh-CN" sz="2400" b="1" dirty="0" smtClean="0">
                <a:latin typeface="Times New Roman" pitchFamily="18" charset="0"/>
                <a:cs typeface="Times New Roman" pitchFamily="18" charset="0"/>
              </a:rPr>
              <a:t>healthy birds </a:t>
            </a:r>
            <a:r>
              <a:rPr lang="en-US" altLang="zh-CN" sz="2400" dirty="0" smtClean="0">
                <a:latin typeface="Times New Roman" pitchFamily="18" charset="0"/>
                <a:cs typeface="Times New Roman" pitchFamily="18" charset="0"/>
              </a:rPr>
              <a:t>including </a:t>
            </a:r>
            <a:r>
              <a:rPr lang="en-US" altLang="zh-CN" sz="2400" b="1" dirty="0" smtClean="0">
                <a:latin typeface="Times New Roman" pitchFamily="18" charset="0"/>
                <a:cs typeface="Times New Roman" pitchFamily="18" charset="0"/>
              </a:rPr>
              <a:t>domestic poultry</a:t>
            </a:r>
            <a:r>
              <a:rPr lang="en-US" altLang="zh-CN" sz="2400" dirty="0" smtClean="0">
                <a:latin typeface="Times New Roman" pitchFamily="18" charset="0"/>
                <a:cs typeface="Times New Roman" pitchFamily="18" charset="0"/>
              </a:rPr>
              <a:t>.</a:t>
            </a:r>
          </a:p>
          <a:p>
            <a:pPr marL="231775" indent="-231775" algn="just" eaLnBrk="1" hangingPunct="1">
              <a:spcAft>
                <a:spcPts val="1200"/>
              </a:spcAft>
              <a:buNone/>
            </a:pPr>
            <a:r>
              <a:rPr lang="en-US" altLang="zh-CN" sz="2400"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sym typeface="Symbol" pitchFamily="18" charset="2"/>
              </a:rPr>
              <a:t></a:t>
            </a:r>
            <a:r>
              <a:rPr lang="en-US" altLang="zh-CN" sz="2400" dirty="0" smtClean="0">
                <a:latin typeface="Times New Roman" pitchFamily="18" charset="0"/>
                <a:cs typeface="Times New Roman" pitchFamily="18" charset="0"/>
              </a:rPr>
              <a:t>This relates to the high optimum growth temperature  (</a:t>
            </a:r>
            <a:r>
              <a:rPr lang="en-US" altLang="zh-CN" sz="2400" b="1" dirty="0" smtClean="0">
                <a:latin typeface="Times New Roman" pitchFamily="18" charset="0"/>
                <a:cs typeface="Times New Roman" pitchFamily="18" charset="0"/>
              </a:rPr>
              <a:t>42 </a:t>
            </a:r>
            <a:r>
              <a:rPr lang="en-US" altLang="zh-CN" sz="2400" b="1" baseline="30000" dirty="0" smtClean="0">
                <a:latin typeface="Times New Roman" pitchFamily="18" charset="0"/>
                <a:cs typeface="Times New Roman" pitchFamily="18" charset="0"/>
              </a:rPr>
              <a:t>o </a:t>
            </a:r>
            <a:r>
              <a:rPr lang="en-US" altLang="zh-CN" sz="2400" b="1" dirty="0" smtClean="0">
                <a:latin typeface="Times New Roman" pitchFamily="18" charset="0"/>
                <a:cs typeface="Times New Roman" pitchFamily="18" charset="0"/>
              </a:rPr>
              <a:t>C</a:t>
            </a:r>
            <a:r>
              <a:rPr lang="en-US" altLang="zh-CN" sz="2400" dirty="0" smtClean="0">
                <a:latin typeface="Times New Roman" pitchFamily="18" charset="0"/>
                <a:cs typeface="Times New Roman" pitchFamily="18" charset="0"/>
              </a:rPr>
              <a:t>) of the microorganism, which approximates the normal body temperature of poultry.</a:t>
            </a:r>
          </a:p>
        </p:txBody>
      </p:sp>
      <p:sp>
        <p:nvSpPr>
          <p:cNvPr id="4" name="Date Placeholder 3"/>
          <p:cNvSpPr>
            <a:spLocks noGrp="1"/>
          </p:cNvSpPr>
          <p:nvPr>
            <p:ph type="dt" sz="quarter" idx="10"/>
          </p:nvPr>
        </p:nvSpPr>
        <p:spPr/>
        <p:txBody>
          <a:bodyPr/>
          <a:lstStyle/>
          <a:p>
            <a:pPr>
              <a:defRPr/>
            </a:pPr>
            <a:fld id="{B91A23B5-98C1-4BC7-B54C-2A4B0EE069C8}" type="datetime1">
              <a:rPr lang="en-US" altLang="zh-CN"/>
              <a:pPr>
                <a:defRPr/>
              </a:pPr>
              <a:t>5/13/2015</a:t>
            </a:fld>
            <a:endParaRPr lang="zh-CN" altLang="en-US"/>
          </a:p>
        </p:txBody>
      </p:sp>
      <p:sp>
        <p:nvSpPr>
          <p:cNvPr id="5" name="Slide Number Placeholder 4"/>
          <p:cNvSpPr>
            <a:spLocks noGrp="1"/>
          </p:cNvSpPr>
          <p:nvPr>
            <p:ph type="sldNum" sz="quarter" idx="12"/>
          </p:nvPr>
        </p:nvSpPr>
        <p:spPr/>
        <p:txBody>
          <a:bodyPr/>
          <a:lstStyle/>
          <a:p>
            <a:pPr>
              <a:defRPr/>
            </a:pPr>
            <a:fld id="{219933F6-A532-4801-9BF7-9F20EA06D510}" type="slidenum">
              <a:rPr lang="zh-CN" altLang="en-US"/>
              <a:pPr>
                <a:defRPr/>
              </a:pPr>
              <a:t>151</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idx="1"/>
          </p:nvPr>
        </p:nvSpPr>
        <p:spPr>
          <a:xfrm>
            <a:off x="228600" y="152400"/>
            <a:ext cx="8629650" cy="6705600"/>
          </a:xfrm>
        </p:spPr>
        <p:txBody>
          <a:bodyPr/>
          <a:lstStyle/>
          <a:p>
            <a:pPr marL="0" indent="0" algn="just" eaLnBrk="1" hangingPunct="1">
              <a:spcAft>
                <a:spcPts val="1200"/>
              </a:spcAft>
              <a:buFont typeface="Wingdings" pitchFamily="2" charset="2"/>
              <a:buNone/>
              <a:tabLst>
                <a:tab pos="579438" algn="l"/>
              </a:tabLst>
            </a:pPr>
            <a:r>
              <a:rPr lang="en-US" altLang="zh-CN" sz="2800" b="1" dirty="0" smtClean="0">
                <a:solidFill>
                  <a:srgbClr val="002060"/>
                </a:solidFill>
                <a:latin typeface="Times New Roman" pitchFamily="18" charset="0"/>
                <a:cs typeface="Times New Roman" pitchFamily="18" charset="0"/>
              </a:rPr>
              <a:t>Transmission</a:t>
            </a:r>
            <a:r>
              <a:rPr lang="en-US" altLang="zh-CN" sz="2400" b="1" dirty="0" smtClean="0">
                <a:solidFill>
                  <a:srgbClr val="002060"/>
                </a:solidFill>
                <a:latin typeface="Times New Roman" pitchFamily="18" charset="0"/>
                <a:cs typeface="Times New Roman" pitchFamily="18" charset="0"/>
              </a:rPr>
              <a:t>:</a:t>
            </a:r>
            <a:endParaRPr lang="en-US" altLang="zh-CN" sz="2400" dirty="0" smtClean="0">
              <a:latin typeface="Times New Roman" pitchFamily="18" charset="0"/>
              <a:cs typeface="Times New Roman" pitchFamily="18" charset="0"/>
            </a:endParaRPr>
          </a:p>
          <a:p>
            <a:pPr marL="347663" indent="-347663" algn="just" eaLnBrk="1" hangingPunct="1">
              <a:spcAft>
                <a:spcPts val="1200"/>
              </a:spcAft>
              <a:buFont typeface="+mj-lt"/>
              <a:buAutoNum type="arabicPeriod"/>
              <a:tabLst>
                <a:tab pos="347663" algn="l"/>
              </a:tabLst>
            </a:pPr>
            <a:r>
              <a:rPr lang="en-US" altLang="zh-CN" sz="2400" dirty="0" smtClean="0">
                <a:latin typeface="Times New Roman" pitchFamily="18" charset="0"/>
                <a:cs typeface="Times New Roman" pitchFamily="18" charset="0"/>
              </a:rPr>
              <a:t>Infection is acquired by consumption of contaminated </a:t>
            </a:r>
            <a:r>
              <a:rPr lang="en-US" altLang="zh-CN" sz="2400" b="1" dirty="0" smtClean="0">
                <a:latin typeface="Times New Roman" pitchFamily="18" charset="0"/>
                <a:cs typeface="Times New Roman" pitchFamily="18" charset="0"/>
              </a:rPr>
              <a:t>water</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milk</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chicken</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beef</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pork</a:t>
            </a:r>
            <a:r>
              <a:rPr lang="en-US" altLang="zh-CN" sz="2400" dirty="0" smtClean="0">
                <a:latin typeface="Times New Roman" pitchFamily="18" charset="0"/>
                <a:cs typeface="Times New Roman" pitchFamily="18" charset="0"/>
              </a:rPr>
              <a:t> and </a:t>
            </a:r>
            <a:r>
              <a:rPr lang="en-US" altLang="zh-CN" sz="2400" b="1" dirty="0" smtClean="0">
                <a:latin typeface="Times New Roman" pitchFamily="18" charset="0"/>
                <a:cs typeface="Times New Roman" pitchFamily="18" charset="0"/>
              </a:rPr>
              <a:t>lamb</a:t>
            </a:r>
            <a:r>
              <a:rPr lang="en-US" altLang="zh-CN" sz="2400" dirty="0" smtClean="0">
                <a:latin typeface="Times New Roman" pitchFamily="18" charset="0"/>
                <a:cs typeface="Times New Roman" pitchFamily="18" charset="0"/>
              </a:rPr>
              <a:t>.</a:t>
            </a:r>
          </a:p>
          <a:p>
            <a:pPr marL="347663" indent="-347663" algn="just" eaLnBrk="1" hangingPunct="1">
              <a:spcAft>
                <a:spcPts val="1200"/>
              </a:spcAft>
              <a:buFont typeface="+mj-lt"/>
              <a:buAutoNum type="arabicPeriod"/>
              <a:tabLst>
                <a:tab pos="347663" algn="l"/>
              </a:tabLst>
            </a:pPr>
            <a:r>
              <a:rPr lang="en-US" altLang="zh-CN" sz="2400" b="1" dirty="0" smtClean="0">
                <a:latin typeface="Times New Roman" pitchFamily="18" charset="0"/>
                <a:cs typeface="Times New Roman" pitchFamily="18" charset="0"/>
              </a:rPr>
              <a:t>Close contact </a:t>
            </a:r>
            <a:r>
              <a:rPr lang="en-US" altLang="zh-CN" sz="2400" dirty="0" smtClean="0">
                <a:latin typeface="Times New Roman" pitchFamily="18" charset="0"/>
                <a:cs typeface="Times New Roman" pitchFamily="18" charset="0"/>
              </a:rPr>
              <a:t>with diseased animals or their discharges.</a:t>
            </a:r>
          </a:p>
          <a:p>
            <a:pPr marL="347663" indent="-347663" algn="just" eaLnBrk="1" hangingPunct="1">
              <a:spcAft>
                <a:spcPts val="1200"/>
              </a:spcAft>
              <a:buFont typeface="+mj-lt"/>
              <a:buAutoNum type="arabicPeriod"/>
              <a:tabLst>
                <a:tab pos="347663" algn="l"/>
              </a:tabLst>
            </a:pPr>
            <a:r>
              <a:rPr lang="en-US" altLang="zh-CN" sz="2400" b="1" dirty="0" smtClean="0">
                <a:latin typeface="Times New Roman" pitchFamily="18" charset="0"/>
                <a:cs typeface="Times New Roman" pitchFamily="18" charset="0"/>
              </a:rPr>
              <a:t>Clinically healthy</a:t>
            </a:r>
            <a:r>
              <a:rPr lang="en-US" altLang="zh-CN" sz="2400" dirty="0" smtClean="0">
                <a:latin typeface="Times New Roman" pitchFamily="18" charset="0"/>
                <a:cs typeface="Times New Roman" pitchFamily="18" charset="0"/>
              </a:rPr>
              <a:t> animals may also be a source of infection.</a:t>
            </a:r>
          </a:p>
          <a:p>
            <a:pPr>
              <a:buNone/>
            </a:pPr>
            <a:r>
              <a:rPr lang="en-US" sz="2800" b="1" dirty="0" smtClean="0">
                <a:latin typeface="Arial" pitchFamily="34" charset="0"/>
                <a:cs typeface="Arial" pitchFamily="34" charset="0"/>
              </a:rPr>
              <a:t>Source of infection for humans</a:t>
            </a:r>
            <a:endParaRPr lang="zh-CN" altLang="en-US" sz="2800" b="1" dirty="0" smtClean="0">
              <a:latin typeface="Arial" pitchFamily="34" charset="0"/>
              <a:cs typeface="Arial" pitchFamily="34" charset="0"/>
            </a:endParaRPr>
          </a:p>
          <a:p>
            <a:pPr marL="508000" indent="-392113">
              <a:buFont typeface="Wingdings" pitchFamily="2" charset="2"/>
              <a:buChar char="Ø"/>
            </a:pPr>
            <a:r>
              <a:rPr lang="en-US" sz="2400" dirty="0" smtClean="0">
                <a:latin typeface="Times New Roman" pitchFamily="18" charset="0"/>
                <a:cs typeface="Times New Roman" pitchFamily="18" charset="0"/>
              </a:rPr>
              <a:t>Mainly chicken</a:t>
            </a:r>
            <a:endParaRPr lang="zh-CN" altLang="en-US" sz="2400" dirty="0" smtClean="0">
              <a:latin typeface="Times New Roman" pitchFamily="18" charset="0"/>
              <a:cs typeface="Times New Roman" pitchFamily="18" charset="0"/>
            </a:endParaRPr>
          </a:p>
          <a:p>
            <a:pPr marL="508000" indent="-392113">
              <a:buFont typeface="Wingdings" pitchFamily="2" charset="2"/>
              <a:buChar char="Ø"/>
            </a:pPr>
            <a:r>
              <a:rPr lang="en-US" sz="2400" dirty="0" smtClean="0">
                <a:latin typeface="Times New Roman" pitchFamily="18" charset="0"/>
                <a:cs typeface="Times New Roman" pitchFamily="18" charset="0"/>
              </a:rPr>
              <a:t>Animal: both large and small ruminants (cattle, sheep, swine)</a:t>
            </a:r>
            <a:endParaRPr lang="zh-CN" altLang="en-US" sz="2400" dirty="0" smtClean="0">
              <a:latin typeface="Times New Roman" pitchFamily="18" charset="0"/>
              <a:cs typeface="Times New Roman" pitchFamily="18" charset="0"/>
            </a:endParaRPr>
          </a:p>
          <a:p>
            <a:pPr marL="508000" indent="-392113">
              <a:buFont typeface="Wingdings" pitchFamily="2" charset="2"/>
              <a:buChar char="Ø"/>
            </a:pPr>
            <a:r>
              <a:rPr lang="en-US" sz="2400" dirty="0" smtClean="0">
                <a:latin typeface="Times New Roman" pitchFamily="18" charset="0"/>
                <a:cs typeface="Times New Roman" pitchFamily="18" charset="0"/>
              </a:rPr>
              <a:t>Pets (dogs and cats)</a:t>
            </a:r>
            <a:endParaRPr lang="zh-CN" altLang="en-US" sz="2400" dirty="0" smtClean="0">
              <a:latin typeface="Times New Roman" pitchFamily="18" charset="0"/>
              <a:cs typeface="Times New Roman" pitchFamily="18" charset="0"/>
            </a:endParaRPr>
          </a:p>
          <a:p>
            <a:pPr marL="508000" indent="-392113">
              <a:buFont typeface="Wingdings" pitchFamily="2" charset="2"/>
              <a:buChar char="Ø"/>
            </a:pPr>
            <a:r>
              <a:rPr lang="en-US" sz="2400" dirty="0" smtClean="0">
                <a:latin typeface="Times New Roman" pitchFamily="18" charset="0"/>
                <a:cs typeface="Times New Roman" pitchFamily="18" charset="0"/>
              </a:rPr>
              <a:t>Contaminated food</a:t>
            </a:r>
            <a:endParaRPr lang="zh-CN" altLang="en-US" sz="2400" dirty="0" smtClean="0">
              <a:latin typeface="Times New Roman" pitchFamily="18" charset="0"/>
              <a:cs typeface="Times New Roman" pitchFamily="18" charset="0"/>
            </a:endParaRPr>
          </a:p>
          <a:p>
            <a:pPr marL="508000" indent="-392113">
              <a:buFont typeface="Wingdings" pitchFamily="2" charset="2"/>
              <a:buChar char="Ø"/>
            </a:pPr>
            <a:r>
              <a:rPr lang="en-US" sz="2400" dirty="0" smtClean="0">
                <a:latin typeface="Times New Roman" pitchFamily="18" charset="0"/>
                <a:cs typeface="Times New Roman" pitchFamily="18" charset="0"/>
              </a:rPr>
              <a:t>Contaminated water</a:t>
            </a:r>
            <a:endParaRPr lang="zh-CN" altLang="en-US" sz="2400" dirty="0" smtClean="0">
              <a:latin typeface="Times New Roman" pitchFamily="18" charset="0"/>
              <a:cs typeface="Times New Roman" pitchFamily="18" charset="0"/>
            </a:endParaRPr>
          </a:p>
          <a:p>
            <a:pPr marL="508000" indent="-392113">
              <a:buFont typeface="Wingdings" pitchFamily="2" charset="2"/>
              <a:buChar char="Ø"/>
            </a:pPr>
            <a:r>
              <a:rPr lang="en-US" sz="2400" dirty="0" smtClean="0">
                <a:latin typeface="Times New Roman" pitchFamily="18" charset="0"/>
                <a:cs typeface="Times New Roman" pitchFamily="18" charset="0"/>
              </a:rPr>
              <a:t>Food of animal origin: raw poultry, raw meat, raw milk, offal.</a:t>
            </a:r>
            <a:endParaRPr lang="zh-CN" altLang="en-US" sz="2000" dirty="0" smtClean="0">
              <a:latin typeface="Times New Roman" pitchFamily="18" charset="0"/>
              <a:cs typeface="Times New Roman" pitchFamily="18" charset="0"/>
            </a:endParaRPr>
          </a:p>
        </p:txBody>
      </p:sp>
      <p:sp>
        <p:nvSpPr>
          <p:cNvPr id="3" name="Date Placeholder 2"/>
          <p:cNvSpPr>
            <a:spLocks noGrp="1"/>
          </p:cNvSpPr>
          <p:nvPr>
            <p:ph type="dt" sz="quarter" idx="10"/>
          </p:nvPr>
        </p:nvSpPr>
        <p:spPr/>
        <p:txBody>
          <a:bodyPr/>
          <a:lstStyle/>
          <a:p>
            <a:pPr>
              <a:defRPr/>
            </a:pPr>
            <a:fld id="{1DD747D2-5486-4C4C-B26C-A1E7E88171F5}" type="datetime1">
              <a:rPr lang="en-US" altLang="zh-CN"/>
              <a:pPr>
                <a:defRPr/>
              </a:pPr>
              <a:t>5/13/2015</a:t>
            </a:fld>
            <a:endParaRPr lang="zh-CN" altLang="en-US" dirty="0"/>
          </a:p>
        </p:txBody>
      </p:sp>
      <p:sp>
        <p:nvSpPr>
          <p:cNvPr id="4" name="Slide Number Placeholder 3"/>
          <p:cNvSpPr>
            <a:spLocks noGrp="1"/>
          </p:cNvSpPr>
          <p:nvPr>
            <p:ph type="sldNum" sz="quarter" idx="12"/>
          </p:nvPr>
        </p:nvSpPr>
        <p:spPr/>
        <p:txBody>
          <a:bodyPr/>
          <a:lstStyle/>
          <a:p>
            <a:pPr>
              <a:defRPr/>
            </a:pPr>
            <a:fld id="{F8841D58-BD0E-4886-B936-10F07C838921}" type="slidenum">
              <a:rPr lang="zh-CN" altLang="en-US"/>
              <a:pPr>
                <a:defRPr/>
              </a:pPr>
              <a:t>152</a:t>
            </a:fld>
            <a:endParaRPr lang="zh-CN" altLang="en-US"/>
          </a:p>
        </p:txBody>
      </p:sp>
      <p:sp>
        <p:nvSpPr>
          <p:cNvPr id="5" name="Footer Placeholder 4"/>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Content Placeholder 2"/>
          <p:cNvSpPr>
            <a:spLocks noGrp="1"/>
          </p:cNvSpPr>
          <p:nvPr>
            <p:ph idx="1"/>
          </p:nvPr>
        </p:nvSpPr>
        <p:spPr>
          <a:xfrm>
            <a:off x="152400" y="381000"/>
            <a:ext cx="8839200" cy="6477000"/>
          </a:xfrm>
        </p:spPr>
        <p:txBody>
          <a:bodyPr>
            <a:normAutofit/>
          </a:bodyPr>
          <a:lstStyle/>
          <a:p>
            <a:pPr eaLnBrk="1" hangingPunct="1">
              <a:buFont typeface="Arial" pitchFamily="34" charset="0"/>
              <a:buNone/>
            </a:pPr>
            <a:r>
              <a:rPr lang="en-US" altLang="zh-CN" sz="2600" b="1" dirty="0" smtClean="0">
                <a:latin typeface="Times New Roman" pitchFamily="18" charset="0"/>
                <a:cs typeface="Times New Roman" pitchFamily="18" charset="0"/>
              </a:rPr>
              <a:t>Risk factors associated with illness due to Campylobacter </a:t>
            </a:r>
            <a:r>
              <a:rPr lang="en-US" altLang="zh-CN" sz="2600" b="1" dirty="0" err="1" smtClean="0">
                <a:latin typeface="Times New Roman" pitchFamily="18" charset="0"/>
                <a:cs typeface="Times New Roman" pitchFamily="18" charset="0"/>
              </a:rPr>
              <a:t>spp</a:t>
            </a:r>
            <a:endParaRPr lang="en-US" altLang="zh-CN" sz="2600" b="1" dirty="0" smtClean="0">
              <a:latin typeface="Times New Roman" pitchFamily="18" charset="0"/>
              <a:cs typeface="Times New Roman" pitchFamily="18" charset="0"/>
            </a:endParaRPr>
          </a:p>
          <a:p>
            <a:pPr eaLnBrk="1" hangingPunct="1">
              <a:spcAft>
                <a:spcPts val="1200"/>
              </a:spcAft>
              <a:buFont typeface="Wingdings" pitchFamily="2" charset="2"/>
              <a:buChar char="ü"/>
            </a:pPr>
            <a:r>
              <a:rPr lang="en-US" altLang="zh-CN" sz="2400" dirty="0" smtClean="0">
                <a:latin typeface="Times New Roman" pitchFamily="18" charset="0"/>
                <a:cs typeface="Times New Roman" pitchFamily="18" charset="0"/>
              </a:rPr>
              <a:t>Eating undercooked poultry</a:t>
            </a:r>
          </a:p>
          <a:p>
            <a:pPr eaLnBrk="1" hangingPunct="1">
              <a:spcAft>
                <a:spcPts val="1200"/>
              </a:spcAft>
              <a:buFont typeface="Wingdings" pitchFamily="2" charset="2"/>
              <a:buChar char="ü"/>
            </a:pPr>
            <a:r>
              <a:rPr lang="en-US" altLang="zh-CN" sz="2400" dirty="0" smtClean="0">
                <a:latin typeface="Times New Roman" pitchFamily="18" charset="0"/>
                <a:cs typeface="Times New Roman" pitchFamily="18" charset="0"/>
              </a:rPr>
              <a:t>Frequent contact with diarrheic animals, particularly young pets such as kittens and puppies</a:t>
            </a:r>
          </a:p>
          <a:p>
            <a:pPr eaLnBrk="1" hangingPunct="1">
              <a:spcAft>
                <a:spcPts val="1200"/>
              </a:spcAft>
              <a:buFont typeface="Wingdings" pitchFamily="2" charset="2"/>
              <a:buChar char="ü"/>
            </a:pPr>
            <a:r>
              <a:rPr lang="en-US" altLang="zh-CN" sz="2400" dirty="0" smtClean="0">
                <a:latin typeface="Times New Roman" pitchFamily="18" charset="0"/>
                <a:cs typeface="Times New Roman" pitchFamily="18" charset="0"/>
              </a:rPr>
              <a:t>Drinking non-potable water</a:t>
            </a:r>
          </a:p>
          <a:p>
            <a:pPr eaLnBrk="1" hangingPunct="1">
              <a:spcAft>
                <a:spcPts val="1200"/>
              </a:spcAft>
              <a:buFont typeface="Wingdings" pitchFamily="2" charset="2"/>
              <a:buChar char="ü"/>
            </a:pPr>
            <a:r>
              <a:rPr lang="en-US" altLang="zh-CN" sz="2400" dirty="0" smtClean="0">
                <a:latin typeface="Times New Roman" pitchFamily="18" charset="0"/>
                <a:cs typeface="Times New Roman" pitchFamily="18" charset="0"/>
              </a:rPr>
              <a:t>Drinking unpasteurized milk or dairy products made from non heat-treated milk.</a:t>
            </a:r>
          </a:p>
        </p:txBody>
      </p:sp>
      <p:sp>
        <p:nvSpPr>
          <p:cNvPr id="66564" name="Slide Number Placeholder 3"/>
          <p:cNvSpPr>
            <a:spLocks noGrp="1"/>
          </p:cNvSpPr>
          <p:nvPr>
            <p:ph type="sldNum" sz="quarter" idx="12"/>
          </p:nvPr>
        </p:nvSpPr>
        <p:spPr bwMode="auto">
          <a:ln>
            <a:miter lim="800000"/>
            <a:headEnd/>
            <a:tailEnd/>
          </a:ln>
        </p:spPr>
        <p:txBody>
          <a:bodyPr/>
          <a:lstStyle/>
          <a:p>
            <a:pPr>
              <a:defRPr/>
            </a:pPr>
            <a:fld id="{B3E4BAE3-C02C-4F58-BC19-4302B2EA209B}" type="slidenum">
              <a:rPr lang="en-US" altLang="zh-CN"/>
              <a:pPr>
                <a:defRPr/>
              </a:pPr>
              <a:t>153</a:t>
            </a:fld>
            <a:endParaRPr lang="en-US" altLang="zh-CN"/>
          </a:p>
        </p:txBody>
      </p:sp>
      <p:pic>
        <p:nvPicPr>
          <p:cNvPr id="119813" name="Picture 1035" descr="http://www.peacefulpastures.com/photos/chicken-lg.jpg">
            <a:hlinkClick r:id="rId2"/>
          </p:cNvPr>
          <p:cNvPicPr>
            <a:picLocks noChangeAspect="1" noChangeArrowheads="1"/>
          </p:cNvPicPr>
          <p:nvPr/>
        </p:nvPicPr>
        <p:blipFill>
          <a:blip r:embed="rId3" cstate="print"/>
          <a:srcRect/>
          <a:stretch>
            <a:fillRect/>
          </a:stretch>
        </p:blipFill>
        <p:spPr bwMode="auto">
          <a:xfrm>
            <a:off x="4876800" y="4038600"/>
            <a:ext cx="3810000" cy="2438400"/>
          </a:xfrm>
          <a:prstGeom prst="rect">
            <a:avLst/>
          </a:prstGeom>
          <a:noFill/>
          <a:ln w="9525">
            <a:noFill/>
            <a:miter lim="800000"/>
            <a:headEnd/>
            <a:tailEnd/>
          </a:ln>
        </p:spPr>
      </p:pic>
      <p:sp>
        <p:nvSpPr>
          <p:cNvPr id="6" name="Date Placeholder 5"/>
          <p:cNvSpPr>
            <a:spLocks noGrp="1"/>
          </p:cNvSpPr>
          <p:nvPr>
            <p:ph type="dt" sz="quarter" idx="10"/>
          </p:nvPr>
        </p:nvSpPr>
        <p:spPr/>
        <p:txBody>
          <a:bodyPr/>
          <a:lstStyle/>
          <a:p>
            <a:pPr>
              <a:defRPr/>
            </a:pPr>
            <a:fld id="{FA114BFC-0A81-4434-ABB2-1BEF34D15977}" type="datetime1">
              <a:rPr lang="en-US" altLang="zh-CN"/>
              <a:pPr>
                <a:defRPr/>
              </a:pPr>
              <a:t>5/13/2015</a:t>
            </a:fld>
            <a:endParaRPr lang="zh-CN" altLang="en-US"/>
          </a:p>
        </p:txBody>
      </p:sp>
      <p:sp>
        <p:nvSpPr>
          <p:cNvPr id="7" name="Footer Placeholder 6"/>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2938"/>
            <a:ext cx="8229600" cy="214313"/>
          </a:xfrm>
        </p:spPr>
        <p:txBody>
          <a:bodyPr rtlCol="0">
            <a:normAutofit fontScale="90000"/>
          </a:bodyPr>
          <a:lstStyle/>
          <a:p>
            <a:pPr eaLnBrk="1" fontAlgn="auto" hangingPunct="1">
              <a:spcAft>
                <a:spcPts val="0"/>
              </a:spcAft>
              <a:defRPr/>
            </a:pPr>
            <a:endParaRPr lang="zh-CN" altLang="en-US" dirty="0"/>
          </a:p>
        </p:txBody>
      </p:sp>
      <p:sp>
        <p:nvSpPr>
          <p:cNvPr id="3" name="Content Placeholder 2"/>
          <p:cNvSpPr>
            <a:spLocks noGrp="1"/>
          </p:cNvSpPr>
          <p:nvPr>
            <p:ph idx="1"/>
          </p:nvPr>
        </p:nvSpPr>
        <p:spPr>
          <a:xfrm>
            <a:off x="214313" y="214313"/>
            <a:ext cx="8715375" cy="6357937"/>
          </a:xfrm>
        </p:spPr>
        <p:txBody>
          <a:bodyPr rtlCol="0">
            <a:normAutofit/>
          </a:bodyPr>
          <a:lstStyle/>
          <a:p>
            <a:pPr eaLnBrk="1" hangingPunct="1">
              <a:buFont typeface="Arial" pitchFamily="34" charset="0"/>
              <a:buNone/>
              <a:defRPr/>
            </a:pPr>
            <a:r>
              <a:rPr lang="en-US" b="1" dirty="0" smtClean="0">
                <a:latin typeface="Times New Roman" pitchFamily="18" charset="0"/>
                <a:cs typeface="Times New Roman" pitchFamily="18" charset="0"/>
              </a:rPr>
              <a:t>Symptoms:</a:t>
            </a:r>
          </a:p>
          <a:p>
            <a:pPr eaLnBrk="1" hangingPunct="1">
              <a:spcAft>
                <a:spcPts val="1200"/>
              </a:spcAft>
              <a:buFont typeface="Arial" pitchFamily="34" charset="0"/>
              <a:buNone/>
              <a:defRPr/>
            </a:pPr>
            <a:r>
              <a:rPr lang="en-US" sz="2800" b="1" u="sng" dirty="0" smtClean="0">
                <a:latin typeface="Times New Roman" pitchFamily="18" charset="0"/>
                <a:cs typeface="Times New Roman" pitchFamily="18" charset="0"/>
              </a:rPr>
              <a:t>Man</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Fever, diarrhea, abdominal pain, nausea and diarrhea, sometimes containing blood</a:t>
            </a:r>
          </a:p>
          <a:p>
            <a:pPr marL="1828800" indent="-1828800" algn="just" eaLnBrk="1" fontAlgn="auto" hangingPunct="1">
              <a:spcAft>
                <a:spcPts val="600"/>
              </a:spcAft>
              <a:buFont typeface="Wingdings" pitchFamily="2" charset="2"/>
              <a:buNone/>
              <a:tabLst>
                <a:tab pos="517525" algn="l"/>
                <a:tab pos="1082675" algn="l"/>
                <a:tab pos="2117725" algn="l"/>
                <a:tab pos="2743200" algn="l"/>
                <a:tab pos="4008438" algn="l"/>
                <a:tab pos="4054475" algn="l"/>
              </a:tabLst>
              <a:defRPr/>
            </a:pPr>
            <a:r>
              <a:rPr lang="en-US" altLang="zh-CN" sz="2800" b="1" u="sng" dirty="0" smtClean="0">
                <a:latin typeface="Times New Roman" pitchFamily="18" charset="0"/>
                <a:cs typeface="Times New Roman" pitchFamily="18" charset="0"/>
              </a:rPr>
              <a:t>Animals</a:t>
            </a:r>
            <a:r>
              <a:rPr lang="en-US" altLang="zh-CN" sz="2400" b="1" dirty="0" smtClean="0">
                <a:latin typeface="Times New Roman" pitchFamily="18" charset="0"/>
                <a:cs typeface="Times New Roman" pitchFamily="18" charset="0"/>
              </a:rPr>
              <a:t>:</a:t>
            </a:r>
            <a:r>
              <a:rPr lang="en-US" altLang="zh-CN" sz="2400" dirty="0" smtClean="0">
                <a:latin typeface="Times New Roman" pitchFamily="18" charset="0"/>
                <a:cs typeface="Times New Roman" pitchFamily="18" charset="0"/>
              </a:rPr>
              <a:t> </a:t>
            </a:r>
          </a:p>
          <a:p>
            <a:pPr marL="1262063" indent="-1262063" algn="just">
              <a:spcAft>
                <a:spcPts val="1200"/>
              </a:spcAft>
              <a:buNone/>
              <a:tabLst>
                <a:tab pos="517525" algn="l"/>
                <a:tab pos="1082675" algn="l"/>
                <a:tab pos="2117725" algn="l"/>
                <a:tab pos="2743200" algn="l"/>
                <a:tab pos="4008438" algn="l"/>
                <a:tab pos="4054475" algn="l"/>
              </a:tabLst>
              <a:defRPr/>
            </a:pPr>
            <a:r>
              <a:rPr lang="en-US" altLang="zh-CN" sz="2400" b="1" dirty="0" smtClean="0">
                <a:latin typeface="Times New Roman" pitchFamily="18" charset="0"/>
                <a:cs typeface="Times New Roman" pitchFamily="18" charset="0"/>
              </a:rPr>
              <a:t>Chicken:</a:t>
            </a:r>
            <a:r>
              <a:rPr lang="en-US" altLang="zh-CN" sz="2400" dirty="0" smtClean="0">
                <a:latin typeface="Times New Roman" pitchFamily="18" charset="0"/>
                <a:cs typeface="Times New Roman" pitchFamily="18" charset="0"/>
              </a:rPr>
              <a:t> Drop in egg production, weight loss, enteritis, hepatitis, </a:t>
            </a:r>
            <a:r>
              <a:rPr lang="en-US" altLang="zh-CN" sz="2400" dirty="0" err="1" smtClean="0">
                <a:latin typeface="Times New Roman" pitchFamily="18" charset="0"/>
                <a:cs typeface="Times New Roman" pitchFamily="18" charset="0"/>
              </a:rPr>
              <a:t>splenomegaly</a:t>
            </a:r>
            <a:r>
              <a:rPr lang="en-US" altLang="zh-CN" sz="2400" dirty="0" smtClean="0">
                <a:latin typeface="Times New Roman" pitchFamily="18" charset="0"/>
                <a:cs typeface="Times New Roman" pitchFamily="18" charset="0"/>
              </a:rPr>
              <a:t>, enlarged kidney.</a:t>
            </a:r>
          </a:p>
          <a:p>
            <a:pPr marL="855663" indent="-855663" algn="just">
              <a:spcAft>
                <a:spcPts val="1200"/>
              </a:spcAft>
              <a:buNone/>
              <a:tabLst>
                <a:tab pos="517525" algn="l"/>
                <a:tab pos="855663" algn="l"/>
                <a:tab pos="2117725" algn="l"/>
                <a:tab pos="2743200" algn="l"/>
                <a:tab pos="4008438" algn="l"/>
                <a:tab pos="4054475" algn="l"/>
              </a:tabLst>
              <a:defRPr/>
            </a:pPr>
            <a:r>
              <a:rPr lang="en-US" altLang="zh-CN" sz="2400" b="1" dirty="0" smtClean="0">
                <a:latin typeface="Times New Roman" pitchFamily="18" charset="0"/>
                <a:cs typeface="Times New Roman" pitchFamily="18" charset="0"/>
              </a:rPr>
              <a:t>Dog:</a:t>
            </a:r>
            <a:r>
              <a:rPr lang="en-US" altLang="zh-CN" sz="2400" dirty="0" smtClean="0">
                <a:latin typeface="Times New Roman" pitchFamily="18" charset="0"/>
                <a:cs typeface="Times New Roman" pitchFamily="18" charset="0"/>
              </a:rPr>
              <a:t> 	Watery, </a:t>
            </a:r>
            <a:r>
              <a:rPr lang="en-US" altLang="zh-CN" sz="2400" dirty="0" err="1" smtClean="0">
                <a:latin typeface="Times New Roman" pitchFamily="18" charset="0"/>
                <a:cs typeface="Times New Roman" pitchFamily="18" charset="0"/>
              </a:rPr>
              <a:t>mucoid</a:t>
            </a:r>
            <a:r>
              <a:rPr lang="en-US" altLang="zh-CN" sz="2400" dirty="0" smtClean="0">
                <a:latin typeface="Times New Roman" pitchFamily="18" charset="0"/>
                <a:cs typeface="Times New Roman" pitchFamily="18" charset="0"/>
              </a:rPr>
              <a:t> or bloody </a:t>
            </a:r>
            <a:r>
              <a:rPr lang="en-US" altLang="zh-CN" sz="2400" dirty="0" err="1" smtClean="0">
                <a:latin typeface="Times New Roman" pitchFamily="18" charset="0"/>
                <a:cs typeface="Times New Roman" pitchFamily="18" charset="0"/>
              </a:rPr>
              <a:t>diarrhoea</a:t>
            </a:r>
            <a:r>
              <a:rPr lang="en-US" altLang="zh-CN" sz="2400" dirty="0" smtClean="0">
                <a:latin typeface="Times New Roman" pitchFamily="18" charset="0"/>
                <a:cs typeface="Times New Roman" pitchFamily="18" charset="0"/>
              </a:rPr>
              <a:t>, vomiting, fever, reduced appetite.</a:t>
            </a:r>
          </a:p>
          <a:p>
            <a:pPr marL="1262063" indent="-1262063" algn="just">
              <a:spcAft>
                <a:spcPts val="1200"/>
              </a:spcAft>
              <a:buNone/>
              <a:tabLst>
                <a:tab pos="517525" algn="l"/>
                <a:tab pos="1082675" algn="l"/>
                <a:tab pos="1262063" algn="l"/>
                <a:tab pos="1320800" algn="l"/>
                <a:tab pos="4054475" algn="l"/>
              </a:tabLst>
              <a:defRPr/>
            </a:pPr>
            <a:r>
              <a:rPr lang="en-US" altLang="zh-CN" sz="2400" b="1" dirty="0" smtClean="0">
                <a:latin typeface="Times New Roman" pitchFamily="18" charset="0"/>
                <a:cs typeface="Times New Roman" pitchFamily="18" charset="0"/>
              </a:rPr>
              <a:t>Other animals: </a:t>
            </a:r>
            <a:r>
              <a:rPr lang="en-US" altLang="zh-CN" sz="2400" dirty="0" smtClean="0">
                <a:latin typeface="Times New Roman" pitchFamily="18" charset="0"/>
                <a:cs typeface="Times New Roman" pitchFamily="18" charset="0"/>
              </a:rPr>
              <a:t>Enteritis; abortion, still birth (sheep), mastitis (cow).</a:t>
            </a:r>
          </a:p>
        </p:txBody>
      </p:sp>
      <p:sp>
        <p:nvSpPr>
          <p:cNvPr id="4" name="Date Placeholder 3"/>
          <p:cNvSpPr>
            <a:spLocks noGrp="1"/>
          </p:cNvSpPr>
          <p:nvPr>
            <p:ph type="dt" sz="quarter" idx="10"/>
          </p:nvPr>
        </p:nvSpPr>
        <p:spPr/>
        <p:txBody>
          <a:bodyPr/>
          <a:lstStyle/>
          <a:p>
            <a:pPr>
              <a:defRPr/>
            </a:pPr>
            <a:fld id="{F2DBE757-AD72-4F59-93AD-6A88FBA1297E}" type="datetime1">
              <a:rPr lang="en-US" altLang="zh-CN"/>
              <a:pPr>
                <a:defRPr/>
              </a:pPr>
              <a:t>5/13/2015</a:t>
            </a:fld>
            <a:endParaRPr lang="zh-CN" altLang="en-US"/>
          </a:p>
        </p:txBody>
      </p:sp>
      <p:sp>
        <p:nvSpPr>
          <p:cNvPr id="5" name="Slide Number Placeholder 4"/>
          <p:cNvSpPr>
            <a:spLocks noGrp="1"/>
          </p:cNvSpPr>
          <p:nvPr>
            <p:ph type="sldNum" sz="quarter" idx="12"/>
          </p:nvPr>
        </p:nvSpPr>
        <p:spPr/>
        <p:txBody>
          <a:bodyPr/>
          <a:lstStyle/>
          <a:p>
            <a:pPr>
              <a:defRPr/>
            </a:pPr>
            <a:fld id="{8AE4198C-E61D-4B90-969E-7F915E0958FB}" type="slidenum">
              <a:rPr lang="zh-CN" altLang="en-US"/>
              <a:pPr>
                <a:defRPr/>
              </a:pPr>
              <a:t>154</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914400" y="152400"/>
            <a:ext cx="1905000" cy="533400"/>
          </a:xfrm>
        </p:spPr>
        <p:txBody>
          <a:bodyPr>
            <a:noAutofit/>
          </a:bodyPr>
          <a:lstStyle/>
          <a:p>
            <a:pPr algn="l" eaLnBrk="1" hangingPunct="1"/>
            <a:r>
              <a:rPr lang="en-US" sz="2800" b="1" dirty="0" smtClean="0">
                <a:latin typeface="Times New Roman" pitchFamily="18" charset="0"/>
                <a:cs typeface="Times New Roman" pitchFamily="18" charset="0"/>
              </a:rPr>
              <a:t>Diagnosis:</a:t>
            </a:r>
          </a:p>
        </p:txBody>
      </p:sp>
      <p:sp>
        <p:nvSpPr>
          <p:cNvPr id="112643" name="Content Placeholder 2"/>
          <p:cNvSpPr>
            <a:spLocks noGrp="1"/>
          </p:cNvSpPr>
          <p:nvPr>
            <p:ph idx="1"/>
          </p:nvPr>
        </p:nvSpPr>
        <p:spPr>
          <a:xfrm>
            <a:off x="228600" y="838200"/>
            <a:ext cx="8686800" cy="5791200"/>
          </a:xfrm>
        </p:spPr>
        <p:txBody>
          <a:bodyPr>
            <a:noAutofit/>
          </a:bodyPr>
          <a:lstStyle/>
          <a:p>
            <a:pPr marL="347663" indent="-347663" algn="just" eaLnBrk="1" hangingPunct="1">
              <a:spcAft>
                <a:spcPts val="1200"/>
              </a:spcAft>
              <a:buFont typeface="+mj-lt"/>
              <a:buAutoNum type="arabicPeriod"/>
            </a:pPr>
            <a:r>
              <a:rPr lang="en-US" altLang="zh-CN" sz="2400" b="1" dirty="0" smtClean="0">
                <a:latin typeface="Times New Roman" pitchFamily="18" charset="0"/>
                <a:cs typeface="Times New Roman" pitchFamily="18" charset="0"/>
              </a:rPr>
              <a:t>Isolating</a:t>
            </a:r>
            <a:r>
              <a:rPr lang="en-US" altLang="zh-CN" sz="2400" dirty="0" smtClean="0">
                <a:latin typeface="Times New Roman" pitchFamily="18" charset="0"/>
                <a:cs typeface="Times New Roman" pitchFamily="18" charset="0"/>
              </a:rPr>
              <a:t> the agent from fecal samples using </a:t>
            </a:r>
            <a:r>
              <a:rPr lang="en-US" altLang="zh-CN" sz="2400" b="1" dirty="0" smtClean="0">
                <a:latin typeface="Times New Roman" pitchFamily="18" charset="0"/>
                <a:cs typeface="Times New Roman" pitchFamily="18" charset="0"/>
              </a:rPr>
              <a:t>campy-</a:t>
            </a:r>
            <a:r>
              <a:rPr lang="en-US" altLang="zh-CN" sz="2400" b="1" dirty="0" err="1" smtClean="0">
                <a:latin typeface="Times New Roman" pitchFamily="18" charset="0"/>
                <a:cs typeface="Times New Roman" pitchFamily="18" charset="0"/>
              </a:rPr>
              <a:t>cefex</a:t>
            </a:r>
            <a:r>
              <a:rPr lang="en-US" altLang="zh-CN" sz="2400" dirty="0" smtClean="0">
                <a:latin typeface="Times New Roman" pitchFamily="18" charset="0"/>
                <a:cs typeface="Times New Roman" pitchFamily="18" charset="0"/>
              </a:rPr>
              <a:t> selective media that are incubated under micro aerobic conditions at a temperature of 42</a:t>
            </a:r>
            <a:r>
              <a:rPr lang="en-US" altLang="zh-CN" sz="2400" baseline="30000" dirty="0" smtClean="0">
                <a:latin typeface="Times New Roman" pitchFamily="18" charset="0"/>
                <a:cs typeface="Times New Roman" pitchFamily="18" charset="0"/>
              </a:rPr>
              <a:t>o</a:t>
            </a:r>
            <a:r>
              <a:rPr lang="en-US" altLang="zh-CN" sz="2400" dirty="0" smtClean="0">
                <a:latin typeface="Times New Roman" pitchFamily="18" charset="0"/>
                <a:cs typeface="Times New Roman" pitchFamily="18" charset="0"/>
              </a:rPr>
              <a:t>C for about 48 hours.</a:t>
            </a:r>
          </a:p>
          <a:p>
            <a:pPr marL="347663" indent="-347663" algn="just" eaLnBrk="1" hangingPunct="1">
              <a:spcAft>
                <a:spcPts val="1200"/>
              </a:spcAft>
              <a:buFont typeface="Symbol" pitchFamily="18" charset="2"/>
              <a:buChar char="Þ"/>
            </a:pPr>
            <a:r>
              <a:rPr lang="en-US" altLang="zh-CN" sz="2400" dirty="0" smtClean="0">
                <a:latin typeface="Times New Roman" pitchFamily="18" charset="0"/>
                <a:cs typeface="Times New Roman" pitchFamily="18" charset="0"/>
              </a:rPr>
              <a:t>This has to be followed by specific biochemical confirmation of presumptive Campylobacter isolates.</a:t>
            </a:r>
          </a:p>
          <a:p>
            <a:pPr marL="347663" indent="-347663" algn="just" eaLnBrk="1" hangingPunct="1">
              <a:spcAft>
                <a:spcPts val="1200"/>
              </a:spcAft>
              <a:buFont typeface="+mj-lt"/>
              <a:buAutoNum type="arabicPeriod" startAt="2"/>
            </a:pPr>
            <a:r>
              <a:rPr lang="en-US" altLang="zh-CN" sz="2400" b="1" dirty="0" smtClean="0">
                <a:latin typeface="Times New Roman" pitchFamily="18" charset="0"/>
                <a:cs typeface="Times New Roman" pitchFamily="18" charset="0"/>
              </a:rPr>
              <a:t>Latex agglutination test</a:t>
            </a:r>
            <a:r>
              <a:rPr lang="en-US" altLang="zh-CN" sz="2400" dirty="0" smtClean="0">
                <a:latin typeface="Times New Roman" pitchFamily="18" charset="0"/>
                <a:cs typeface="Times New Roman" pitchFamily="18" charset="0"/>
              </a:rPr>
              <a:t> and </a:t>
            </a:r>
          </a:p>
          <a:p>
            <a:pPr marL="347663" indent="-347663" algn="just" eaLnBrk="1" hangingPunct="1">
              <a:spcAft>
                <a:spcPts val="1200"/>
              </a:spcAft>
              <a:buFont typeface="+mj-lt"/>
              <a:buAutoNum type="arabicPeriod" startAt="2"/>
            </a:pPr>
            <a:r>
              <a:rPr lang="en-US" altLang="zh-CN" sz="2400" b="1" dirty="0" smtClean="0">
                <a:latin typeface="Times New Roman" pitchFamily="18" charset="0"/>
                <a:cs typeface="Times New Roman" pitchFamily="18" charset="0"/>
              </a:rPr>
              <a:t>Molecular techniques</a:t>
            </a:r>
            <a:r>
              <a:rPr lang="en-US" altLang="zh-CN" sz="2400" dirty="0" smtClean="0">
                <a:latin typeface="Times New Roman" pitchFamily="18" charset="0"/>
                <a:cs typeface="Times New Roman" pitchFamily="18" charset="0"/>
              </a:rPr>
              <a:t> such as PCR can also be used for confirmation.</a:t>
            </a:r>
          </a:p>
          <a:p>
            <a:pPr marL="115888" indent="-115888" algn="just">
              <a:lnSpc>
                <a:spcPct val="90000"/>
              </a:lnSpc>
              <a:buFont typeface="Wingdings" pitchFamily="2" charset="2"/>
              <a:buNone/>
              <a:tabLst>
                <a:tab pos="1828800" algn="l"/>
              </a:tabLst>
            </a:pPr>
            <a:r>
              <a:rPr lang="en-US" altLang="zh-CN" sz="2400" b="1" dirty="0" smtClean="0">
                <a:latin typeface="Times New Roman" pitchFamily="18" charset="0"/>
                <a:ea typeface="Malgun Gothic" pitchFamily="34" charset="-127"/>
                <a:cs typeface="Times New Roman" pitchFamily="18" charset="0"/>
              </a:rPr>
              <a:t>Treatment:</a:t>
            </a:r>
            <a:r>
              <a:rPr lang="en-US" altLang="zh-CN" sz="2400" dirty="0" smtClean="0">
                <a:latin typeface="Times New Roman" pitchFamily="18" charset="0"/>
                <a:ea typeface="Malgun Gothic" pitchFamily="34" charset="-127"/>
                <a:cs typeface="Times New Roman" pitchFamily="18" charset="0"/>
              </a:rPr>
              <a:t> </a:t>
            </a:r>
          </a:p>
          <a:p>
            <a:pPr marL="0" indent="0" algn="just">
              <a:lnSpc>
                <a:spcPct val="90000"/>
              </a:lnSpc>
              <a:buFont typeface="Wingdings" pitchFamily="2" charset="2"/>
              <a:buNone/>
              <a:tabLst>
                <a:tab pos="1828800" algn="l"/>
              </a:tabLst>
            </a:pPr>
            <a:r>
              <a:rPr lang="en-US" altLang="zh-CN" sz="2400" dirty="0" err="1" smtClean="0">
                <a:latin typeface="Times New Roman" pitchFamily="18" charset="0"/>
                <a:ea typeface="Malgun Gothic" pitchFamily="34" charset="-127"/>
                <a:cs typeface="Times New Roman" pitchFamily="18" charset="0"/>
              </a:rPr>
              <a:t>Clindomycin</a:t>
            </a:r>
            <a:r>
              <a:rPr lang="en-US" altLang="zh-CN" sz="2400" dirty="0" smtClean="0">
                <a:latin typeface="Times New Roman" pitchFamily="18" charset="0"/>
                <a:ea typeface="Malgun Gothic" pitchFamily="34" charset="-127"/>
                <a:cs typeface="Times New Roman" pitchFamily="18" charset="0"/>
              </a:rPr>
              <a:t>, </a:t>
            </a:r>
            <a:r>
              <a:rPr lang="en-US" altLang="zh-CN" sz="2400" dirty="0" err="1" smtClean="0">
                <a:latin typeface="Times New Roman" pitchFamily="18" charset="0"/>
                <a:ea typeface="Malgun Gothic" pitchFamily="34" charset="-127"/>
                <a:cs typeface="Times New Roman" pitchFamily="18" charset="0"/>
              </a:rPr>
              <a:t>Doxycycline</a:t>
            </a:r>
            <a:r>
              <a:rPr lang="en-US" altLang="zh-CN" sz="2400" dirty="0" smtClean="0">
                <a:latin typeface="Times New Roman" pitchFamily="18" charset="0"/>
                <a:ea typeface="Malgun Gothic" pitchFamily="34" charset="-127"/>
                <a:cs typeface="Times New Roman" pitchFamily="18" charset="0"/>
              </a:rPr>
              <a:t>, </a:t>
            </a:r>
            <a:r>
              <a:rPr lang="en-US" altLang="zh-CN" sz="2400" dirty="0" err="1" smtClean="0">
                <a:latin typeface="Times New Roman" pitchFamily="18" charset="0"/>
                <a:ea typeface="Malgun Gothic" pitchFamily="34" charset="-127"/>
                <a:cs typeface="Times New Roman" pitchFamily="18" charset="0"/>
              </a:rPr>
              <a:t>Enroflaxacin</a:t>
            </a:r>
            <a:r>
              <a:rPr lang="en-US" altLang="zh-CN" sz="2400" dirty="0" smtClean="0">
                <a:latin typeface="Times New Roman" pitchFamily="18" charset="0"/>
                <a:ea typeface="Malgun Gothic" pitchFamily="34" charset="-127"/>
                <a:cs typeface="Times New Roman" pitchFamily="18" charset="0"/>
              </a:rPr>
              <a:t>, Erythromycin, </a:t>
            </a:r>
            <a:r>
              <a:rPr lang="en-US" altLang="zh-CN" sz="2400" dirty="0" err="1" smtClean="0">
                <a:latin typeface="Times New Roman" pitchFamily="18" charset="0"/>
                <a:ea typeface="Malgun Gothic" pitchFamily="34" charset="-127"/>
                <a:cs typeface="Times New Roman" pitchFamily="18" charset="0"/>
              </a:rPr>
              <a:t>Gentamicin</a:t>
            </a:r>
            <a:r>
              <a:rPr lang="en-US" altLang="zh-CN" sz="2400" dirty="0" smtClean="0">
                <a:latin typeface="Times New Roman" pitchFamily="18" charset="0"/>
                <a:ea typeface="Malgun Gothic" pitchFamily="34" charset="-127"/>
                <a:cs typeface="Times New Roman" pitchFamily="18" charset="0"/>
              </a:rPr>
              <a:t>, </a:t>
            </a:r>
            <a:r>
              <a:rPr lang="en-US" altLang="zh-CN" sz="2400" dirty="0" err="1" smtClean="0">
                <a:latin typeface="Times New Roman" pitchFamily="18" charset="0"/>
                <a:ea typeface="Malgun Gothic" pitchFamily="34" charset="-127"/>
                <a:cs typeface="Times New Roman" pitchFamily="18" charset="0"/>
              </a:rPr>
              <a:t>Kanamycin</a:t>
            </a:r>
            <a:r>
              <a:rPr lang="en-US" altLang="zh-CN" sz="2400" dirty="0" smtClean="0">
                <a:latin typeface="Times New Roman" pitchFamily="18" charset="0"/>
                <a:ea typeface="Malgun Gothic" pitchFamily="34" charset="-127"/>
                <a:cs typeface="Times New Roman" pitchFamily="18" charset="0"/>
              </a:rPr>
              <a:t>, </a:t>
            </a:r>
            <a:r>
              <a:rPr lang="en-US" altLang="zh-CN" sz="2400" dirty="0" err="1" smtClean="0">
                <a:latin typeface="Times New Roman" pitchFamily="18" charset="0"/>
                <a:ea typeface="Malgun Gothic" pitchFamily="34" charset="-127"/>
                <a:cs typeface="Times New Roman" pitchFamily="18" charset="0"/>
              </a:rPr>
              <a:t>Nalidixic</a:t>
            </a:r>
            <a:r>
              <a:rPr lang="en-US" altLang="zh-CN" sz="2400" dirty="0" smtClean="0">
                <a:latin typeface="Times New Roman" pitchFamily="18" charset="0"/>
                <a:ea typeface="Malgun Gothic" pitchFamily="34" charset="-127"/>
                <a:cs typeface="Times New Roman" pitchFamily="18" charset="0"/>
              </a:rPr>
              <a:t> acid.</a:t>
            </a:r>
            <a:endParaRPr lang="en-US" sz="2400" dirty="0" smtClean="0">
              <a:latin typeface="Times New Roman" pitchFamily="18" charset="0"/>
              <a:cs typeface="Times New Roman" pitchFamily="18" charset="0"/>
            </a:endParaRPr>
          </a:p>
        </p:txBody>
      </p:sp>
      <p:sp>
        <p:nvSpPr>
          <p:cNvPr id="67588" name="Slide Number Placeholder 3"/>
          <p:cNvSpPr>
            <a:spLocks noGrp="1"/>
          </p:cNvSpPr>
          <p:nvPr>
            <p:ph type="sldNum" sz="quarter" idx="12"/>
          </p:nvPr>
        </p:nvSpPr>
        <p:spPr bwMode="auto">
          <a:ln>
            <a:miter lim="800000"/>
            <a:headEnd/>
            <a:tailEnd/>
          </a:ln>
        </p:spPr>
        <p:txBody>
          <a:bodyPr/>
          <a:lstStyle/>
          <a:p>
            <a:pPr>
              <a:defRPr/>
            </a:pPr>
            <a:fld id="{FCDA5704-F04C-4D35-9AF2-B755482B61A5}" type="slidenum">
              <a:rPr lang="en-US" altLang="zh-CN">
                <a:latin typeface="Arial" pitchFamily="34" charset="0"/>
                <a:cs typeface="Arial" pitchFamily="34" charset="0"/>
              </a:rPr>
              <a:pPr>
                <a:defRPr/>
              </a:pPr>
              <a:t>155</a:t>
            </a:fld>
            <a:endParaRPr lang="en-US" altLang="zh-CN">
              <a:latin typeface="Arial" pitchFamily="34" charset="0"/>
              <a:cs typeface="Arial" pitchFamily="34" charset="0"/>
            </a:endParaRPr>
          </a:p>
        </p:txBody>
      </p:sp>
      <p:sp>
        <p:nvSpPr>
          <p:cNvPr id="5" name="Date Placeholder 4"/>
          <p:cNvSpPr>
            <a:spLocks noGrp="1"/>
          </p:cNvSpPr>
          <p:nvPr>
            <p:ph type="dt" sz="quarter" idx="10"/>
          </p:nvPr>
        </p:nvSpPr>
        <p:spPr/>
        <p:txBody>
          <a:bodyPr/>
          <a:lstStyle/>
          <a:p>
            <a:pPr>
              <a:defRPr/>
            </a:pPr>
            <a:fld id="{8D273669-FB3B-484E-879D-7863E3A22D7C}"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flipV="1">
            <a:off x="457200" y="-1785938"/>
            <a:ext cx="8229600" cy="1071563"/>
          </a:xfrm>
        </p:spPr>
        <p:txBody>
          <a:bodyPr/>
          <a:lstStyle/>
          <a:p>
            <a:pPr eaLnBrk="1" hangingPunct="1"/>
            <a:endParaRPr lang="zh-CN" altLang="en-US" smtClean="0"/>
          </a:p>
        </p:txBody>
      </p:sp>
      <p:sp>
        <p:nvSpPr>
          <p:cNvPr id="120835" name="Content Placeholder 2"/>
          <p:cNvSpPr>
            <a:spLocks noGrp="1"/>
          </p:cNvSpPr>
          <p:nvPr>
            <p:ph idx="1"/>
          </p:nvPr>
        </p:nvSpPr>
        <p:spPr>
          <a:xfrm>
            <a:off x="214313" y="533400"/>
            <a:ext cx="8929687" cy="6324600"/>
          </a:xfrm>
        </p:spPr>
        <p:txBody>
          <a:bodyPr>
            <a:normAutofit/>
          </a:bodyPr>
          <a:lstStyle/>
          <a:p>
            <a:pPr>
              <a:buNone/>
            </a:pPr>
            <a:r>
              <a:rPr lang="en-US" altLang="zh-CN" b="1" dirty="0" smtClean="0">
                <a:solidFill>
                  <a:srgbClr val="002060"/>
                </a:solidFill>
                <a:latin typeface="Times New Roman" pitchFamily="18" charset="0"/>
                <a:cs typeface="Times New Roman" pitchFamily="18" charset="0"/>
              </a:rPr>
              <a:t>Synonyms</a:t>
            </a:r>
            <a:r>
              <a:rPr lang="en-US" altLang="zh-CN" sz="2400" b="1" dirty="0" smtClean="0">
                <a:solidFill>
                  <a:srgbClr val="002060"/>
                </a:solidFill>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 Circling disease, </a:t>
            </a:r>
            <a:r>
              <a:rPr lang="en-US" altLang="zh-CN" sz="2400" dirty="0" err="1" smtClean="0">
                <a:latin typeface="Times New Roman" pitchFamily="18" charset="0"/>
                <a:cs typeface="Times New Roman" pitchFamily="18" charset="0"/>
              </a:rPr>
              <a:t>meningoencephalitis</a:t>
            </a:r>
            <a:r>
              <a:rPr lang="en-US" altLang="zh-CN" sz="2400" dirty="0" smtClean="0">
                <a:latin typeface="Times New Roman" pitchFamily="18" charset="0"/>
                <a:cs typeface="Times New Roman" pitchFamily="18" charset="0"/>
              </a:rPr>
              <a:t>, Silage disease, </a:t>
            </a:r>
          </a:p>
          <a:p>
            <a:pPr eaLnBrk="1" hangingPunct="1">
              <a:buFont typeface="Arial" pitchFamily="34" charset="0"/>
              <a:buNone/>
            </a:pPr>
            <a:r>
              <a:rPr lang="en-US" altLang="zh-CN" sz="2400" b="1" dirty="0" smtClean="0">
                <a:solidFill>
                  <a:srgbClr val="002060"/>
                </a:solidFill>
                <a:latin typeface="Times New Roman" pitchFamily="18" charset="0"/>
                <a:cs typeface="Times New Roman" pitchFamily="18" charset="0"/>
              </a:rPr>
              <a:t>Etiology:</a:t>
            </a:r>
          </a:p>
          <a:p>
            <a:pPr eaLnBrk="1" hangingPunct="1">
              <a:buFontTx/>
              <a:buChar char="-"/>
            </a:pPr>
            <a:r>
              <a:rPr lang="en-US" altLang="zh-CN" sz="2400" dirty="0" err="1" smtClean="0">
                <a:latin typeface="Times New Roman" pitchFamily="18" charset="0"/>
                <a:cs typeface="Times New Roman" pitchFamily="18" charset="0"/>
              </a:rPr>
              <a:t>Listeria</a:t>
            </a:r>
            <a:r>
              <a:rPr lang="en-US" altLang="zh-CN" sz="2400" dirty="0" smtClean="0">
                <a:latin typeface="Times New Roman" pitchFamily="18" charset="0"/>
                <a:cs typeface="Times New Roman" pitchFamily="18" charset="0"/>
              </a:rPr>
              <a:t>: is gram positive, motile, non spore forming bacilli.</a:t>
            </a:r>
          </a:p>
          <a:p>
            <a:pPr eaLnBrk="1" hangingPunct="1">
              <a:buFontTx/>
              <a:buChar char="-"/>
            </a:pPr>
            <a:r>
              <a:rPr lang="en-US" altLang="zh-CN" sz="2400" dirty="0" smtClean="0">
                <a:latin typeface="Times New Roman" pitchFamily="18" charset="0"/>
                <a:cs typeface="Times New Roman" pitchFamily="18" charset="0"/>
              </a:rPr>
              <a:t>The genus includes six spp.</a:t>
            </a:r>
          </a:p>
          <a:p>
            <a:pPr marL="682625" indent="-450850" eaLnBrk="1" hangingPunct="1">
              <a:buFont typeface="+mj-lt"/>
              <a:buAutoNum type="arabicPeriod"/>
            </a:pPr>
            <a:r>
              <a:rPr lang="en-US" altLang="zh-CN" sz="2400" i="1" dirty="0" smtClean="0">
                <a:latin typeface="Times New Roman" pitchFamily="18" charset="0"/>
                <a:cs typeface="Times New Roman" pitchFamily="18" charset="0"/>
              </a:rPr>
              <a:t> </a:t>
            </a:r>
            <a:r>
              <a:rPr lang="en-US" altLang="zh-CN" sz="2400" b="1" i="1" dirty="0" smtClean="0">
                <a:latin typeface="Times New Roman" pitchFamily="18" charset="0"/>
                <a:cs typeface="Times New Roman" pitchFamily="18" charset="0"/>
              </a:rPr>
              <a:t>L. </a:t>
            </a:r>
            <a:r>
              <a:rPr lang="en-US" altLang="zh-CN" sz="2400" b="1" i="1" dirty="0" err="1" smtClean="0">
                <a:latin typeface="Times New Roman" pitchFamily="18" charset="0"/>
                <a:cs typeface="Times New Roman" pitchFamily="18" charset="0"/>
              </a:rPr>
              <a:t>monocytogenes</a:t>
            </a:r>
            <a:r>
              <a:rPr lang="en-US" altLang="zh-CN" sz="2400" b="1"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(of more public health importance)</a:t>
            </a:r>
          </a:p>
          <a:p>
            <a:pPr marL="682625" indent="-450850">
              <a:buFont typeface="+mj-lt"/>
              <a:buAutoNum type="arabicPeriod"/>
            </a:pPr>
            <a:r>
              <a:rPr lang="en-US" altLang="zh-CN" sz="2400" b="1" i="1" dirty="0" smtClean="0">
                <a:latin typeface="Times New Roman" pitchFamily="18" charset="0"/>
                <a:cs typeface="Times New Roman" pitchFamily="18" charset="0"/>
              </a:rPr>
              <a:t>L. </a:t>
            </a:r>
            <a:r>
              <a:rPr lang="en-US" altLang="zh-CN" sz="2400" b="1" i="1" dirty="0" err="1" smtClean="0">
                <a:latin typeface="Times New Roman" pitchFamily="18" charset="0"/>
                <a:cs typeface="Times New Roman" pitchFamily="18" charset="0"/>
              </a:rPr>
              <a:t>ivanovii</a:t>
            </a:r>
            <a:endParaRPr lang="en-US" altLang="zh-CN" sz="2400" b="1" i="1" dirty="0" smtClean="0">
              <a:latin typeface="Times New Roman" pitchFamily="18" charset="0"/>
              <a:cs typeface="Times New Roman" pitchFamily="18" charset="0"/>
            </a:endParaRPr>
          </a:p>
          <a:p>
            <a:pPr marL="682625" indent="-450850" eaLnBrk="1" hangingPunct="1">
              <a:buFont typeface="+mj-lt"/>
              <a:buAutoNum type="arabicPeriod"/>
            </a:pPr>
            <a:r>
              <a:rPr lang="en-US" altLang="zh-CN" sz="2400" i="1" dirty="0" smtClean="0">
                <a:latin typeface="Times New Roman" pitchFamily="18" charset="0"/>
                <a:cs typeface="Times New Roman" pitchFamily="18" charset="0"/>
              </a:rPr>
              <a:t>L. </a:t>
            </a:r>
            <a:r>
              <a:rPr lang="en-US" altLang="zh-CN" sz="2400" i="1" dirty="0" err="1" smtClean="0">
                <a:latin typeface="Times New Roman" pitchFamily="18" charset="0"/>
                <a:cs typeface="Times New Roman" pitchFamily="18" charset="0"/>
              </a:rPr>
              <a:t>innocua</a:t>
            </a:r>
            <a:endParaRPr lang="en-US" altLang="zh-CN" sz="2400" i="1" dirty="0" smtClean="0">
              <a:latin typeface="Times New Roman" pitchFamily="18" charset="0"/>
              <a:cs typeface="Times New Roman" pitchFamily="18" charset="0"/>
            </a:endParaRPr>
          </a:p>
          <a:p>
            <a:pPr eaLnBrk="1" hangingPunct="1">
              <a:buFontTx/>
              <a:buChar char="-"/>
            </a:pPr>
            <a:r>
              <a:rPr lang="en-US" altLang="zh-CN" sz="2400" dirty="0" err="1" smtClean="0">
                <a:latin typeface="Times New Roman" pitchFamily="18" charset="0"/>
                <a:cs typeface="Times New Roman" pitchFamily="18" charset="0"/>
              </a:rPr>
              <a:t>Listeria</a:t>
            </a:r>
            <a:r>
              <a:rPr lang="en-US" altLang="zh-CN" sz="2400" dirty="0" smtClean="0">
                <a:latin typeface="Times New Roman" pitchFamily="18" charset="0"/>
                <a:cs typeface="Times New Roman" pitchFamily="18" charset="0"/>
              </a:rPr>
              <a:t> grow between 1 </a:t>
            </a:r>
            <a:r>
              <a:rPr lang="en-US" altLang="zh-CN" sz="2400" baseline="30000" dirty="0" smtClean="0">
                <a:latin typeface="Times New Roman" pitchFamily="18" charset="0"/>
                <a:cs typeface="Times New Roman" pitchFamily="18" charset="0"/>
              </a:rPr>
              <a:t>0</a:t>
            </a:r>
            <a:r>
              <a:rPr lang="en-US" altLang="zh-CN" sz="2400" dirty="0" smtClean="0">
                <a:latin typeface="Times New Roman" pitchFamily="18" charset="0"/>
                <a:cs typeface="Times New Roman" pitchFamily="18" charset="0"/>
              </a:rPr>
              <a:t> c and 45 </a:t>
            </a:r>
            <a:r>
              <a:rPr lang="en-US" altLang="zh-CN" sz="2400" baseline="30000" dirty="0" smtClean="0">
                <a:latin typeface="Times New Roman" pitchFamily="18" charset="0"/>
                <a:cs typeface="Times New Roman" pitchFamily="18" charset="0"/>
              </a:rPr>
              <a:t>0</a:t>
            </a:r>
            <a:r>
              <a:rPr lang="en-US" altLang="zh-CN" sz="2400" dirty="0" smtClean="0">
                <a:latin typeface="Times New Roman" pitchFamily="18" charset="0"/>
                <a:cs typeface="Times New Roman" pitchFamily="18" charset="0"/>
              </a:rPr>
              <a:t> c, under aerobic and facultative anaerobic conditions.</a:t>
            </a:r>
          </a:p>
        </p:txBody>
      </p:sp>
      <p:pic>
        <p:nvPicPr>
          <p:cNvPr id="120836" name="Picture 8" descr="listeria"/>
          <p:cNvPicPr>
            <a:picLocks noChangeAspect="1" noChangeArrowheads="1"/>
          </p:cNvPicPr>
          <p:nvPr/>
        </p:nvPicPr>
        <p:blipFill>
          <a:blip r:embed="rId2" cstate="print"/>
          <a:srcRect/>
          <a:stretch>
            <a:fillRect/>
          </a:stretch>
        </p:blipFill>
        <p:spPr bwMode="auto">
          <a:xfrm>
            <a:off x="7239000" y="2514600"/>
            <a:ext cx="1905000" cy="1752600"/>
          </a:xfrm>
          <a:prstGeom prst="rect">
            <a:avLst/>
          </a:prstGeom>
          <a:noFill/>
          <a:ln w="9525">
            <a:noFill/>
            <a:miter lim="800000"/>
            <a:headEnd/>
            <a:tailEnd/>
          </a:ln>
        </p:spPr>
      </p:pic>
      <p:pic>
        <p:nvPicPr>
          <p:cNvPr id="120837" name="Picture 2" descr="C:\Users\THNIKPAD\Pictures\c59f0bf9d2b6ca65c43c0f9fd03b6760.jpg"/>
          <p:cNvPicPr>
            <a:picLocks noChangeAspect="1" noChangeArrowheads="1"/>
          </p:cNvPicPr>
          <p:nvPr/>
        </p:nvPicPr>
        <p:blipFill>
          <a:blip r:embed="rId3" cstate="print"/>
          <a:srcRect b="87061"/>
          <a:stretch>
            <a:fillRect/>
          </a:stretch>
        </p:blipFill>
        <p:spPr bwMode="auto">
          <a:xfrm>
            <a:off x="0" y="0"/>
            <a:ext cx="9144000" cy="428625"/>
          </a:xfrm>
          <a:prstGeom prst="rect">
            <a:avLst/>
          </a:prstGeom>
          <a:noFill/>
          <a:ln w="9525">
            <a:noFill/>
            <a:miter lim="800000"/>
            <a:headEnd/>
            <a:tailEnd/>
          </a:ln>
        </p:spPr>
      </p:pic>
      <p:sp>
        <p:nvSpPr>
          <p:cNvPr id="120838" name="TextBox 5"/>
          <p:cNvSpPr txBox="1">
            <a:spLocks noChangeArrowheads="1"/>
          </p:cNvSpPr>
          <p:nvPr/>
        </p:nvSpPr>
        <p:spPr bwMode="auto">
          <a:xfrm>
            <a:off x="3581400" y="0"/>
            <a:ext cx="2347913" cy="523220"/>
          </a:xfrm>
          <a:prstGeom prst="rect">
            <a:avLst/>
          </a:prstGeom>
          <a:solidFill>
            <a:schemeClr val="bg1"/>
          </a:solidFill>
          <a:ln w="9525">
            <a:noFill/>
            <a:miter lim="800000"/>
            <a:headEnd/>
            <a:tailEnd/>
          </a:ln>
        </p:spPr>
        <p:txBody>
          <a:bodyPr wrap="square">
            <a:spAutoFit/>
          </a:bodyPr>
          <a:lstStyle/>
          <a:p>
            <a:r>
              <a:rPr lang="en-US" altLang="zh-CN" sz="2800" b="1" dirty="0">
                <a:latin typeface="Times New Roman" pitchFamily="18" charset="0"/>
                <a:cs typeface="Times New Roman" pitchFamily="18" charset="0"/>
              </a:rPr>
              <a:t>7. </a:t>
            </a:r>
            <a:r>
              <a:rPr lang="en-US" altLang="zh-CN" sz="2800" b="1" dirty="0" err="1">
                <a:latin typeface="Times New Roman" pitchFamily="18" charset="0"/>
                <a:cs typeface="Times New Roman" pitchFamily="18" charset="0"/>
              </a:rPr>
              <a:t>listeriosis</a:t>
            </a:r>
            <a:endParaRPr lang="zh-CN" altLang="en-US" sz="2800" b="1" dirty="0">
              <a:latin typeface="Times New Roman" pitchFamily="18" charset="0"/>
              <a:cs typeface="Times New Roman" pitchFamily="18" charset="0"/>
            </a:endParaRPr>
          </a:p>
        </p:txBody>
      </p:sp>
      <p:sp>
        <p:nvSpPr>
          <p:cNvPr id="7" name="Date Placeholder 6"/>
          <p:cNvSpPr>
            <a:spLocks noGrp="1"/>
          </p:cNvSpPr>
          <p:nvPr>
            <p:ph type="dt" sz="quarter" idx="10"/>
          </p:nvPr>
        </p:nvSpPr>
        <p:spPr/>
        <p:txBody>
          <a:bodyPr/>
          <a:lstStyle/>
          <a:p>
            <a:pPr>
              <a:defRPr/>
            </a:pPr>
            <a:fld id="{190EC23A-CC01-4CB4-9072-2FE565F9BF19}" type="datetime1">
              <a:rPr lang="en-US" altLang="zh-CN"/>
              <a:pPr>
                <a:defRPr/>
              </a:pPr>
              <a:t>5/13/2015</a:t>
            </a:fld>
            <a:endParaRPr lang="zh-CN" altLang="en-US"/>
          </a:p>
        </p:txBody>
      </p:sp>
      <p:sp>
        <p:nvSpPr>
          <p:cNvPr id="8" name="Slide Number Placeholder 7"/>
          <p:cNvSpPr>
            <a:spLocks noGrp="1"/>
          </p:cNvSpPr>
          <p:nvPr>
            <p:ph type="sldNum" sz="quarter" idx="12"/>
          </p:nvPr>
        </p:nvSpPr>
        <p:spPr/>
        <p:txBody>
          <a:bodyPr/>
          <a:lstStyle/>
          <a:p>
            <a:pPr>
              <a:defRPr/>
            </a:pPr>
            <a:fld id="{259148F1-05BF-40D5-A178-5C111E5AD906}" type="slidenum">
              <a:rPr lang="zh-CN" altLang="en-US"/>
              <a:pPr>
                <a:defRPr/>
              </a:pPr>
              <a:t>156</a:t>
            </a:fld>
            <a:endParaRPr lang="zh-CN" altLang="en-US"/>
          </a:p>
        </p:txBody>
      </p:sp>
      <p:sp>
        <p:nvSpPr>
          <p:cNvPr id="9" name="Footer Placeholder 8"/>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
            <a:ext cx="8229600" cy="214312"/>
          </a:xfrm>
        </p:spPr>
        <p:txBody>
          <a:bodyPr rtlCol="0">
            <a:normAutofit fontScale="90000"/>
          </a:bodyPr>
          <a:lstStyle/>
          <a:p>
            <a:pPr eaLnBrk="1" fontAlgn="auto" hangingPunct="1">
              <a:spcAft>
                <a:spcPts val="0"/>
              </a:spcAft>
              <a:defRPr/>
            </a:pPr>
            <a:endParaRPr lang="zh-CN" altLang="en-US" dirty="0"/>
          </a:p>
        </p:txBody>
      </p:sp>
      <p:sp>
        <p:nvSpPr>
          <p:cNvPr id="3" name="Content Placeholder 2"/>
          <p:cNvSpPr>
            <a:spLocks noGrp="1"/>
          </p:cNvSpPr>
          <p:nvPr>
            <p:ph idx="1"/>
          </p:nvPr>
        </p:nvSpPr>
        <p:spPr>
          <a:xfrm>
            <a:off x="152400" y="285750"/>
            <a:ext cx="8534400" cy="6357938"/>
          </a:xfrm>
        </p:spPr>
        <p:txBody>
          <a:bodyPr rtlCol="0">
            <a:noAutofit/>
          </a:bodyPr>
          <a:lstStyle/>
          <a:p>
            <a:pPr eaLnBrk="1" fontAlgn="auto" hangingPunct="1">
              <a:spcAft>
                <a:spcPts val="0"/>
              </a:spcAft>
              <a:buFontTx/>
              <a:buChar char="-"/>
              <a:defRPr/>
            </a:pPr>
            <a:r>
              <a:rPr lang="en-US" altLang="zh-CN" sz="2400" dirty="0" err="1" smtClean="0">
                <a:latin typeface="Times New Roman" pitchFamily="18" charset="0"/>
                <a:cs typeface="Times New Roman" pitchFamily="18" charset="0"/>
              </a:rPr>
              <a:t>Listeria</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spp</a:t>
            </a:r>
            <a:r>
              <a:rPr lang="en-US" altLang="zh-CN" sz="2400" dirty="0" smtClean="0">
                <a:latin typeface="Times New Roman" pitchFamily="18" charset="0"/>
                <a:cs typeface="Times New Roman" pitchFamily="18" charset="0"/>
              </a:rPr>
              <a:t> have the unusual ability to grow at refrigeration temperature.</a:t>
            </a:r>
            <a:endParaRPr lang="zh-CN" altLang="en-US" sz="2400" dirty="0" smtClean="0">
              <a:latin typeface="Times New Roman" pitchFamily="18" charset="0"/>
              <a:cs typeface="Times New Roman" pitchFamily="18" charset="0"/>
            </a:endParaRPr>
          </a:p>
          <a:p>
            <a:pPr eaLnBrk="1" fontAlgn="auto" hangingPunct="1">
              <a:spcAft>
                <a:spcPts val="0"/>
              </a:spcAft>
              <a:buFontTx/>
              <a:buChar char="-"/>
              <a:defRPr/>
            </a:pPr>
            <a:r>
              <a:rPr lang="en-US" altLang="zh-CN" sz="2400" dirty="0" smtClean="0">
                <a:latin typeface="Times New Roman" pitchFamily="18" charset="0"/>
                <a:cs typeface="Times New Roman" pitchFamily="18" charset="0"/>
              </a:rPr>
              <a:t>The minimum low temperature for growth of </a:t>
            </a:r>
            <a:r>
              <a:rPr lang="en-US" altLang="zh-CN" sz="2400" dirty="0" err="1" smtClean="0">
                <a:latin typeface="Times New Roman" pitchFamily="18" charset="0"/>
                <a:cs typeface="Times New Roman" pitchFamily="18" charset="0"/>
              </a:rPr>
              <a:t>listeria</a:t>
            </a:r>
            <a:r>
              <a:rPr lang="en-US" altLang="zh-CN" sz="2400" dirty="0" smtClean="0">
                <a:latin typeface="Times New Roman" pitchFamily="18" charset="0"/>
                <a:cs typeface="Times New Roman" pitchFamily="18" charset="0"/>
              </a:rPr>
              <a:t> is 1.7 </a:t>
            </a:r>
            <a:r>
              <a:rPr lang="en-US" altLang="zh-CN" sz="2400" baseline="30000" dirty="0" smtClean="0">
                <a:latin typeface="Times New Roman" pitchFamily="18" charset="0"/>
                <a:cs typeface="Times New Roman" pitchFamily="18" charset="0"/>
              </a:rPr>
              <a:t>0</a:t>
            </a:r>
            <a:r>
              <a:rPr lang="en-US" altLang="zh-CN" sz="2400" dirty="0" smtClean="0">
                <a:latin typeface="Times New Roman" pitchFamily="18" charset="0"/>
                <a:cs typeface="Times New Roman" pitchFamily="18" charset="0"/>
              </a:rPr>
              <a:t> c.</a:t>
            </a:r>
          </a:p>
          <a:p>
            <a:pPr eaLnBrk="1" fontAlgn="auto" hangingPunct="1">
              <a:spcAft>
                <a:spcPts val="0"/>
              </a:spcAft>
              <a:buFontTx/>
              <a:buChar char="-"/>
              <a:defRPr/>
            </a:pPr>
            <a:r>
              <a:rPr lang="en-US" altLang="zh-CN" sz="2400" i="1" dirty="0" smtClean="0">
                <a:latin typeface="Times New Roman" pitchFamily="18" charset="0"/>
                <a:cs typeface="Times New Roman" pitchFamily="18" charset="0"/>
              </a:rPr>
              <a:t>L. </a:t>
            </a:r>
            <a:r>
              <a:rPr lang="en-US" altLang="zh-CN" sz="2400" i="1" dirty="0" err="1" smtClean="0">
                <a:latin typeface="Times New Roman" pitchFamily="18" charset="0"/>
                <a:cs typeface="Times New Roman" pitchFamily="18" charset="0"/>
              </a:rPr>
              <a:t>monocytogenes</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is a food borne pathogen. The infective dose for humans is about 1,000 microorganisms.</a:t>
            </a:r>
          </a:p>
          <a:p>
            <a:pPr marL="1203325" indent="-1203325" algn="just" eaLnBrk="1" fontAlgn="auto" hangingPunct="1">
              <a:lnSpc>
                <a:spcPct val="80000"/>
              </a:lnSpc>
              <a:spcAft>
                <a:spcPts val="0"/>
              </a:spcAft>
              <a:buFont typeface="Wingdings" pitchFamily="2" charset="2"/>
              <a:buNone/>
              <a:tabLst>
                <a:tab pos="579438" algn="l"/>
                <a:tab pos="1311275" algn="l"/>
              </a:tabLst>
              <a:defRPr/>
            </a:pPr>
            <a:r>
              <a:rPr lang="en-US" altLang="zh-CN" sz="2800" b="1" dirty="0" smtClean="0">
                <a:latin typeface="Times New Roman" pitchFamily="18" charset="0"/>
                <a:cs typeface="Times New Roman" pitchFamily="18" charset="0"/>
              </a:rPr>
              <a:t>Transmission</a:t>
            </a:r>
            <a:r>
              <a:rPr lang="en-US" altLang="zh-CN" sz="2400" b="1" dirty="0" smtClean="0">
                <a:latin typeface="Times New Roman" pitchFamily="18" charset="0"/>
                <a:cs typeface="Times New Roman" pitchFamily="18" charset="0"/>
              </a:rPr>
              <a:t>:</a:t>
            </a:r>
          </a:p>
          <a:p>
            <a:pPr marL="465138" lvl="1" indent="-406400" algn="just" eaLnBrk="1" fontAlgn="auto" hangingPunct="1">
              <a:spcAft>
                <a:spcPts val="600"/>
              </a:spcAft>
              <a:buFont typeface="Wingdings" pitchFamily="2" charset="2"/>
              <a:buAutoNum type="arabicPeriod"/>
              <a:tabLst>
                <a:tab pos="579438" algn="l"/>
                <a:tab pos="1311275" algn="l"/>
              </a:tabLst>
              <a:defRPr/>
            </a:pPr>
            <a:r>
              <a:rPr lang="en-US" altLang="zh-CN" sz="2400" dirty="0" smtClean="0">
                <a:latin typeface="Times New Roman" pitchFamily="18" charset="0"/>
                <a:cs typeface="Times New Roman" pitchFamily="18" charset="0"/>
              </a:rPr>
              <a:t>Consumption of infected raw or unpasteurized milk, cheese and poultry meat.</a:t>
            </a:r>
          </a:p>
          <a:p>
            <a:pPr marL="465138" lvl="1" indent="-406400" algn="just" eaLnBrk="1" fontAlgn="auto" hangingPunct="1">
              <a:spcAft>
                <a:spcPts val="600"/>
              </a:spcAft>
              <a:buFont typeface="Wingdings" pitchFamily="2" charset="2"/>
              <a:buAutoNum type="arabicPeriod"/>
              <a:tabLst>
                <a:tab pos="579438" algn="l"/>
                <a:tab pos="1311275" algn="l"/>
              </a:tabLst>
              <a:defRPr/>
            </a:pPr>
            <a:r>
              <a:rPr lang="en-US" altLang="zh-CN" sz="2400" dirty="0" smtClean="0">
                <a:latin typeface="Times New Roman" pitchFamily="18" charset="0"/>
                <a:cs typeface="Times New Roman" pitchFamily="18" charset="0"/>
              </a:rPr>
              <a:t>Direct contact with sick animals, healthy carriers, aborted fetuses, placenta.</a:t>
            </a:r>
          </a:p>
          <a:p>
            <a:pPr marL="465138" lvl="1" indent="-406400" algn="just" eaLnBrk="1" fontAlgn="auto" hangingPunct="1">
              <a:spcAft>
                <a:spcPts val="600"/>
              </a:spcAft>
              <a:buFont typeface="Wingdings" pitchFamily="2" charset="2"/>
              <a:buAutoNum type="arabicPeriod"/>
              <a:tabLst>
                <a:tab pos="579438" algn="l"/>
                <a:tab pos="1311275" algn="l"/>
              </a:tabLst>
              <a:defRPr/>
            </a:pPr>
            <a:r>
              <a:rPr lang="en-US" altLang="zh-CN" sz="2400" dirty="0" smtClean="0">
                <a:latin typeface="Times New Roman" pitchFamily="18" charset="0"/>
                <a:cs typeface="Times New Roman" pitchFamily="18" charset="0"/>
              </a:rPr>
              <a:t>Inhalation of infectious organism by susceptible person.</a:t>
            </a:r>
          </a:p>
          <a:p>
            <a:pPr marL="465138" lvl="1" indent="-406400" algn="just" eaLnBrk="1" fontAlgn="auto" hangingPunct="1">
              <a:spcAft>
                <a:spcPts val="600"/>
              </a:spcAft>
              <a:buFont typeface="Wingdings" pitchFamily="2" charset="2"/>
              <a:buAutoNum type="arabicPeriod"/>
              <a:tabLst>
                <a:tab pos="579438" algn="l"/>
                <a:tab pos="1311275" algn="l"/>
              </a:tabLst>
              <a:defRPr/>
            </a:pPr>
            <a:r>
              <a:rPr lang="en-US" altLang="zh-CN" sz="2400" dirty="0" smtClean="0">
                <a:latin typeface="Times New Roman" pitchFamily="18" charset="0"/>
                <a:cs typeface="Times New Roman" pitchFamily="18" charset="0"/>
              </a:rPr>
              <a:t>Transmission by sexual contact</a:t>
            </a:r>
          </a:p>
          <a:p>
            <a:pPr marL="465138" lvl="1" indent="-406400" algn="just" eaLnBrk="1" fontAlgn="auto" hangingPunct="1">
              <a:spcAft>
                <a:spcPts val="600"/>
              </a:spcAft>
              <a:buFont typeface="Wingdings" pitchFamily="2" charset="2"/>
              <a:buAutoNum type="arabicPeriod"/>
              <a:tabLst>
                <a:tab pos="579438" algn="l"/>
                <a:tab pos="1311275" algn="l"/>
              </a:tabLst>
              <a:defRPr/>
            </a:pPr>
            <a:r>
              <a:rPr lang="en-US" altLang="zh-CN" sz="2400" dirty="0" smtClean="0">
                <a:latin typeface="Times New Roman" pitchFamily="18" charset="0"/>
                <a:cs typeface="Times New Roman" pitchFamily="18" charset="0"/>
              </a:rPr>
              <a:t>Neonatal infection in new born children.</a:t>
            </a:r>
          </a:p>
          <a:p>
            <a:pPr eaLnBrk="1" fontAlgn="auto" hangingPunct="1">
              <a:spcAft>
                <a:spcPts val="0"/>
              </a:spcAft>
              <a:buFontTx/>
              <a:buChar char="-"/>
              <a:defRPr/>
            </a:pPr>
            <a:endParaRPr lang="en-US" altLang="zh-CN" sz="2400" dirty="0" smtClean="0">
              <a:latin typeface="Times New Roman" pitchFamily="18" charset="0"/>
              <a:cs typeface="Times New Roman" pitchFamily="18" charset="0"/>
            </a:endParaRPr>
          </a:p>
        </p:txBody>
      </p:sp>
      <p:sp>
        <p:nvSpPr>
          <p:cNvPr id="4" name="Date Placeholder 3"/>
          <p:cNvSpPr>
            <a:spLocks noGrp="1"/>
          </p:cNvSpPr>
          <p:nvPr>
            <p:ph type="dt" sz="quarter" idx="10"/>
          </p:nvPr>
        </p:nvSpPr>
        <p:spPr/>
        <p:txBody>
          <a:bodyPr/>
          <a:lstStyle/>
          <a:p>
            <a:pPr>
              <a:defRPr/>
            </a:pPr>
            <a:fld id="{13BC305F-E415-4CB5-814D-41C58DB1A091}" type="datetime1">
              <a:rPr lang="en-US" altLang="zh-CN"/>
              <a:pPr>
                <a:defRPr/>
              </a:pPr>
              <a:t>5/13/2015</a:t>
            </a:fld>
            <a:endParaRPr lang="zh-CN" altLang="en-US"/>
          </a:p>
        </p:txBody>
      </p:sp>
      <p:sp>
        <p:nvSpPr>
          <p:cNvPr id="5" name="Slide Number Placeholder 4"/>
          <p:cNvSpPr>
            <a:spLocks noGrp="1"/>
          </p:cNvSpPr>
          <p:nvPr>
            <p:ph type="sldNum" sz="quarter" idx="12"/>
          </p:nvPr>
        </p:nvSpPr>
        <p:spPr/>
        <p:txBody>
          <a:bodyPr/>
          <a:lstStyle/>
          <a:p>
            <a:pPr>
              <a:defRPr/>
            </a:pPr>
            <a:fld id="{3C52BD3E-5E5C-40DF-ADCE-1043B0D249C1}" type="slidenum">
              <a:rPr lang="zh-CN" altLang="en-US"/>
              <a:pPr>
                <a:defRPr/>
              </a:pPr>
              <a:t>157</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idx="1"/>
          </p:nvPr>
        </p:nvSpPr>
        <p:spPr>
          <a:xfrm>
            <a:off x="152400" y="381000"/>
            <a:ext cx="8610600" cy="6477000"/>
          </a:xfrm>
        </p:spPr>
        <p:txBody>
          <a:bodyPr/>
          <a:lstStyle/>
          <a:p>
            <a:pPr marL="1828800" indent="-1828800" eaLnBrk="1" hangingPunct="1">
              <a:lnSpc>
                <a:spcPct val="80000"/>
              </a:lnSpc>
              <a:buFont typeface="Wingdings" pitchFamily="2" charset="2"/>
              <a:buNone/>
              <a:tabLst>
                <a:tab pos="517525" algn="l"/>
                <a:tab pos="1082675" algn="l"/>
                <a:tab pos="2117725" algn="l"/>
                <a:tab pos="2743200" algn="l"/>
                <a:tab pos="4008438" algn="l"/>
                <a:tab pos="4054475" algn="l"/>
              </a:tabLst>
            </a:pPr>
            <a:r>
              <a:rPr lang="en-US" altLang="zh-CN" sz="2800" b="1" dirty="0" smtClean="0">
                <a:latin typeface="Times New Roman" pitchFamily="18" charset="0"/>
                <a:cs typeface="Times New Roman" pitchFamily="18" charset="0"/>
              </a:rPr>
              <a:t>Symptoms</a:t>
            </a:r>
            <a:r>
              <a:rPr lang="en-US" altLang="zh-CN" sz="2000" b="1" dirty="0" smtClean="0">
                <a:solidFill>
                  <a:srgbClr val="002060"/>
                </a:solidFill>
                <a:latin typeface="Arial" pitchFamily="34" charset="0"/>
                <a:cs typeface="Arial" pitchFamily="34" charset="0"/>
              </a:rPr>
              <a:t>:</a:t>
            </a:r>
          </a:p>
          <a:p>
            <a:pPr marL="1089025" indent="-1089025" algn="just" eaLnBrk="1" hangingPunct="1">
              <a:spcAft>
                <a:spcPts val="600"/>
              </a:spcAft>
              <a:buFont typeface="Wingdings" pitchFamily="2" charset="2"/>
              <a:buNone/>
              <a:tabLst>
                <a:tab pos="517525" algn="l"/>
                <a:tab pos="1082675" algn="l"/>
                <a:tab pos="2117725" algn="l"/>
                <a:tab pos="2743200" algn="l"/>
                <a:tab pos="4008438" algn="l"/>
                <a:tab pos="4054475" algn="l"/>
              </a:tabLst>
            </a:pPr>
            <a:r>
              <a:rPr lang="en-US" altLang="zh-CN" sz="2800" b="1" u="sng" dirty="0" smtClean="0">
                <a:latin typeface="Times New Roman" pitchFamily="18" charset="0"/>
                <a:cs typeface="Times New Roman" pitchFamily="18" charset="0"/>
              </a:rPr>
              <a:t>Man</a:t>
            </a:r>
            <a:r>
              <a:rPr lang="en-US" altLang="zh-CN" sz="2000" b="1" dirty="0" smtClean="0">
                <a:latin typeface="Arial" pitchFamily="34" charset="0"/>
                <a:cs typeface="Arial" pitchFamily="34" charset="0"/>
              </a:rPr>
              <a:t>:</a:t>
            </a:r>
            <a:r>
              <a:rPr lang="en-US" altLang="zh-CN" sz="2000" dirty="0" smtClean="0">
                <a:latin typeface="Arial" pitchFamily="34" charset="0"/>
                <a:cs typeface="Arial" pitchFamily="34" charset="0"/>
              </a:rPr>
              <a:t> 	</a:t>
            </a:r>
            <a:r>
              <a:rPr lang="en-US" altLang="zh-CN" sz="2400" dirty="0" smtClean="0">
                <a:latin typeface="Times New Roman" pitchFamily="18" charset="0"/>
                <a:cs typeface="Times New Roman" pitchFamily="18" charset="0"/>
              </a:rPr>
              <a:t>Incubation period 4 to 21 days, disease occurs in various forms viz. meningitis, septicemia, </a:t>
            </a:r>
            <a:r>
              <a:rPr lang="en-US" altLang="zh-CN" sz="2400" dirty="0" smtClean="0">
                <a:solidFill>
                  <a:srgbClr val="002060"/>
                </a:solidFill>
                <a:latin typeface="Times New Roman" pitchFamily="18" charset="0"/>
                <a:cs typeface="Times New Roman" pitchFamily="18" charset="0"/>
              </a:rPr>
              <a:t>abortion</a:t>
            </a:r>
            <a:r>
              <a:rPr lang="en-US" altLang="zh-CN" sz="2400" dirty="0" smtClean="0">
                <a:latin typeface="Times New Roman" pitchFamily="18" charset="0"/>
                <a:cs typeface="Times New Roman" pitchFamily="18" charset="0"/>
              </a:rPr>
              <a:t>, conjunctivitis, pneumonia, and </a:t>
            </a:r>
            <a:r>
              <a:rPr lang="en-US" altLang="zh-CN" sz="2400" dirty="0" err="1" smtClean="0">
                <a:latin typeface="Times New Roman" pitchFamily="18" charset="0"/>
                <a:cs typeface="Times New Roman" pitchFamily="18" charset="0"/>
              </a:rPr>
              <a:t>endocarditis</a:t>
            </a:r>
            <a:r>
              <a:rPr lang="en-US" altLang="zh-CN" sz="2400" dirty="0" smtClean="0">
                <a:latin typeface="Times New Roman" pitchFamily="18" charset="0"/>
                <a:cs typeface="Times New Roman" pitchFamily="18" charset="0"/>
              </a:rPr>
              <a:t>, </a:t>
            </a:r>
            <a:r>
              <a:rPr lang="en-US" altLang="zh-CN" sz="2400" dirty="0" smtClean="0">
                <a:solidFill>
                  <a:srgbClr val="002060"/>
                </a:solidFill>
                <a:latin typeface="Times New Roman" pitchFamily="18" charset="0"/>
                <a:cs typeface="Times New Roman" pitchFamily="18" charset="0"/>
              </a:rPr>
              <a:t>neonatal meningitis </a:t>
            </a:r>
            <a:r>
              <a:rPr lang="en-US" altLang="zh-CN" sz="2400" dirty="0" smtClean="0">
                <a:latin typeface="Times New Roman" pitchFamily="18" charset="0"/>
                <a:cs typeface="Times New Roman" pitchFamily="18" charset="0"/>
              </a:rPr>
              <a:t>leads to </a:t>
            </a:r>
            <a:r>
              <a:rPr lang="en-US" altLang="zh-CN" sz="2400" dirty="0" smtClean="0">
                <a:solidFill>
                  <a:srgbClr val="002060"/>
                </a:solidFill>
                <a:latin typeface="Times New Roman" pitchFamily="18" charset="0"/>
                <a:cs typeface="Times New Roman" pitchFamily="18" charset="0"/>
              </a:rPr>
              <a:t>hydrocephalus</a:t>
            </a:r>
            <a:r>
              <a:rPr lang="en-US" altLang="zh-CN" sz="2400" dirty="0" smtClean="0">
                <a:latin typeface="Times New Roman" pitchFamily="18" charset="0"/>
                <a:cs typeface="Times New Roman" pitchFamily="18" charset="0"/>
              </a:rPr>
              <a:t>. New-born infants and &gt;50 years of persons are most susceptible.</a:t>
            </a:r>
          </a:p>
          <a:p>
            <a:pPr marL="1089025" indent="-1089025" algn="just" eaLnBrk="1" hangingPunct="1">
              <a:spcAft>
                <a:spcPts val="600"/>
              </a:spcAft>
              <a:buFont typeface="Wingdings" pitchFamily="2" charset="2"/>
              <a:buNone/>
              <a:tabLst>
                <a:tab pos="517525" algn="l"/>
                <a:tab pos="1082675" algn="l"/>
                <a:tab pos="2117725" algn="l"/>
                <a:tab pos="2743200" algn="l"/>
                <a:tab pos="4008438" algn="l"/>
                <a:tab pos="4054475" algn="l"/>
              </a:tabLst>
            </a:pPr>
            <a:r>
              <a:rPr lang="en-US" altLang="zh-CN" sz="2400" b="1" u="sng" dirty="0" smtClean="0">
                <a:latin typeface="Times New Roman" pitchFamily="18" charset="0"/>
                <a:cs typeface="Times New Roman" pitchFamily="18" charset="0"/>
              </a:rPr>
              <a:t>Animals</a:t>
            </a:r>
            <a:r>
              <a:rPr lang="en-US" altLang="zh-CN" sz="2400" b="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Listlessness, </a:t>
            </a:r>
            <a:r>
              <a:rPr lang="en-US" altLang="zh-CN" sz="2400" dirty="0" err="1" smtClean="0">
                <a:latin typeface="Times New Roman" pitchFamily="18" charset="0"/>
                <a:cs typeface="Times New Roman" pitchFamily="18" charset="0"/>
              </a:rPr>
              <a:t>meningoencephalitis</a:t>
            </a:r>
            <a:r>
              <a:rPr lang="en-US" altLang="zh-CN" sz="2400" dirty="0" smtClean="0">
                <a:latin typeface="Times New Roman" pitchFamily="18" charset="0"/>
                <a:cs typeface="Times New Roman" pitchFamily="18" charset="0"/>
              </a:rPr>
              <a:t>, septicemia, anorexia, fever, pneumonia, marked salivation, dropping of ear, paralysis of facial and throat muscles, </a:t>
            </a:r>
            <a:r>
              <a:rPr lang="en-US" altLang="zh-CN" sz="2400" dirty="0" err="1" smtClean="0">
                <a:latin typeface="Times New Roman" pitchFamily="18" charset="0"/>
                <a:cs typeface="Times New Roman" pitchFamily="18" charset="0"/>
              </a:rPr>
              <a:t>dysphagia</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incoordination</a:t>
            </a:r>
            <a:r>
              <a:rPr lang="en-US" altLang="zh-CN" sz="2400" dirty="0" smtClean="0">
                <a:latin typeface="Times New Roman" pitchFamily="18" charset="0"/>
                <a:cs typeface="Times New Roman" pitchFamily="18" charset="0"/>
              </a:rPr>
              <a:t>, </a:t>
            </a:r>
            <a:r>
              <a:rPr lang="en-US" altLang="zh-CN" sz="2400" dirty="0" smtClean="0">
                <a:solidFill>
                  <a:srgbClr val="002060"/>
                </a:solidFill>
                <a:latin typeface="Times New Roman" pitchFamily="18" charset="0"/>
                <a:cs typeface="Times New Roman" pitchFamily="18" charset="0"/>
              </a:rPr>
              <a:t>circling movement </a:t>
            </a:r>
            <a:r>
              <a:rPr lang="en-US" altLang="zh-CN" sz="2400" dirty="0" smtClean="0">
                <a:latin typeface="Times New Roman" pitchFamily="18" charset="0"/>
                <a:cs typeface="Times New Roman" pitchFamily="18" charset="0"/>
              </a:rPr>
              <a:t>(circling disease), </a:t>
            </a:r>
            <a:r>
              <a:rPr lang="en-US" altLang="zh-CN" sz="2400" dirty="0" smtClean="0">
                <a:solidFill>
                  <a:srgbClr val="002060"/>
                </a:solidFill>
                <a:latin typeface="Times New Roman" pitchFamily="18" charset="0"/>
                <a:cs typeface="Times New Roman" pitchFamily="18" charset="0"/>
              </a:rPr>
              <a:t>abortion and still birth</a:t>
            </a:r>
            <a:r>
              <a:rPr lang="en-US" altLang="zh-CN" sz="2400" dirty="0" smtClean="0">
                <a:latin typeface="Times New Roman" pitchFamily="18" charset="0"/>
                <a:cs typeface="Times New Roman" pitchFamily="18" charset="0"/>
              </a:rPr>
              <a:t>.</a:t>
            </a:r>
          </a:p>
        </p:txBody>
      </p:sp>
      <p:sp>
        <p:nvSpPr>
          <p:cNvPr id="3" name="Date Placeholder 2"/>
          <p:cNvSpPr>
            <a:spLocks noGrp="1"/>
          </p:cNvSpPr>
          <p:nvPr>
            <p:ph type="dt" sz="quarter" idx="10"/>
          </p:nvPr>
        </p:nvSpPr>
        <p:spPr/>
        <p:txBody>
          <a:bodyPr/>
          <a:lstStyle/>
          <a:p>
            <a:pPr>
              <a:defRPr/>
            </a:pPr>
            <a:fld id="{B0B22E89-B3FF-4E7B-978B-064A5E649BD2}" type="datetime1">
              <a:rPr lang="en-US" altLang="zh-CN"/>
              <a:pPr>
                <a:defRPr/>
              </a:pPr>
              <a:t>5/13/2015</a:t>
            </a:fld>
            <a:endParaRPr lang="zh-CN" altLang="en-US"/>
          </a:p>
        </p:txBody>
      </p:sp>
      <p:sp>
        <p:nvSpPr>
          <p:cNvPr id="4" name="Slide Number Placeholder 3"/>
          <p:cNvSpPr>
            <a:spLocks noGrp="1"/>
          </p:cNvSpPr>
          <p:nvPr>
            <p:ph type="sldNum" sz="quarter" idx="12"/>
          </p:nvPr>
        </p:nvSpPr>
        <p:spPr/>
        <p:txBody>
          <a:bodyPr/>
          <a:lstStyle/>
          <a:p>
            <a:pPr>
              <a:defRPr/>
            </a:pPr>
            <a:fld id="{D7A92C3F-3DEE-468E-9F81-6BC754439283}" type="slidenum">
              <a:rPr lang="zh-CN" altLang="en-US"/>
              <a:pPr>
                <a:defRPr/>
              </a:pPr>
              <a:t>158</a:t>
            </a:fld>
            <a:endParaRPr lang="zh-CN" altLang="en-US"/>
          </a:p>
        </p:txBody>
      </p:sp>
      <p:sp>
        <p:nvSpPr>
          <p:cNvPr id="5" name="Footer Placeholder 4"/>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581400" y="152400"/>
            <a:ext cx="3429000" cy="419100"/>
          </a:xfrm>
        </p:spPr>
        <p:txBody>
          <a:bodyPr rtlCol="0">
            <a:noAutofit/>
          </a:bodyPr>
          <a:lstStyle/>
          <a:p>
            <a:pPr eaLnBrk="1" fontAlgn="auto" hangingPunct="1">
              <a:spcAft>
                <a:spcPts val="0"/>
              </a:spcAft>
              <a:defRPr/>
            </a:pPr>
            <a:r>
              <a:rPr lang="en-US" sz="2800" b="1" dirty="0" smtClean="0">
                <a:solidFill>
                  <a:srgbClr val="002060"/>
                </a:solidFill>
                <a:latin typeface="Times New Roman" pitchFamily="18" charset="0"/>
                <a:cs typeface="Times New Roman" pitchFamily="18" charset="0"/>
              </a:rPr>
              <a:t>Diagnosis:</a:t>
            </a:r>
            <a:endParaRPr lang="en-US" sz="3600" dirty="0" smtClean="0">
              <a:latin typeface="Times New Roman" pitchFamily="18" charset="0"/>
              <a:cs typeface="Times New Roman" pitchFamily="18" charset="0"/>
            </a:endParaRPr>
          </a:p>
        </p:txBody>
      </p:sp>
      <p:sp>
        <p:nvSpPr>
          <p:cNvPr id="20482" name="Content Placeholder 2"/>
          <p:cNvSpPr>
            <a:spLocks noGrp="1"/>
          </p:cNvSpPr>
          <p:nvPr>
            <p:ph idx="1"/>
          </p:nvPr>
        </p:nvSpPr>
        <p:spPr>
          <a:xfrm>
            <a:off x="152400" y="571500"/>
            <a:ext cx="8839200" cy="6286500"/>
          </a:xfrm>
        </p:spPr>
        <p:txBody>
          <a:bodyPr rtlCol="0">
            <a:noAutofit/>
          </a:bodyPr>
          <a:lstStyle/>
          <a:p>
            <a:pPr algn="just" eaLnBrk="1" fontAlgn="auto" hangingPunct="1">
              <a:spcAft>
                <a:spcPts val="1200"/>
              </a:spcAft>
              <a:buFontTx/>
              <a:buChar char="-"/>
              <a:defRPr/>
            </a:pPr>
            <a:r>
              <a:rPr lang="en-US" altLang="zh-CN" sz="2400" b="1" dirty="0" smtClean="0">
                <a:latin typeface="Times New Roman" pitchFamily="18" charset="0"/>
                <a:cs typeface="Times New Roman" pitchFamily="18" charset="0"/>
              </a:rPr>
              <a:t>Isolation of the causal agent</a:t>
            </a:r>
            <a:r>
              <a:rPr lang="en-US" altLang="zh-CN" sz="2400" dirty="0" smtClean="0">
                <a:latin typeface="Times New Roman" pitchFamily="18" charset="0"/>
                <a:cs typeface="Times New Roman" pitchFamily="18" charset="0"/>
              </a:rPr>
              <a:t> using </a:t>
            </a:r>
            <a:r>
              <a:rPr lang="en-US" altLang="zh-CN" sz="2400" i="1" dirty="0" err="1" smtClean="0">
                <a:latin typeface="Times New Roman" pitchFamily="18" charset="0"/>
                <a:cs typeface="Times New Roman" pitchFamily="18" charset="0"/>
              </a:rPr>
              <a:t>Listeria</a:t>
            </a:r>
            <a:r>
              <a:rPr lang="en-US" altLang="zh-CN" sz="2400" dirty="0" smtClean="0">
                <a:latin typeface="Times New Roman" pitchFamily="18" charset="0"/>
                <a:cs typeface="Times New Roman" pitchFamily="18" charset="0"/>
              </a:rPr>
              <a:t> selective agar media which require different successive stages:</a:t>
            </a:r>
          </a:p>
          <a:p>
            <a:pPr algn="just" eaLnBrk="1" fontAlgn="auto" hangingPunct="1">
              <a:spcAft>
                <a:spcPts val="1200"/>
              </a:spcAft>
              <a:buFontTx/>
              <a:buChar char="-"/>
              <a:defRPr/>
            </a:pPr>
            <a:r>
              <a:rPr lang="en-US" altLang="zh-CN" sz="2400" dirty="0" smtClean="0">
                <a:latin typeface="Times New Roman" pitchFamily="18" charset="0"/>
                <a:cs typeface="Times New Roman" pitchFamily="18" charset="0"/>
              </a:rPr>
              <a:t>primary selective enrichment in Half Fraser broth, secondary selective enrichment in Fraser broth, selective plating onto PALCAM (</a:t>
            </a:r>
            <a:r>
              <a:rPr lang="en-US" altLang="zh-CN" sz="2400" dirty="0" err="1" smtClean="0">
                <a:latin typeface="Times New Roman" pitchFamily="18" charset="0"/>
                <a:cs typeface="Times New Roman" pitchFamily="18" charset="0"/>
              </a:rPr>
              <a:t>Polymixin</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Acriflavin</a:t>
            </a:r>
            <a:r>
              <a:rPr lang="en-US" altLang="zh-CN" sz="2400" dirty="0" smtClean="0">
                <a:latin typeface="Times New Roman" pitchFamily="18" charset="0"/>
                <a:cs typeface="Times New Roman" pitchFamily="18" charset="0"/>
              </a:rPr>
              <a:t> Lithium chloride </a:t>
            </a:r>
            <a:r>
              <a:rPr lang="en-US" altLang="zh-CN" sz="2400" dirty="0" err="1" smtClean="0">
                <a:latin typeface="Times New Roman" pitchFamily="18" charset="0"/>
                <a:cs typeface="Times New Roman" pitchFamily="18" charset="0"/>
              </a:rPr>
              <a:t>Ceftazidime</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Aesculin</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Mannitol</a:t>
            </a:r>
            <a:r>
              <a:rPr lang="en-US" altLang="zh-CN" sz="2400" dirty="0" smtClean="0">
                <a:latin typeface="Times New Roman" pitchFamily="18" charset="0"/>
                <a:cs typeface="Times New Roman" pitchFamily="18" charset="0"/>
              </a:rPr>
              <a:t>) and Oxford agar plates followed by confirmatory tests including </a:t>
            </a:r>
            <a:r>
              <a:rPr lang="en-US" altLang="zh-CN" sz="2400" dirty="0" err="1" smtClean="0">
                <a:latin typeface="Times New Roman" pitchFamily="18" charset="0"/>
                <a:cs typeface="Times New Roman" pitchFamily="18" charset="0"/>
              </a:rPr>
              <a:t>catalase</a:t>
            </a:r>
            <a:r>
              <a:rPr lang="en-US" altLang="zh-CN" sz="2400" dirty="0" smtClean="0">
                <a:latin typeface="Times New Roman" pitchFamily="18" charset="0"/>
                <a:cs typeface="Times New Roman" pitchFamily="18" charset="0"/>
              </a:rPr>
              <a:t> test, motility, </a:t>
            </a:r>
            <a:r>
              <a:rPr lang="en-US" altLang="zh-CN" sz="2400" dirty="0" err="1" smtClean="0">
                <a:latin typeface="Times New Roman" pitchFamily="18" charset="0"/>
                <a:cs typeface="Times New Roman" pitchFamily="18" charset="0"/>
              </a:rPr>
              <a:t>hemolysis</a:t>
            </a:r>
            <a:r>
              <a:rPr lang="en-US" altLang="zh-CN" sz="2400" dirty="0" smtClean="0">
                <a:latin typeface="Times New Roman" pitchFamily="18" charset="0"/>
                <a:cs typeface="Times New Roman" pitchFamily="18" charset="0"/>
              </a:rPr>
              <a:t> test, carbohydrate utilization test (</a:t>
            </a:r>
            <a:r>
              <a:rPr lang="en-US" altLang="zh-CN" sz="2400" dirty="0" err="1" smtClean="0">
                <a:latin typeface="Times New Roman" pitchFamily="18" charset="0"/>
                <a:cs typeface="Times New Roman" pitchFamily="18" charset="0"/>
              </a:rPr>
              <a:t>Rhamnose</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xylose</a:t>
            </a:r>
            <a:r>
              <a:rPr lang="en-US" altLang="zh-CN" sz="2400" dirty="0" smtClean="0">
                <a:latin typeface="Times New Roman" pitchFamily="18" charset="0"/>
                <a:cs typeface="Times New Roman" pitchFamily="18" charset="0"/>
              </a:rPr>
              <a:t> and </a:t>
            </a:r>
            <a:r>
              <a:rPr lang="en-US" altLang="zh-CN" sz="2400" dirty="0" err="1" smtClean="0">
                <a:latin typeface="Times New Roman" pitchFamily="18" charset="0"/>
                <a:cs typeface="Times New Roman" pitchFamily="18" charset="0"/>
              </a:rPr>
              <a:t>mannitol</a:t>
            </a:r>
            <a:r>
              <a:rPr lang="en-US" altLang="zh-CN" sz="2400" dirty="0" smtClean="0">
                <a:latin typeface="Times New Roman" pitchFamily="18" charset="0"/>
                <a:cs typeface="Times New Roman" pitchFamily="18" charset="0"/>
              </a:rPr>
              <a:t>) and CAMP test.</a:t>
            </a:r>
          </a:p>
        </p:txBody>
      </p:sp>
      <p:sp>
        <p:nvSpPr>
          <p:cNvPr id="20483" name="Slide Number Placeholder 3"/>
          <p:cNvSpPr>
            <a:spLocks noGrp="1"/>
          </p:cNvSpPr>
          <p:nvPr>
            <p:ph type="sldNum" sz="quarter" idx="12"/>
          </p:nvPr>
        </p:nvSpPr>
        <p:spPr bwMode="auto">
          <a:ln>
            <a:miter lim="800000"/>
            <a:headEnd/>
            <a:tailEnd/>
          </a:ln>
        </p:spPr>
        <p:txBody>
          <a:bodyPr/>
          <a:lstStyle/>
          <a:p>
            <a:pPr>
              <a:defRPr/>
            </a:pPr>
            <a:fld id="{4F68619E-D5A2-42F8-AC10-095D51EFB142}" type="slidenum">
              <a:rPr lang="en-US" altLang="zh-CN"/>
              <a:pPr>
                <a:defRPr/>
              </a:pPr>
              <a:t>159</a:t>
            </a:fld>
            <a:endParaRPr lang="en-US" altLang="zh-CN"/>
          </a:p>
        </p:txBody>
      </p:sp>
      <p:sp>
        <p:nvSpPr>
          <p:cNvPr id="5" name="Date Placeholder 4"/>
          <p:cNvSpPr>
            <a:spLocks noGrp="1"/>
          </p:cNvSpPr>
          <p:nvPr>
            <p:ph type="dt" sz="quarter" idx="10"/>
          </p:nvPr>
        </p:nvSpPr>
        <p:spPr/>
        <p:txBody>
          <a:bodyPr/>
          <a:lstStyle/>
          <a:p>
            <a:pPr>
              <a:defRPr/>
            </a:pPr>
            <a:fld id="{F9E0D59E-567D-4D0D-908C-781026154801}"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324600"/>
          </a:xfrm>
        </p:spPr>
        <p:txBody>
          <a:bodyPr>
            <a:normAutofit/>
          </a:bodyPr>
          <a:lstStyle/>
          <a:p>
            <a:pPr marL="514350" lvl="0" indent="-514350">
              <a:buFont typeface="+mj-lt"/>
              <a:buAutoNum type="arabicPeriod" startAt="6"/>
            </a:pPr>
            <a:r>
              <a:rPr lang="en-US" sz="3000" b="1" dirty="0" smtClean="0">
                <a:latin typeface="Times New Roman" pitchFamily="18" charset="0"/>
                <a:cs typeface="Times New Roman" pitchFamily="18" charset="0"/>
              </a:rPr>
              <a:t>Ash</a:t>
            </a:r>
            <a:r>
              <a:rPr lang="en-US" sz="2400" dirty="0" smtClean="0">
                <a:latin typeface="Times New Roman" pitchFamily="18" charset="0"/>
                <a:cs typeface="Times New Roman" pitchFamily="18" charset="0"/>
              </a:rPr>
              <a:t>: - Incineration of milk leaves the ash, a residue which equals about </a:t>
            </a:r>
            <a:r>
              <a:rPr lang="en-US" sz="2800" b="1" dirty="0" smtClean="0">
                <a:latin typeface="Times New Roman" pitchFamily="18" charset="0"/>
                <a:cs typeface="Times New Roman" pitchFamily="18" charset="0"/>
              </a:rPr>
              <a:t>0.7-0.8%</a:t>
            </a:r>
            <a:r>
              <a:rPr lang="en-US" sz="2400" dirty="0" smtClean="0">
                <a:latin typeface="Times New Roman" pitchFamily="18" charset="0"/>
                <a:cs typeface="Times New Roman" pitchFamily="18" charset="0"/>
              </a:rPr>
              <a:t> of the weight of the milk.</a:t>
            </a:r>
          </a:p>
          <a:p>
            <a:r>
              <a:rPr lang="en-US" sz="2400" dirty="0" smtClean="0">
                <a:latin typeface="Times New Roman" pitchFamily="18" charset="0"/>
                <a:cs typeface="Times New Roman" pitchFamily="18" charset="0"/>
              </a:rPr>
              <a:t>The ash includes all of the mineral elements of the milk, and these include the ff  </a:t>
            </a:r>
          </a:p>
          <a:p>
            <a:pPr marL="457200" lvl="0" indent="-457200">
              <a:spcBef>
                <a:spcPts val="600"/>
              </a:spcBef>
              <a:spcAft>
                <a:spcPts val="600"/>
              </a:spcAft>
              <a:buFont typeface="+mj-lt"/>
              <a:buAutoNum type="arabicPeriod"/>
            </a:pPr>
            <a:r>
              <a:rPr lang="en-US" sz="2800" b="1" dirty="0" smtClean="0">
                <a:latin typeface="Times New Roman" pitchFamily="18" charset="0"/>
                <a:cs typeface="Times New Roman" pitchFamily="18" charset="0"/>
              </a:rPr>
              <a:t>Large</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amounts</a:t>
            </a:r>
            <a:r>
              <a:rPr lang="en-US" sz="2400" dirty="0" smtClean="0">
                <a:latin typeface="Times New Roman" pitchFamily="18" charset="0"/>
                <a:cs typeface="Times New Roman" pitchFamily="18" charset="0"/>
              </a:rPr>
              <a:t> (relatively): </a:t>
            </a:r>
            <a:r>
              <a:rPr lang="en-US" sz="2400" b="1" dirty="0" smtClean="0">
                <a:latin typeface="Times New Roman" pitchFamily="18" charset="0"/>
                <a:cs typeface="Times New Roman" pitchFamily="18" charset="0"/>
              </a:rPr>
              <a:t>Potassium</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Sodium</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Calcium</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Magnesium</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Chlorine</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Phosphorus</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Sulfur</a:t>
            </a:r>
            <a:endParaRPr lang="en-US" sz="2400" dirty="0" smtClean="0">
              <a:latin typeface="Times New Roman" pitchFamily="18" charset="0"/>
              <a:cs typeface="Times New Roman" pitchFamily="18" charset="0"/>
            </a:endParaRPr>
          </a:p>
          <a:p>
            <a:pPr marL="457200" lvl="0" indent="-457200">
              <a:spcBef>
                <a:spcPts val="600"/>
              </a:spcBef>
              <a:spcAft>
                <a:spcPts val="600"/>
              </a:spcAft>
              <a:buFont typeface="+mj-lt"/>
              <a:buAutoNum type="arabicPeriod"/>
            </a:pPr>
            <a:r>
              <a:rPr lang="en-US" sz="2800" b="1" dirty="0" smtClean="0">
                <a:latin typeface="Times New Roman" pitchFamily="18" charset="0"/>
                <a:cs typeface="Times New Roman" pitchFamily="18" charset="0"/>
              </a:rPr>
              <a:t>Small amounts</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Iron</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Copper</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Zinc</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Aluminum</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Manganese</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Cobalt</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Iodine</a:t>
            </a:r>
            <a:r>
              <a:rPr lang="en-US" sz="2400" dirty="0" smtClean="0">
                <a:latin typeface="Times New Roman" pitchFamily="18" charset="0"/>
                <a:cs typeface="Times New Roman" pitchFamily="18" charset="0"/>
              </a:rPr>
              <a:t> </a:t>
            </a:r>
          </a:p>
          <a:p>
            <a:pPr marL="457200" lvl="0" indent="-457200">
              <a:spcBef>
                <a:spcPts val="600"/>
              </a:spcBef>
              <a:spcAft>
                <a:spcPts val="600"/>
              </a:spcAft>
              <a:buFont typeface="+mj-lt"/>
              <a:buAutoNum type="arabicPeriod"/>
            </a:pPr>
            <a:r>
              <a:rPr lang="en-US" sz="2800" b="1" dirty="0" smtClean="0">
                <a:latin typeface="Times New Roman" pitchFamily="18" charset="0"/>
                <a:cs typeface="Times New Roman" pitchFamily="18" charset="0"/>
              </a:rPr>
              <a:t>Traces</a:t>
            </a:r>
            <a:r>
              <a:rPr lang="en-US" sz="2800" dirty="0" smtClean="0">
                <a:latin typeface="Times New Roman" pitchFamily="18" charset="0"/>
                <a:cs typeface="Times New Roman" pitchFamily="18" charset="0"/>
              </a:rPr>
              <a:t> </a:t>
            </a:r>
            <a:r>
              <a:rPr lang="en-US" sz="2800" b="1" dirty="0" smtClean="0">
                <a:latin typeface="Times New Roman" pitchFamily="18" charset="0"/>
                <a:cs typeface="Times New Roman" pitchFamily="18" charset="0"/>
              </a:rPr>
              <a:t>amount</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Silicon</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Boron</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Titanium</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Vanadium</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Rubidium</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Lithium</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Strontium</a:t>
            </a:r>
            <a:r>
              <a:rPr lang="en-US" sz="2400" dirty="0" smtClean="0">
                <a:latin typeface="Times New Roman" pitchFamily="18" charset="0"/>
                <a:cs typeface="Times New Roman" pitchFamily="18" charset="0"/>
              </a:rPr>
              <a:t> have been reported to be present.</a:t>
            </a:r>
            <a:endParaRPr lang="en-US"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16</a:t>
            </a:fld>
            <a:endParaRPr 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Content Placeholder 2"/>
          <p:cNvSpPr>
            <a:spLocks noGrp="1"/>
          </p:cNvSpPr>
          <p:nvPr>
            <p:ph idx="1"/>
          </p:nvPr>
        </p:nvSpPr>
        <p:spPr>
          <a:xfrm>
            <a:off x="152400" y="152400"/>
            <a:ext cx="8763000" cy="6276975"/>
          </a:xfrm>
        </p:spPr>
        <p:txBody>
          <a:bodyPr>
            <a:noAutofit/>
          </a:bodyPr>
          <a:lstStyle/>
          <a:p>
            <a:pPr algn="just" eaLnBrk="1" hangingPunct="1">
              <a:spcBef>
                <a:spcPts val="600"/>
              </a:spcBef>
              <a:spcAft>
                <a:spcPts val="1200"/>
              </a:spcAft>
              <a:buFontTx/>
              <a:buChar char="-"/>
            </a:pPr>
            <a:r>
              <a:rPr lang="en-US" altLang="zh-CN" sz="2400" dirty="0" smtClean="0">
                <a:latin typeface="Times New Roman" pitchFamily="18" charset="0"/>
                <a:cs typeface="Times New Roman" pitchFamily="18" charset="0"/>
              </a:rPr>
              <a:t>An enhanced zone of beta </a:t>
            </a:r>
            <a:r>
              <a:rPr lang="en-US" altLang="zh-CN" sz="2400" dirty="0" err="1" smtClean="0">
                <a:latin typeface="Times New Roman" pitchFamily="18" charset="0"/>
                <a:cs typeface="Times New Roman" pitchFamily="18" charset="0"/>
              </a:rPr>
              <a:t>hemolysis</a:t>
            </a:r>
            <a:r>
              <a:rPr lang="en-US" altLang="zh-CN" sz="2400" dirty="0" smtClean="0">
                <a:latin typeface="Times New Roman" pitchFamily="18" charset="0"/>
                <a:cs typeface="Times New Roman" pitchFamily="18" charset="0"/>
              </a:rPr>
              <a:t> between the test strain and either of the culture of </a:t>
            </a:r>
            <a:r>
              <a:rPr lang="en-US" altLang="zh-CN" sz="2400" i="1" dirty="0" smtClean="0">
                <a:latin typeface="Times New Roman" pitchFamily="18" charset="0"/>
                <a:cs typeface="Times New Roman" pitchFamily="18" charset="0"/>
              </a:rPr>
              <a:t>Staphylococcus </a:t>
            </a:r>
            <a:r>
              <a:rPr lang="en-US" altLang="zh-CN" sz="2400" i="1" dirty="0" err="1" smtClean="0">
                <a:latin typeface="Times New Roman" pitchFamily="18" charset="0"/>
                <a:cs typeface="Times New Roman" pitchFamily="18" charset="0"/>
              </a:rPr>
              <a:t>aureus</a:t>
            </a:r>
            <a:r>
              <a:rPr lang="en-US" altLang="zh-CN" sz="2400" dirty="0" smtClean="0">
                <a:latin typeface="Times New Roman" pitchFamily="18" charset="0"/>
                <a:cs typeface="Times New Roman" pitchFamily="18" charset="0"/>
              </a:rPr>
              <a:t> and </a:t>
            </a:r>
            <a:r>
              <a:rPr lang="en-US" altLang="zh-CN" sz="2400" i="1" dirty="0" err="1" smtClean="0">
                <a:latin typeface="Times New Roman" pitchFamily="18" charset="0"/>
                <a:cs typeface="Times New Roman" pitchFamily="18" charset="0"/>
              </a:rPr>
              <a:t>Rhodococcus</a:t>
            </a:r>
            <a:r>
              <a:rPr lang="en-US" altLang="zh-CN" sz="2400" i="1" dirty="0" smtClean="0">
                <a:latin typeface="Times New Roman" pitchFamily="18" charset="0"/>
                <a:cs typeface="Times New Roman" pitchFamily="18" charset="0"/>
              </a:rPr>
              <a:t> </a:t>
            </a:r>
            <a:r>
              <a:rPr lang="en-US" altLang="zh-CN" sz="2400" i="1" dirty="0" err="1" smtClean="0">
                <a:latin typeface="Times New Roman" pitchFamily="18" charset="0"/>
                <a:cs typeface="Times New Roman" pitchFamily="18" charset="0"/>
              </a:rPr>
              <a:t>equi</a:t>
            </a:r>
            <a:r>
              <a:rPr lang="en-US" altLang="zh-CN" sz="2400" dirty="0" smtClean="0">
                <a:latin typeface="Times New Roman" pitchFamily="18" charset="0"/>
                <a:cs typeface="Times New Roman" pitchFamily="18" charset="0"/>
              </a:rPr>
              <a:t> is considered as a positive reaction </a:t>
            </a:r>
          </a:p>
          <a:p>
            <a:pPr algn="just" eaLnBrk="1" hangingPunct="1">
              <a:spcBef>
                <a:spcPts val="600"/>
              </a:spcBef>
              <a:spcAft>
                <a:spcPts val="1200"/>
              </a:spcAft>
              <a:buNone/>
            </a:pPr>
            <a:r>
              <a:rPr lang="en-US" altLang="zh-CN" sz="2400" dirty="0" smtClean="0">
                <a:latin typeface="Times New Roman" pitchFamily="18" charset="0"/>
                <a:cs typeface="Times New Roman" pitchFamily="18" charset="0"/>
                <a:sym typeface="Symbol" pitchFamily="18" charset="2"/>
              </a:rPr>
              <a:t></a:t>
            </a:r>
            <a:r>
              <a:rPr lang="en-US" altLang="zh-CN" sz="2400" dirty="0" smtClean="0">
                <a:latin typeface="Times New Roman" pitchFamily="18" charset="0"/>
                <a:cs typeface="Times New Roman" pitchFamily="18" charset="0"/>
              </a:rPr>
              <a:t>Positive CAMP reactions of </a:t>
            </a:r>
            <a:r>
              <a:rPr lang="en-US" altLang="zh-CN" sz="2400" i="1" dirty="0" smtClean="0">
                <a:latin typeface="Times New Roman" pitchFamily="18" charset="0"/>
                <a:cs typeface="Times New Roman" pitchFamily="18" charset="0"/>
              </a:rPr>
              <a:t>L. </a:t>
            </a:r>
            <a:r>
              <a:rPr lang="en-US" altLang="zh-CN" sz="2400" i="1" dirty="0" err="1" smtClean="0">
                <a:latin typeface="Times New Roman" pitchFamily="18" charset="0"/>
                <a:cs typeface="Times New Roman" pitchFamily="18" charset="0"/>
              </a:rPr>
              <a:t>monocytogenes</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with </a:t>
            </a:r>
            <a:r>
              <a:rPr lang="en-US" altLang="zh-CN" sz="2400" i="1" dirty="0" smtClean="0">
                <a:latin typeface="Times New Roman" pitchFamily="18" charset="0"/>
                <a:cs typeface="Times New Roman" pitchFamily="18" charset="0"/>
              </a:rPr>
              <a:t>Staphylococcus </a:t>
            </a:r>
            <a:r>
              <a:rPr lang="en-US" altLang="zh-CN" sz="2400" i="1" dirty="0" err="1" smtClean="0">
                <a:latin typeface="Times New Roman" pitchFamily="18" charset="0"/>
                <a:cs typeface="Times New Roman" pitchFamily="18" charset="0"/>
              </a:rPr>
              <a:t>aureus</a:t>
            </a:r>
            <a:r>
              <a:rPr lang="en-US" altLang="zh-CN" sz="2400" i="1" dirty="0" smtClean="0">
                <a:latin typeface="Times New Roman" pitchFamily="18" charset="0"/>
                <a:cs typeface="Times New Roman" pitchFamily="18" charset="0"/>
              </a:rPr>
              <a:t> </a:t>
            </a:r>
          </a:p>
          <a:p>
            <a:pPr algn="just" eaLnBrk="1" hangingPunct="1">
              <a:spcBef>
                <a:spcPts val="600"/>
              </a:spcBef>
              <a:spcAft>
                <a:spcPts val="1200"/>
              </a:spcAft>
              <a:buFont typeface="Symbol" pitchFamily="18" charset="2"/>
              <a:buChar char="Þ"/>
            </a:pPr>
            <a:r>
              <a:rPr lang="en-US" altLang="zh-CN" sz="2400" i="1" dirty="0" smtClean="0">
                <a:latin typeface="Times New Roman" pitchFamily="18" charset="0"/>
                <a:cs typeface="Times New Roman" pitchFamily="18" charset="0"/>
              </a:rPr>
              <a:t>L. </a:t>
            </a:r>
            <a:r>
              <a:rPr lang="en-US" altLang="zh-CN" sz="2400" i="1" dirty="0" err="1" smtClean="0">
                <a:latin typeface="Times New Roman" pitchFamily="18" charset="0"/>
                <a:cs typeface="Times New Roman" pitchFamily="18" charset="0"/>
              </a:rPr>
              <a:t>ivanovii</a:t>
            </a:r>
            <a:r>
              <a:rPr lang="en-US" altLang="zh-CN" sz="2400" i="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with </a:t>
            </a:r>
            <a:r>
              <a:rPr lang="en-US" altLang="zh-CN" sz="2400" i="1" dirty="0" err="1" smtClean="0">
                <a:latin typeface="Times New Roman" pitchFamily="18" charset="0"/>
                <a:cs typeface="Times New Roman" pitchFamily="18" charset="0"/>
              </a:rPr>
              <a:t>Rhodococcus</a:t>
            </a:r>
            <a:r>
              <a:rPr lang="en-US" altLang="zh-CN" sz="2400" i="1" dirty="0" smtClean="0">
                <a:latin typeface="Times New Roman" pitchFamily="18" charset="0"/>
                <a:cs typeface="Times New Roman" pitchFamily="18" charset="0"/>
              </a:rPr>
              <a:t> </a:t>
            </a:r>
            <a:r>
              <a:rPr lang="en-US" altLang="zh-CN" sz="2400" i="1" dirty="0" err="1" smtClean="0">
                <a:latin typeface="Times New Roman" pitchFamily="18" charset="0"/>
                <a:cs typeface="Times New Roman" pitchFamily="18" charset="0"/>
              </a:rPr>
              <a:t>equi</a:t>
            </a:r>
            <a:r>
              <a:rPr lang="en-US" altLang="zh-CN" sz="2400" i="1" dirty="0" smtClean="0">
                <a:latin typeface="Times New Roman" pitchFamily="18" charset="0"/>
                <a:cs typeface="Times New Roman" pitchFamily="18" charset="0"/>
              </a:rPr>
              <a:t>. </a:t>
            </a:r>
          </a:p>
          <a:p>
            <a:pPr algn="just" eaLnBrk="1" hangingPunct="1">
              <a:spcBef>
                <a:spcPts val="600"/>
              </a:spcBef>
              <a:spcAft>
                <a:spcPts val="1200"/>
              </a:spcAft>
              <a:buFont typeface="Symbol" pitchFamily="18" charset="2"/>
              <a:buChar char="Þ"/>
            </a:pPr>
            <a:r>
              <a:rPr lang="en-US" altLang="zh-CN" sz="2400" dirty="0" smtClean="0">
                <a:latin typeface="Times New Roman" pitchFamily="18" charset="0"/>
                <a:cs typeface="Times New Roman" pitchFamily="18" charset="0"/>
              </a:rPr>
              <a:t>No reaction can be detected with</a:t>
            </a:r>
            <a:r>
              <a:rPr lang="en-US" altLang="zh-CN" sz="2400" i="1" dirty="0" smtClean="0">
                <a:latin typeface="Times New Roman" pitchFamily="18" charset="0"/>
                <a:cs typeface="Times New Roman" pitchFamily="18" charset="0"/>
              </a:rPr>
              <a:t> L. </a:t>
            </a:r>
            <a:r>
              <a:rPr lang="en-US" altLang="zh-CN" sz="2400" i="1" dirty="0" err="1" smtClean="0">
                <a:latin typeface="Times New Roman" pitchFamily="18" charset="0"/>
                <a:cs typeface="Times New Roman" pitchFamily="18" charset="0"/>
              </a:rPr>
              <a:t>innocua</a:t>
            </a:r>
            <a:r>
              <a:rPr lang="en-US" altLang="zh-CN" sz="2400" i="1" dirty="0" smtClean="0">
                <a:latin typeface="Times New Roman" pitchFamily="18" charset="0"/>
                <a:cs typeface="Times New Roman" pitchFamily="18" charset="0"/>
              </a:rPr>
              <a:t>.</a:t>
            </a:r>
            <a:endParaRPr lang="en-US" altLang="zh-CN" sz="2400" dirty="0" smtClean="0">
              <a:latin typeface="Times New Roman" pitchFamily="18" charset="0"/>
              <a:cs typeface="Times New Roman" pitchFamily="18" charset="0"/>
            </a:endParaRPr>
          </a:p>
          <a:p>
            <a:pPr algn="just" eaLnBrk="1" hangingPunct="1">
              <a:spcBef>
                <a:spcPts val="600"/>
              </a:spcBef>
              <a:spcAft>
                <a:spcPts val="1200"/>
              </a:spcAft>
              <a:buFont typeface="Arial" pitchFamily="34" charset="0"/>
              <a:buNone/>
            </a:pPr>
            <a:r>
              <a:rPr lang="en-US" altLang="zh-CN" sz="2400" b="1" dirty="0" smtClean="0">
                <a:solidFill>
                  <a:srgbClr val="002060"/>
                </a:solidFill>
                <a:latin typeface="Times New Roman" pitchFamily="18" charset="0"/>
                <a:cs typeface="Times New Roman" pitchFamily="18" charset="0"/>
              </a:rPr>
              <a:t>Treatment:</a:t>
            </a:r>
          </a:p>
          <a:p>
            <a:pPr algn="just" eaLnBrk="1" hangingPunct="1">
              <a:spcBef>
                <a:spcPts val="600"/>
              </a:spcBef>
              <a:spcAft>
                <a:spcPts val="1200"/>
              </a:spcAft>
              <a:buFont typeface="Arial" pitchFamily="34" charset="0"/>
              <a:buNone/>
            </a:pP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Ampicillin</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Enrofloxacin</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Kanamycin</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Perfloxacin</a:t>
            </a:r>
            <a:r>
              <a:rPr lang="en-US" altLang="zh-CN" sz="2400" dirty="0" smtClean="0">
                <a:latin typeface="Times New Roman" pitchFamily="18" charset="0"/>
                <a:cs typeface="Times New Roman" pitchFamily="18" charset="0"/>
              </a:rPr>
              <a:t>, Tetracycline; do not 	give Tetracycline &lt; 7 years of age; </a:t>
            </a:r>
            <a:r>
              <a:rPr lang="en-US" altLang="zh-CN" sz="2400" dirty="0" err="1" smtClean="0">
                <a:latin typeface="Times New Roman" pitchFamily="18" charset="0"/>
                <a:cs typeface="Times New Roman" pitchFamily="18" charset="0"/>
              </a:rPr>
              <a:t>Ampicillin</a:t>
            </a:r>
            <a:r>
              <a:rPr lang="en-US" altLang="zh-CN" sz="2400" dirty="0" smtClean="0">
                <a:latin typeface="Times New Roman" pitchFamily="18" charset="0"/>
                <a:cs typeface="Times New Roman" pitchFamily="18" charset="0"/>
              </a:rPr>
              <a:t> is preferred for maternal foetal </a:t>
            </a:r>
            <a:r>
              <a:rPr lang="en-US" altLang="zh-CN" sz="2400" dirty="0" err="1" smtClean="0">
                <a:latin typeface="Times New Roman" pitchFamily="18" charset="0"/>
                <a:cs typeface="Times New Roman" pitchFamily="18" charset="0"/>
              </a:rPr>
              <a:t>listeriosis</a:t>
            </a:r>
            <a:r>
              <a:rPr lang="en-US" altLang="zh-CN" sz="2400" dirty="0" smtClean="0">
                <a:latin typeface="Times New Roman" pitchFamily="18" charset="0"/>
                <a:cs typeface="Times New Roman" pitchFamily="18" charset="0"/>
              </a:rPr>
              <a:t>.</a:t>
            </a:r>
          </a:p>
          <a:p>
            <a:pPr algn="just" eaLnBrk="1" hangingPunct="1">
              <a:spcBef>
                <a:spcPts val="600"/>
              </a:spcBef>
              <a:spcAft>
                <a:spcPts val="1200"/>
              </a:spcAft>
              <a:buFont typeface="Arial" pitchFamily="34" charset="0"/>
              <a:buNone/>
            </a:pPr>
            <a:endParaRPr lang="en-US" altLang="zh-CN" sz="2400" dirty="0" smtClean="0">
              <a:latin typeface="Times New Roman" pitchFamily="18" charset="0"/>
              <a:cs typeface="Times New Roman" pitchFamily="18" charset="0"/>
            </a:endParaRPr>
          </a:p>
        </p:txBody>
      </p:sp>
      <p:sp>
        <p:nvSpPr>
          <p:cNvPr id="22531" name="Slide Number Placeholder 3"/>
          <p:cNvSpPr>
            <a:spLocks noGrp="1"/>
          </p:cNvSpPr>
          <p:nvPr>
            <p:ph type="sldNum" sz="quarter" idx="12"/>
          </p:nvPr>
        </p:nvSpPr>
        <p:spPr bwMode="auto">
          <a:ln>
            <a:miter lim="800000"/>
            <a:headEnd/>
            <a:tailEnd/>
          </a:ln>
        </p:spPr>
        <p:txBody>
          <a:bodyPr/>
          <a:lstStyle/>
          <a:p>
            <a:pPr>
              <a:defRPr/>
            </a:pPr>
            <a:fld id="{C2DBAC0A-A864-4929-AF7D-C9B3E221F3BF}" type="slidenum">
              <a:rPr lang="en-US" altLang="zh-CN"/>
              <a:pPr>
                <a:defRPr/>
              </a:pPr>
              <a:t>160</a:t>
            </a:fld>
            <a:endParaRPr lang="en-US" altLang="zh-CN"/>
          </a:p>
        </p:txBody>
      </p:sp>
      <p:sp>
        <p:nvSpPr>
          <p:cNvPr id="5" name="Date Placeholder 4"/>
          <p:cNvSpPr>
            <a:spLocks noGrp="1"/>
          </p:cNvSpPr>
          <p:nvPr>
            <p:ph type="dt" sz="quarter" idx="10"/>
          </p:nvPr>
        </p:nvSpPr>
        <p:spPr/>
        <p:txBody>
          <a:bodyPr/>
          <a:lstStyle/>
          <a:p>
            <a:pPr>
              <a:defRPr/>
            </a:pPr>
            <a:fld id="{A6ED1077-D4EF-4437-B943-5EF9FCDD1326}" type="datetime1">
              <a:rPr lang="en-US" altLang="zh-CN"/>
              <a:pPr>
                <a:defRPr/>
              </a:pPr>
              <a:t>5/13/2015</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98554918-7F81-4179-ABE7-69427B67C020}" type="slidenum">
              <a:rPr lang="en-US" smtClean="0"/>
              <a:pPr/>
              <a:t>161</a:t>
            </a:fld>
            <a:endParaRPr lang="en-US"/>
          </a:p>
        </p:txBody>
      </p:sp>
      <p:pic>
        <p:nvPicPr>
          <p:cNvPr id="355330" name="Picture 2"/>
          <p:cNvPicPr>
            <a:picLocks noChangeAspect="1" noChangeArrowheads="1"/>
          </p:cNvPicPr>
          <p:nvPr/>
        </p:nvPicPr>
        <p:blipFill>
          <a:blip r:embed="rId2" cstate="print"/>
          <a:srcRect/>
          <a:stretch>
            <a:fillRect/>
          </a:stretch>
        </p:blipFill>
        <p:spPr bwMode="auto">
          <a:xfrm>
            <a:off x="228600" y="228600"/>
            <a:ext cx="8534400" cy="6400800"/>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98554918-7F81-4179-ABE7-69427B67C020}" type="slidenum">
              <a:rPr lang="en-US" smtClean="0"/>
              <a:pPr/>
              <a:t>162</a:t>
            </a:fld>
            <a:endParaRPr lang="en-US"/>
          </a:p>
        </p:txBody>
      </p:sp>
      <p:pic>
        <p:nvPicPr>
          <p:cNvPr id="356355" name="Picture 3"/>
          <p:cNvPicPr>
            <a:picLocks noChangeAspect="1" noChangeArrowheads="1"/>
          </p:cNvPicPr>
          <p:nvPr/>
        </p:nvPicPr>
        <p:blipFill>
          <a:blip r:embed="rId2" cstate="print"/>
          <a:srcRect/>
          <a:stretch>
            <a:fillRect/>
          </a:stretch>
        </p:blipFill>
        <p:spPr bwMode="auto">
          <a:xfrm>
            <a:off x="4267200" y="152401"/>
            <a:ext cx="4419600" cy="3276600"/>
          </a:xfrm>
          <a:prstGeom prst="rect">
            <a:avLst/>
          </a:prstGeom>
          <a:noFill/>
          <a:ln w="9525">
            <a:noFill/>
            <a:miter lim="800000"/>
            <a:headEnd/>
            <a:tailEnd/>
          </a:ln>
        </p:spPr>
      </p:pic>
      <p:pic>
        <p:nvPicPr>
          <p:cNvPr id="356356" name="Picture 4"/>
          <p:cNvPicPr>
            <a:picLocks noGrp="1" noChangeAspect="1" noChangeArrowheads="1"/>
          </p:cNvPicPr>
          <p:nvPr>
            <p:ph idx="1"/>
          </p:nvPr>
        </p:nvPicPr>
        <p:blipFill>
          <a:blip r:embed="rId3" cstate="print"/>
          <a:srcRect/>
          <a:stretch>
            <a:fillRect/>
          </a:stretch>
        </p:blipFill>
        <p:spPr bwMode="auto">
          <a:xfrm>
            <a:off x="0" y="0"/>
            <a:ext cx="3962400" cy="3352800"/>
          </a:xfrm>
          <a:prstGeom prst="rect">
            <a:avLst/>
          </a:prstGeom>
          <a:noFill/>
          <a:ln w="9525">
            <a:noFill/>
            <a:miter lim="800000"/>
            <a:headEnd/>
            <a:tailEnd/>
          </a:ln>
        </p:spPr>
      </p:pic>
      <p:pic>
        <p:nvPicPr>
          <p:cNvPr id="356357" name="Picture 5"/>
          <p:cNvPicPr>
            <a:picLocks noChangeAspect="1" noChangeArrowheads="1"/>
          </p:cNvPicPr>
          <p:nvPr/>
        </p:nvPicPr>
        <p:blipFill>
          <a:blip r:embed="rId4" cstate="print"/>
          <a:srcRect/>
          <a:stretch>
            <a:fillRect/>
          </a:stretch>
        </p:blipFill>
        <p:spPr bwMode="auto">
          <a:xfrm>
            <a:off x="304800" y="3505200"/>
            <a:ext cx="862965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313" y="214313"/>
            <a:ext cx="8715375" cy="6491287"/>
          </a:xfrm>
        </p:spPr>
        <p:txBody>
          <a:bodyPr rtlCol="0">
            <a:normAutofit fontScale="62500" lnSpcReduction="20000"/>
          </a:bodyPr>
          <a:lstStyle/>
          <a:p>
            <a:pPr marL="457200" indent="-457200" algn="just" eaLnBrk="1" fontAlgn="auto" hangingPunct="1">
              <a:lnSpc>
                <a:spcPct val="120000"/>
              </a:lnSpc>
              <a:spcBef>
                <a:spcPts val="600"/>
              </a:spcBef>
              <a:buFont typeface="Arial" pitchFamily="34" charset="0"/>
              <a:buNone/>
              <a:defRPr/>
            </a:pPr>
            <a:r>
              <a:rPr lang="en-US" altLang="zh-CN" sz="3600" b="1" dirty="0" smtClean="0">
                <a:latin typeface="Times New Roman" pitchFamily="18" charset="0"/>
                <a:cs typeface="Times New Roman" pitchFamily="18" charset="0"/>
              </a:rPr>
              <a:t>Epidemiology</a:t>
            </a:r>
            <a:r>
              <a:rPr lang="en-US" altLang="zh-CN" sz="3600" b="1" dirty="0" smtClean="0">
                <a:solidFill>
                  <a:srgbClr val="002060"/>
                </a:solidFill>
                <a:latin typeface="Times New Roman" pitchFamily="18" charset="0"/>
                <a:cs typeface="Times New Roman" pitchFamily="18" charset="0"/>
              </a:rPr>
              <a:t>:</a:t>
            </a:r>
          </a:p>
          <a:p>
            <a:pPr marL="231775" indent="-231775" algn="just" eaLnBrk="1" fontAlgn="auto" hangingPunct="1">
              <a:lnSpc>
                <a:spcPct val="120000"/>
              </a:lnSpc>
              <a:spcBef>
                <a:spcPts val="600"/>
              </a:spcBef>
              <a:spcAft>
                <a:spcPts val="1200"/>
              </a:spcAft>
              <a:buFont typeface="Wingdings" pitchFamily="2" charset="2"/>
              <a:buChar char="Ø"/>
              <a:defRPr/>
            </a:pPr>
            <a:r>
              <a:rPr lang="en-US" altLang="zh-CN" sz="3700" dirty="0" err="1" smtClean="0">
                <a:latin typeface="Times New Roman" pitchFamily="18" charset="0"/>
                <a:cs typeface="Times New Roman" pitchFamily="18" charset="0"/>
              </a:rPr>
              <a:t>Listeria</a:t>
            </a:r>
            <a:r>
              <a:rPr lang="en-US" altLang="zh-CN" sz="3700" dirty="0" smtClean="0">
                <a:latin typeface="Times New Roman" pitchFamily="18" charset="0"/>
                <a:cs typeface="Times New Roman" pitchFamily="18" charset="0"/>
              </a:rPr>
              <a:t> are widely distributed in nature and have been isolated from soil, vegetable, sewage, water, animal feed, fresh and frozen meat, slaughter house wastes and the </a:t>
            </a:r>
            <a:r>
              <a:rPr lang="en-US" altLang="zh-CN" sz="3700" dirty="0" err="1" smtClean="0">
                <a:latin typeface="Times New Roman" pitchFamily="18" charset="0"/>
                <a:cs typeface="Times New Roman" pitchFamily="18" charset="0"/>
              </a:rPr>
              <a:t>feaces</a:t>
            </a:r>
            <a:r>
              <a:rPr lang="en-US" altLang="zh-CN" sz="3700" dirty="0" smtClean="0">
                <a:latin typeface="Times New Roman" pitchFamily="18" charset="0"/>
                <a:cs typeface="Times New Roman" pitchFamily="18" charset="0"/>
              </a:rPr>
              <a:t> of healthy animals.</a:t>
            </a:r>
          </a:p>
          <a:p>
            <a:pPr marL="231775" indent="-231775" algn="just" eaLnBrk="1" fontAlgn="auto" hangingPunct="1">
              <a:lnSpc>
                <a:spcPct val="120000"/>
              </a:lnSpc>
              <a:spcBef>
                <a:spcPts val="600"/>
              </a:spcBef>
              <a:buFont typeface="Wingdings" pitchFamily="2" charset="2"/>
              <a:buChar char="Ø"/>
              <a:defRPr/>
            </a:pPr>
            <a:r>
              <a:rPr lang="en-US" altLang="zh-CN" sz="3700" dirty="0" smtClean="0">
                <a:latin typeface="Times New Roman" pitchFamily="18" charset="0"/>
                <a:cs typeface="Times New Roman" pitchFamily="18" charset="0"/>
              </a:rPr>
              <a:t>Thus, farm animals and their environment may present an important source of contamination and infection to humans.</a:t>
            </a:r>
          </a:p>
          <a:p>
            <a:pPr algn="just" eaLnBrk="1" fontAlgn="auto" hangingPunct="1">
              <a:lnSpc>
                <a:spcPct val="120000"/>
              </a:lnSpc>
              <a:spcBef>
                <a:spcPts val="600"/>
              </a:spcBef>
              <a:buFont typeface="Arial" pitchFamily="34" charset="0"/>
              <a:buNone/>
              <a:defRPr/>
            </a:pPr>
            <a:r>
              <a:rPr lang="en-US" altLang="zh-CN" sz="3800" b="1" dirty="0" smtClean="0">
                <a:latin typeface="Times New Roman" pitchFamily="18" charset="0"/>
                <a:cs typeface="Times New Roman" pitchFamily="18" charset="0"/>
              </a:rPr>
              <a:t>Source of human infection</a:t>
            </a:r>
          </a:p>
          <a:p>
            <a:pPr marL="347663" indent="-347663" algn="just" eaLnBrk="1" fontAlgn="auto" hangingPunct="1">
              <a:lnSpc>
                <a:spcPct val="120000"/>
              </a:lnSpc>
              <a:spcBef>
                <a:spcPts val="600"/>
              </a:spcBef>
              <a:buFont typeface="Arial" pitchFamily="34" charset="0"/>
              <a:buAutoNum type="arabicPeriod"/>
              <a:defRPr/>
            </a:pPr>
            <a:r>
              <a:rPr lang="en-US" altLang="zh-CN" sz="3800" dirty="0" smtClean="0">
                <a:latin typeface="Times New Roman" pitchFamily="18" charset="0"/>
                <a:cs typeface="Times New Roman" pitchFamily="18" charset="0"/>
              </a:rPr>
              <a:t>Raw milk</a:t>
            </a:r>
          </a:p>
          <a:p>
            <a:pPr marL="347663" indent="-347663" algn="just" eaLnBrk="1" fontAlgn="auto" hangingPunct="1">
              <a:lnSpc>
                <a:spcPct val="120000"/>
              </a:lnSpc>
              <a:spcBef>
                <a:spcPts val="600"/>
              </a:spcBef>
              <a:buFont typeface="Arial" pitchFamily="34" charset="0"/>
              <a:buAutoNum type="arabicPeriod"/>
              <a:defRPr/>
            </a:pPr>
            <a:r>
              <a:rPr lang="en-US" altLang="zh-CN" sz="3800" dirty="0" smtClean="0">
                <a:latin typeface="Times New Roman" pitchFamily="18" charset="0"/>
                <a:cs typeface="Times New Roman" pitchFamily="18" charset="0"/>
              </a:rPr>
              <a:t>Cheese produced from non-pasteurized milk.</a:t>
            </a:r>
          </a:p>
          <a:p>
            <a:pPr marL="347663" indent="-347663" algn="just" eaLnBrk="1" fontAlgn="auto" hangingPunct="1">
              <a:lnSpc>
                <a:spcPct val="120000"/>
              </a:lnSpc>
              <a:spcBef>
                <a:spcPts val="600"/>
              </a:spcBef>
              <a:buFont typeface="Arial" pitchFamily="34" charset="0"/>
              <a:buAutoNum type="arabicPeriod"/>
              <a:defRPr/>
            </a:pPr>
            <a:r>
              <a:rPr lang="en-US" altLang="zh-CN" sz="3800" dirty="0" smtClean="0">
                <a:latin typeface="Times New Roman" pitchFamily="18" charset="0"/>
                <a:cs typeface="Times New Roman" pitchFamily="18" charset="0"/>
              </a:rPr>
              <a:t>Ice cream</a:t>
            </a:r>
          </a:p>
          <a:p>
            <a:pPr marL="347663" indent="-347663" algn="just" eaLnBrk="1" fontAlgn="auto" hangingPunct="1">
              <a:lnSpc>
                <a:spcPct val="120000"/>
              </a:lnSpc>
              <a:spcBef>
                <a:spcPts val="600"/>
              </a:spcBef>
              <a:buFont typeface="Arial" pitchFamily="34" charset="0"/>
              <a:buAutoNum type="arabicPeriod"/>
              <a:defRPr/>
            </a:pPr>
            <a:r>
              <a:rPr lang="en-US" altLang="zh-CN" sz="3800" dirty="0" smtClean="0">
                <a:latin typeface="Times New Roman" pitchFamily="18" charset="0"/>
                <a:cs typeface="Times New Roman" pitchFamily="18" charset="0"/>
              </a:rPr>
              <a:t>Raw vegetable.</a:t>
            </a:r>
          </a:p>
          <a:p>
            <a:pPr marL="347663" indent="-347663" algn="just" eaLnBrk="1" fontAlgn="auto" hangingPunct="1">
              <a:lnSpc>
                <a:spcPct val="120000"/>
              </a:lnSpc>
              <a:spcBef>
                <a:spcPts val="600"/>
              </a:spcBef>
              <a:buFont typeface="Arial" pitchFamily="34" charset="0"/>
              <a:buAutoNum type="arabicPeriod"/>
              <a:defRPr/>
            </a:pPr>
            <a:r>
              <a:rPr lang="en-US" altLang="zh-CN" sz="3800" dirty="0" smtClean="0">
                <a:latin typeface="Times New Roman" pitchFamily="18" charset="0"/>
                <a:cs typeface="Times New Roman" pitchFamily="18" charset="0"/>
              </a:rPr>
              <a:t>Raw and cooked poultry, all type of raw meat, raw smoked fish.</a:t>
            </a:r>
          </a:p>
          <a:p>
            <a:pPr algn="just" eaLnBrk="1" fontAlgn="auto" hangingPunct="1">
              <a:lnSpc>
                <a:spcPct val="120000"/>
              </a:lnSpc>
              <a:spcBef>
                <a:spcPts val="600"/>
              </a:spcBef>
              <a:buFont typeface="Arial" pitchFamily="34" charset="0"/>
              <a:buNone/>
              <a:defRPr/>
            </a:pPr>
            <a:r>
              <a:rPr lang="en-US" altLang="zh-CN" sz="3800" b="1" dirty="0" smtClean="0">
                <a:latin typeface="Times New Roman" pitchFamily="18" charset="0"/>
                <a:cs typeface="Times New Roman" pitchFamily="18" charset="0"/>
              </a:rPr>
              <a:t>Risk groups</a:t>
            </a:r>
          </a:p>
          <a:p>
            <a:pPr algn="just" eaLnBrk="1" fontAlgn="auto" hangingPunct="1">
              <a:lnSpc>
                <a:spcPct val="120000"/>
              </a:lnSpc>
              <a:spcBef>
                <a:spcPts val="600"/>
              </a:spcBef>
              <a:spcAft>
                <a:spcPts val="1200"/>
              </a:spcAft>
              <a:buFontTx/>
              <a:buChar char="-"/>
              <a:defRPr/>
            </a:pPr>
            <a:r>
              <a:rPr lang="en-US" altLang="zh-CN" sz="3800" dirty="0" smtClean="0">
                <a:latin typeface="Times New Roman" pitchFamily="18" charset="0"/>
                <a:cs typeface="Times New Roman" pitchFamily="18" charset="0"/>
              </a:rPr>
              <a:t>Pregnant women, </a:t>
            </a:r>
            <a:r>
              <a:rPr lang="en-US" altLang="zh-CN" sz="3800" dirty="0" err="1" smtClean="0">
                <a:latin typeface="Times New Roman" pitchFamily="18" charset="0"/>
                <a:cs typeface="Times New Roman" pitchFamily="18" charset="0"/>
              </a:rPr>
              <a:t>immunocompromized</a:t>
            </a:r>
            <a:r>
              <a:rPr lang="en-US" altLang="zh-CN" sz="3800" dirty="0" smtClean="0">
                <a:latin typeface="Times New Roman" pitchFamily="18" charset="0"/>
                <a:cs typeface="Times New Roman" pitchFamily="18" charset="0"/>
              </a:rPr>
              <a:t> persons, AIDS patient, </a:t>
            </a:r>
            <a:r>
              <a:rPr lang="en-US" altLang="zh-CN" sz="3800" b="1" dirty="0" smtClean="0">
                <a:latin typeface="Times New Roman" pitchFamily="18" charset="0"/>
                <a:cs typeface="Times New Roman" pitchFamily="18" charset="0"/>
              </a:rPr>
              <a:t>elderly</a:t>
            </a:r>
            <a:r>
              <a:rPr lang="en-US" altLang="zh-CN" sz="3800" dirty="0" smtClean="0">
                <a:latin typeface="Times New Roman" pitchFamily="18" charset="0"/>
                <a:cs typeface="Times New Roman" pitchFamily="18" charset="0"/>
              </a:rPr>
              <a:t>.</a:t>
            </a:r>
          </a:p>
        </p:txBody>
      </p:sp>
      <p:sp>
        <p:nvSpPr>
          <p:cNvPr id="4" name="Date Placeholder 3"/>
          <p:cNvSpPr>
            <a:spLocks noGrp="1"/>
          </p:cNvSpPr>
          <p:nvPr>
            <p:ph type="dt" sz="quarter" idx="10"/>
          </p:nvPr>
        </p:nvSpPr>
        <p:spPr/>
        <p:txBody>
          <a:bodyPr/>
          <a:lstStyle/>
          <a:p>
            <a:pPr>
              <a:defRPr/>
            </a:pPr>
            <a:fld id="{BD1E1E52-17EA-49E6-BDC4-73019E0FDABB}" type="datetime1">
              <a:rPr lang="en-US" altLang="zh-CN"/>
              <a:pPr>
                <a:defRPr/>
              </a:pPr>
              <a:t>5/13/2015</a:t>
            </a:fld>
            <a:endParaRPr lang="zh-CN" altLang="en-US" dirty="0"/>
          </a:p>
        </p:txBody>
      </p:sp>
      <p:sp>
        <p:nvSpPr>
          <p:cNvPr id="5" name="Slide Number Placeholder 4"/>
          <p:cNvSpPr>
            <a:spLocks noGrp="1"/>
          </p:cNvSpPr>
          <p:nvPr>
            <p:ph type="sldNum" sz="quarter" idx="12"/>
          </p:nvPr>
        </p:nvSpPr>
        <p:spPr/>
        <p:txBody>
          <a:bodyPr/>
          <a:lstStyle/>
          <a:p>
            <a:pPr>
              <a:defRPr/>
            </a:pPr>
            <a:fld id="{CAE751E0-5535-4329-9725-168D735C17AA}" type="slidenum">
              <a:rPr lang="zh-CN" altLang="en-US"/>
              <a:pPr>
                <a:defRPr/>
              </a:pPr>
              <a:t>163</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571500"/>
            <a:ext cx="8229600" cy="142875"/>
          </a:xfrm>
        </p:spPr>
        <p:txBody>
          <a:bodyPr rtlCol="0">
            <a:normAutofit fontScale="90000"/>
          </a:bodyPr>
          <a:lstStyle/>
          <a:p>
            <a:pPr eaLnBrk="1" fontAlgn="auto" hangingPunct="1">
              <a:spcAft>
                <a:spcPts val="0"/>
              </a:spcAft>
              <a:defRPr/>
            </a:pPr>
            <a:endParaRPr lang="zh-CN" altLang="en-US" dirty="0"/>
          </a:p>
        </p:txBody>
      </p:sp>
      <p:sp>
        <p:nvSpPr>
          <p:cNvPr id="3" name="Content Placeholder 2"/>
          <p:cNvSpPr>
            <a:spLocks noGrp="1"/>
          </p:cNvSpPr>
          <p:nvPr>
            <p:ph idx="1"/>
          </p:nvPr>
        </p:nvSpPr>
        <p:spPr>
          <a:xfrm>
            <a:off x="152400" y="152400"/>
            <a:ext cx="8777288" cy="6491288"/>
          </a:xfrm>
        </p:spPr>
        <p:txBody>
          <a:bodyPr rtlCol="0">
            <a:normAutofit/>
          </a:bodyPr>
          <a:lstStyle/>
          <a:p>
            <a:pPr eaLnBrk="1" hangingPunct="1">
              <a:spcAft>
                <a:spcPts val="0"/>
              </a:spcAft>
              <a:buFont typeface="Arial" pitchFamily="34" charset="0"/>
              <a:buNone/>
              <a:defRPr/>
            </a:pPr>
            <a:r>
              <a:rPr lang="en-US" sz="2800" b="1" dirty="0" smtClean="0">
                <a:solidFill>
                  <a:srgbClr val="002060"/>
                </a:solidFill>
                <a:latin typeface="Times New Roman" pitchFamily="18" charset="0"/>
                <a:cs typeface="Times New Roman" pitchFamily="18" charset="0"/>
              </a:rPr>
              <a:t>Control:</a:t>
            </a:r>
          </a:p>
          <a:p>
            <a:pPr marL="457200" indent="-457200" eaLnBrk="1" hangingPunct="1">
              <a:spcAft>
                <a:spcPts val="0"/>
              </a:spcAft>
              <a:buFont typeface="Arial" pitchFamily="34" charset="0"/>
              <a:buAutoNum type="arabicPeriod"/>
              <a:defRPr/>
            </a:pPr>
            <a:r>
              <a:rPr lang="en-US" sz="2400" b="1" dirty="0" smtClean="0">
                <a:latin typeface="Times New Roman" pitchFamily="18" charset="0"/>
                <a:cs typeface="Times New Roman" pitchFamily="18" charset="0"/>
              </a:rPr>
              <a:t>Industrial</a:t>
            </a:r>
            <a:r>
              <a:rPr lang="en-US" sz="2400" dirty="0" smtClean="0">
                <a:latin typeface="Times New Roman" pitchFamily="18" charset="0"/>
                <a:cs typeface="Times New Roman" pitchFamily="18" charset="0"/>
              </a:rPr>
              <a:t>: pasteurization of milk, reduction of cross contamination</a:t>
            </a:r>
          </a:p>
          <a:p>
            <a:pPr marL="457200" indent="-457200" eaLnBrk="1" hangingPunct="1">
              <a:spcAft>
                <a:spcPts val="0"/>
              </a:spcAft>
              <a:buFont typeface="Arial" pitchFamily="34" charset="0"/>
              <a:buAutoNum type="arabicPeriod"/>
              <a:defRPr/>
            </a:pPr>
            <a:r>
              <a:rPr lang="en-US" sz="2400" b="1" dirty="0" smtClean="0">
                <a:latin typeface="Times New Roman" pitchFamily="18" charset="0"/>
                <a:cs typeface="Times New Roman" pitchFamily="18" charset="0"/>
              </a:rPr>
              <a:t>Food service establishments/households</a:t>
            </a:r>
            <a:r>
              <a:rPr lang="en-US" sz="2400" dirty="0" smtClean="0">
                <a:latin typeface="Times New Roman" pitchFamily="18" charset="0"/>
                <a:cs typeface="Times New Roman" pitchFamily="18" charset="0"/>
              </a:rPr>
              <a:t>: boiling of milk, through cooking of food of animal origin,  thorough reheating of food,  through washing of vegetables, avoid high risk food such as soft cheese,</a:t>
            </a:r>
          </a:p>
          <a:p>
            <a:pPr marL="457200" indent="-457200" eaLnBrk="1" hangingPunct="1">
              <a:spcAft>
                <a:spcPts val="0"/>
              </a:spcAft>
              <a:buFont typeface="Arial" pitchFamily="34" charset="0"/>
              <a:buAutoNum type="arabicPeriod"/>
              <a:defRPr/>
            </a:pPr>
            <a:r>
              <a:rPr lang="en-US" sz="2400" b="1" dirty="0" smtClean="0">
                <a:latin typeface="Times New Roman" pitchFamily="18" charset="0"/>
                <a:cs typeface="Times New Roman" pitchFamily="18" charset="0"/>
              </a:rPr>
              <a:t>Consumers</a:t>
            </a:r>
            <a:r>
              <a:rPr lang="en-US" sz="2400" dirty="0" smtClean="0">
                <a:latin typeface="Times New Roman" pitchFamily="18" charset="0"/>
                <a:cs typeface="Times New Roman" pitchFamily="18" charset="0"/>
              </a:rPr>
              <a:t>: Teach pregnant women not to eat raw food of animal origin</a:t>
            </a:r>
          </a:p>
          <a:p>
            <a:pPr marL="457200" indent="-457200" eaLnBrk="1" hangingPunct="1">
              <a:spcAft>
                <a:spcPts val="0"/>
              </a:spcAft>
              <a:buFont typeface="Arial" pitchFamily="34" charset="0"/>
              <a:buAutoNum type="arabicPeriod"/>
              <a:defRPr/>
            </a:pPr>
            <a:r>
              <a:rPr lang="en-US" altLang="zh-CN" sz="2400" b="1" dirty="0" smtClean="0">
                <a:latin typeface="Times New Roman" pitchFamily="18" charset="0"/>
                <a:cs typeface="Times New Roman" pitchFamily="18" charset="0"/>
              </a:rPr>
              <a:t>Use protective clothing </a:t>
            </a:r>
            <a:r>
              <a:rPr lang="en-US" altLang="zh-CN" sz="2400" dirty="0" smtClean="0">
                <a:latin typeface="Times New Roman" pitchFamily="18" charset="0"/>
                <a:cs typeface="Times New Roman" pitchFamily="18" charset="0"/>
              </a:rPr>
              <a:t>including gloves while removing retained placenta.</a:t>
            </a:r>
          </a:p>
          <a:p>
            <a:pPr marL="457200" indent="-457200" eaLnBrk="1" hangingPunct="1">
              <a:spcAft>
                <a:spcPts val="0"/>
              </a:spcAft>
              <a:buFont typeface="Arial" pitchFamily="34" charset="0"/>
              <a:buAutoNum type="arabicPeriod"/>
              <a:defRPr/>
            </a:pPr>
            <a:r>
              <a:rPr lang="en-US" altLang="zh-CN" sz="2400" b="1" dirty="0" smtClean="0">
                <a:latin typeface="Times New Roman" pitchFamily="18" charset="0"/>
                <a:cs typeface="Times New Roman" pitchFamily="18" charset="0"/>
              </a:rPr>
              <a:t>Proper disposal </a:t>
            </a:r>
            <a:r>
              <a:rPr lang="en-US" altLang="zh-CN" sz="2400" dirty="0" smtClean="0">
                <a:latin typeface="Times New Roman" pitchFamily="18" charset="0"/>
                <a:cs typeface="Times New Roman" pitchFamily="18" charset="0"/>
              </a:rPr>
              <a:t>of infected material from aborted animal.</a:t>
            </a:r>
          </a:p>
          <a:p>
            <a:pPr marL="457200" indent="-457200" eaLnBrk="1" hangingPunct="1">
              <a:spcAft>
                <a:spcPts val="0"/>
              </a:spcAft>
              <a:buFont typeface="Arial" pitchFamily="34" charset="0"/>
              <a:buAutoNum type="arabicPeriod"/>
              <a:defRPr/>
            </a:pPr>
            <a:r>
              <a:rPr lang="en-US" altLang="zh-CN" sz="2400" b="1" dirty="0" smtClean="0">
                <a:latin typeface="Times New Roman" pitchFamily="18" charset="0"/>
                <a:cs typeface="Times New Roman" pitchFamily="18" charset="0"/>
              </a:rPr>
              <a:t>Disinfection</a:t>
            </a:r>
            <a:r>
              <a:rPr lang="en-US" altLang="zh-CN" sz="2400" dirty="0" smtClean="0">
                <a:latin typeface="Times New Roman" pitchFamily="18" charset="0"/>
                <a:cs typeface="Times New Roman" pitchFamily="18" charset="0"/>
              </a:rPr>
              <a:t> </a:t>
            </a:r>
            <a:r>
              <a:rPr lang="en-US" altLang="zh-CN" sz="2400" b="1" dirty="0" smtClean="0">
                <a:latin typeface="Times New Roman" pitchFamily="18" charset="0"/>
                <a:cs typeface="Times New Roman" pitchFamily="18" charset="0"/>
              </a:rPr>
              <a:t>of premises </a:t>
            </a:r>
            <a:r>
              <a:rPr lang="en-US" altLang="zh-CN" sz="2400" dirty="0" smtClean="0">
                <a:latin typeface="Times New Roman" pitchFamily="18" charset="0"/>
                <a:cs typeface="Times New Roman" pitchFamily="18" charset="0"/>
              </a:rPr>
              <a:t>where an animal had aborted.</a:t>
            </a:r>
          </a:p>
          <a:p>
            <a:pPr marL="457200" indent="-457200" eaLnBrk="1" hangingPunct="1">
              <a:spcAft>
                <a:spcPts val="0"/>
              </a:spcAft>
              <a:buFont typeface="Arial" pitchFamily="34" charset="0"/>
              <a:buAutoNum type="arabicPeriod"/>
              <a:defRPr/>
            </a:pPr>
            <a:r>
              <a:rPr lang="en-US" altLang="zh-CN" sz="2400" b="1" dirty="0" smtClean="0">
                <a:latin typeface="Times New Roman" pitchFamily="18" charset="0"/>
                <a:cs typeface="Times New Roman" pitchFamily="18" charset="0"/>
              </a:rPr>
              <a:t>Spoiled</a:t>
            </a:r>
            <a:r>
              <a:rPr lang="en-US" altLang="zh-CN" sz="2400" dirty="0" smtClean="0">
                <a:latin typeface="Times New Roman" pitchFamily="18" charset="0"/>
                <a:cs typeface="Times New Roman" pitchFamily="18" charset="0"/>
              </a:rPr>
              <a:t> silage should not be fed to animal.</a:t>
            </a:r>
          </a:p>
        </p:txBody>
      </p:sp>
      <p:sp>
        <p:nvSpPr>
          <p:cNvPr id="4" name="Date Placeholder 3"/>
          <p:cNvSpPr>
            <a:spLocks noGrp="1"/>
          </p:cNvSpPr>
          <p:nvPr>
            <p:ph type="dt" sz="quarter" idx="10"/>
          </p:nvPr>
        </p:nvSpPr>
        <p:spPr/>
        <p:txBody>
          <a:bodyPr/>
          <a:lstStyle/>
          <a:p>
            <a:pPr>
              <a:defRPr/>
            </a:pPr>
            <a:fld id="{86D7CC01-A511-47DD-B87A-AB3808A753CF}" type="datetime1">
              <a:rPr lang="en-US" altLang="zh-CN"/>
              <a:pPr>
                <a:defRPr/>
              </a:pPr>
              <a:t>5/13/2015</a:t>
            </a:fld>
            <a:endParaRPr lang="zh-CN" altLang="en-US"/>
          </a:p>
        </p:txBody>
      </p:sp>
      <p:sp>
        <p:nvSpPr>
          <p:cNvPr id="5" name="Slide Number Placeholder 4"/>
          <p:cNvSpPr>
            <a:spLocks noGrp="1"/>
          </p:cNvSpPr>
          <p:nvPr>
            <p:ph type="sldNum" sz="quarter" idx="12"/>
          </p:nvPr>
        </p:nvSpPr>
        <p:spPr/>
        <p:txBody>
          <a:bodyPr/>
          <a:lstStyle/>
          <a:p>
            <a:pPr>
              <a:defRPr/>
            </a:pPr>
            <a:fld id="{A946B053-C80D-406D-903D-BDBC446DDDC4}" type="slidenum">
              <a:rPr lang="zh-CN" altLang="en-US"/>
              <a:pPr>
                <a:defRPr/>
              </a:pPr>
              <a:t>164</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4"/>
          <p:cNvPicPr>
            <a:picLocks noChangeAspect="1" noChangeArrowheads="1"/>
          </p:cNvPicPr>
          <p:nvPr/>
        </p:nvPicPr>
        <p:blipFill>
          <a:blip r:embed="rId3" cstate="print">
            <a:duotone>
              <a:schemeClr val="accent3">
                <a:shade val="45000"/>
                <a:satMod val="135000"/>
              </a:schemeClr>
              <a:prstClr val="white"/>
            </a:duotone>
            <a:lum bright="100000" contrast="100000"/>
          </a:blip>
          <a:srcRect/>
          <a:stretch>
            <a:fillRect/>
          </a:stretch>
        </p:blipFill>
        <p:spPr bwMode="auto">
          <a:xfrm>
            <a:off x="0" y="0"/>
            <a:ext cx="9144000" cy="714375"/>
          </a:xfrm>
          <a:prstGeom prst="rect">
            <a:avLst/>
          </a:prstGeom>
          <a:noFill/>
          <a:ln w="9525">
            <a:noFill/>
            <a:miter lim="800000"/>
            <a:headEnd/>
            <a:tailEnd/>
          </a:ln>
        </p:spPr>
      </p:pic>
      <p:pic>
        <p:nvPicPr>
          <p:cNvPr id="128003" name="Picture 4"/>
          <p:cNvPicPr>
            <a:picLocks noChangeAspect="1" noChangeArrowheads="1"/>
          </p:cNvPicPr>
          <p:nvPr/>
        </p:nvPicPr>
        <p:blipFill>
          <a:blip r:embed="rId4" cstate="print"/>
          <a:srcRect/>
          <a:stretch>
            <a:fillRect/>
          </a:stretch>
        </p:blipFill>
        <p:spPr bwMode="auto">
          <a:xfrm>
            <a:off x="0" y="714375"/>
            <a:ext cx="4572000" cy="5915025"/>
          </a:xfrm>
          <a:prstGeom prst="rect">
            <a:avLst/>
          </a:prstGeom>
          <a:noFill/>
          <a:ln w="9525">
            <a:noFill/>
            <a:miter lim="800000"/>
            <a:headEnd/>
            <a:tailEnd/>
          </a:ln>
        </p:spPr>
      </p:pic>
      <p:pic>
        <p:nvPicPr>
          <p:cNvPr id="128004" name="Picture 9"/>
          <p:cNvPicPr>
            <a:picLocks noChangeAspect="1" noChangeArrowheads="1"/>
          </p:cNvPicPr>
          <p:nvPr/>
        </p:nvPicPr>
        <p:blipFill>
          <a:blip r:embed="rId5" cstate="print"/>
          <a:srcRect/>
          <a:stretch>
            <a:fillRect/>
          </a:stretch>
        </p:blipFill>
        <p:spPr bwMode="auto">
          <a:xfrm>
            <a:off x="4572000" y="714375"/>
            <a:ext cx="4572000" cy="5915025"/>
          </a:xfrm>
          <a:prstGeom prst="rect">
            <a:avLst/>
          </a:prstGeom>
          <a:noFill/>
          <a:ln w="9525">
            <a:noFill/>
            <a:miter lim="800000"/>
            <a:headEnd/>
            <a:tailEnd/>
          </a:ln>
        </p:spPr>
      </p:pic>
      <p:sp>
        <p:nvSpPr>
          <p:cNvPr id="5" name="Date Placeholder 4"/>
          <p:cNvSpPr>
            <a:spLocks noGrp="1"/>
          </p:cNvSpPr>
          <p:nvPr>
            <p:ph type="dt" sz="quarter" idx="10"/>
          </p:nvPr>
        </p:nvSpPr>
        <p:spPr/>
        <p:txBody>
          <a:bodyPr/>
          <a:lstStyle/>
          <a:p>
            <a:pPr>
              <a:defRPr/>
            </a:pPr>
            <a:fld id="{BF40F50B-4D1B-47DE-982D-9E24E201A2DD}" type="datetime1">
              <a:rPr lang="en-US" altLang="zh-CN"/>
              <a:pPr>
                <a:defRPr/>
              </a:pPr>
              <a:t>5/13/2015</a:t>
            </a:fld>
            <a:endParaRPr lang="zh-CN" altLang="en-US"/>
          </a:p>
        </p:txBody>
      </p:sp>
      <p:sp>
        <p:nvSpPr>
          <p:cNvPr id="6" name="Slide Number Placeholder 5"/>
          <p:cNvSpPr>
            <a:spLocks noGrp="1"/>
          </p:cNvSpPr>
          <p:nvPr>
            <p:ph type="sldNum" sz="quarter" idx="12"/>
          </p:nvPr>
        </p:nvSpPr>
        <p:spPr/>
        <p:txBody>
          <a:bodyPr/>
          <a:lstStyle/>
          <a:p>
            <a:pPr>
              <a:defRPr/>
            </a:pPr>
            <a:fld id="{3A53C69F-F92C-4830-B4C8-B13142952A9E}" type="slidenum">
              <a:rPr lang="zh-CN" altLang="en-US"/>
              <a:pPr>
                <a:defRPr/>
              </a:pPr>
              <a:t>165</a:t>
            </a:fld>
            <a:endParaRPr lang="zh-CN" altLang="en-US"/>
          </a:p>
        </p:txBody>
      </p:sp>
      <p:sp>
        <p:nvSpPr>
          <p:cNvPr id="7" name="Footer Placeholder 6"/>
          <p:cNvSpPr>
            <a:spLocks noGrp="1"/>
          </p:cNvSpPr>
          <p:nvPr>
            <p:ph type="ftr" sz="quarter" idx="11"/>
          </p:nvPr>
        </p:nvSpPr>
        <p:spPr/>
        <p:txBody>
          <a:bodyPr/>
          <a:lstStyle/>
          <a:p>
            <a:pPr>
              <a:defRPr/>
            </a:pPr>
            <a:endParaRPr lang="en-GB"/>
          </a:p>
        </p:txBody>
      </p:sp>
      <p:sp>
        <p:nvSpPr>
          <p:cNvPr id="8" name="Rectangle 7"/>
          <p:cNvSpPr/>
          <p:nvPr/>
        </p:nvSpPr>
        <p:spPr>
          <a:xfrm>
            <a:off x="533400" y="152401"/>
            <a:ext cx="8305800" cy="584775"/>
          </a:xfrm>
          <a:prstGeom prst="rect">
            <a:avLst/>
          </a:prstGeom>
        </p:spPr>
        <p:txBody>
          <a:bodyPr wrap="square">
            <a:spAutoFit/>
          </a:bodyPr>
          <a:lstStyle/>
          <a:p>
            <a:pPr marL="514350" indent="-514350" algn="ctr">
              <a:buFont typeface="+mj-lt"/>
              <a:buAutoNum type="arabicPeriod" startAt="8"/>
            </a:pPr>
            <a:r>
              <a:rPr lang="en-US" sz="3200" b="1" i="1" dirty="0" err="1" smtClean="0">
                <a:latin typeface="Arial" pitchFamily="34" charset="0"/>
                <a:cs typeface="Arial" pitchFamily="34" charset="0"/>
              </a:rPr>
              <a:t>Leptospirosis</a:t>
            </a:r>
            <a:endParaRPr lang="en-US" sz="3200" b="1" i="1" dirty="0">
              <a:latin typeface="Arial" pitchFamily="34" charset="0"/>
              <a:cs typeface="Arial" pitchFamily="34" charset="0"/>
            </a:endParaRPr>
          </a:p>
        </p:txBody>
      </p:sp>
    </p:spTree>
  </p:cSld>
  <p:clrMapOvr>
    <a:masterClrMapping/>
  </p:clrMapOvr>
  <p:transition spd="slow">
    <p:blinds dir="vert"/>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pPr eaLnBrk="1" hangingPunct="1"/>
            <a:r>
              <a:rPr lang="en-US" sz="2000" dirty="0" smtClean="0">
                <a:solidFill>
                  <a:schemeClr val="bg1"/>
                </a:solidFill>
                <a:latin typeface="Arial" pitchFamily="34" charset="0"/>
                <a:cs typeface="Arial" pitchFamily="34" charset="0"/>
              </a:rPr>
              <a:t>                    </a:t>
            </a:r>
          </a:p>
        </p:txBody>
      </p:sp>
      <p:sp>
        <p:nvSpPr>
          <p:cNvPr id="129028" name="Rectangle 4"/>
          <p:cNvSpPr>
            <a:spLocks noChangeArrowheads="1"/>
          </p:cNvSpPr>
          <p:nvPr/>
        </p:nvSpPr>
        <p:spPr bwMode="auto">
          <a:xfrm>
            <a:off x="152400" y="152400"/>
            <a:ext cx="3276600" cy="523220"/>
          </a:xfrm>
          <a:prstGeom prst="rect">
            <a:avLst/>
          </a:prstGeom>
          <a:noFill/>
          <a:ln w="9525">
            <a:noFill/>
            <a:miter lim="800000"/>
            <a:headEnd/>
            <a:tailEnd/>
          </a:ln>
        </p:spPr>
        <p:txBody>
          <a:bodyPr>
            <a:spAutoFit/>
          </a:bodyPr>
          <a:lstStyle/>
          <a:p>
            <a:r>
              <a:rPr lang="en-US" altLang="zh-CN" sz="2400" b="1" dirty="0">
                <a:solidFill>
                  <a:srgbClr val="002060"/>
                </a:solidFill>
                <a:latin typeface="Calibri" pitchFamily="34" charset="0"/>
              </a:rPr>
              <a:t> </a:t>
            </a:r>
            <a:r>
              <a:rPr lang="en-US" altLang="zh-CN" sz="2800" b="1" dirty="0">
                <a:solidFill>
                  <a:srgbClr val="002060"/>
                </a:solidFill>
                <a:latin typeface="Times New Roman" pitchFamily="18" charset="0"/>
                <a:cs typeface="Times New Roman" pitchFamily="18" charset="0"/>
              </a:rPr>
              <a:t>Synonyms</a:t>
            </a:r>
            <a:r>
              <a:rPr lang="en-US" altLang="zh-CN" sz="2400" b="1" dirty="0">
                <a:solidFill>
                  <a:srgbClr val="002060"/>
                </a:solidFill>
                <a:latin typeface="Calibri" pitchFamily="34" charset="0"/>
              </a:rPr>
              <a:t>:</a:t>
            </a:r>
          </a:p>
        </p:txBody>
      </p:sp>
      <p:sp>
        <p:nvSpPr>
          <p:cNvPr id="129029" name="Rectangle 5"/>
          <p:cNvSpPr>
            <a:spLocks noChangeArrowheads="1"/>
          </p:cNvSpPr>
          <p:nvPr/>
        </p:nvSpPr>
        <p:spPr bwMode="auto">
          <a:xfrm>
            <a:off x="1600200" y="609600"/>
            <a:ext cx="4876800" cy="400050"/>
          </a:xfrm>
          <a:prstGeom prst="rect">
            <a:avLst/>
          </a:prstGeom>
          <a:noFill/>
          <a:ln w="9525">
            <a:noFill/>
            <a:miter lim="800000"/>
            <a:headEnd/>
            <a:tailEnd/>
          </a:ln>
        </p:spPr>
        <p:txBody>
          <a:bodyPr>
            <a:spAutoFit/>
          </a:bodyPr>
          <a:lstStyle/>
          <a:p>
            <a:r>
              <a:rPr lang="en-US" altLang="zh-CN" sz="2000">
                <a:latin typeface="Calibri" pitchFamily="34" charset="0"/>
              </a:rPr>
              <a:t> </a:t>
            </a:r>
            <a:r>
              <a:rPr lang="en-US" altLang="zh-CN" sz="2000">
                <a:solidFill>
                  <a:schemeClr val="bg1"/>
                </a:solidFill>
                <a:latin typeface="Calibri" pitchFamily="34" charset="0"/>
              </a:rPr>
              <a:t>1. INRTODUCTION</a:t>
            </a:r>
          </a:p>
        </p:txBody>
      </p:sp>
      <p:sp>
        <p:nvSpPr>
          <p:cNvPr id="129030" name="Rectangle 5"/>
          <p:cNvSpPr>
            <a:spLocks noChangeArrowheads="1"/>
          </p:cNvSpPr>
          <p:nvPr/>
        </p:nvSpPr>
        <p:spPr bwMode="auto">
          <a:xfrm>
            <a:off x="152400" y="1295401"/>
            <a:ext cx="8839200" cy="830997"/>
          </a:xfrm>
          <a:prstGeom prst="rect">
            <a:avLst/>
          </a:prstGeom>
          <a:noFill/>
          <a:ln w="9525">
            <a:noFill/>
            <a:miter lim="800000"/>
            <a:headEnd/>
            <a:tailEnd/>
          </a:ln>
        </p:spPr>
        <p:txBody>
          <a:bodyPr wrap="square">
            <a:spAutoFit/>
          </a:bodyPr>
          <a:lstStyle/>
          <a:p>
            <a:r>
              <a:rPr lang="en-US" altLang="zh-CN" sz="2400" dirty="0" smtClean="0">
                <a:latin typeface="Times New Roman" pitchFamily="18" charset="0"/>
                <a:cs typeface="Times New Roman" pitchFamily="18" charset="0"/>
              </a:rPr>
              <a:t>The </a:t>
            </a:r>
            <a:r>
              <a:rPr lang="en-US" altLang="zh-CN" sz="2400" dirty="0">
                <a:latin typeface="Times New Roman" pitchFamily="18" charset="0"/>
                <a:cs typeface="Times New Roman" pitchFamily="18" charset="0"/>
              </a:rPr>
              <a:t>disease in man was first time described by </a:t>
            </a:r>
            <a:r>
              <a:rPr lang="en-US" altLang="zh-CN" sz="2400" b="1" dirty="0">
                <a:solidFill>
                  <a:srgbClr val="002060"/>
                </a:solidFill>
                <a:latin typeface="Times New Roman" pitchFamily="18" charset="0"/>
                <a:cs typeface="Times New Roman" pitchFamily="18" charset="0"/>
              </a:rPr>
              <a:t>Adolfo Weil in 1886 </a:t>
            </a:r>
            <a:r>
              <a:rPr lang="en-US" altLang="zh-CN" sz="2400" dirty="0">
                <a:latin typeface="Times New Roman" pitchFamily="18" charset="0"/>
                <a:cs typeface="Times New Roman" pitchFamily="18" charset="0"/>
              </a:rPr>
              <a:t>in Germany.</a:t>
            </a:r>
          </a:p>
        </p:txBody>
      </p:sp>
      <p:sp>
        <p:nvSpPr>
          <p:cNvPr id="7" name="Date Placeholder 6"/>
          <p:cNvSpPr>
            <a:spLocks noGrp="1"/>
          </p:cNvSpPr>
          <p:nvPr>
            <p:ph type="dt" sz="quarter" idx="10"/>
          </p:nvPr>
        </p:nvSpPr>
        <p:spPr/>
        <p:txBody>
          <a:bodyPr/>
          <a:lstStyle/>
          <a:p>
            <a:pPr>
              <a:defRPr/>
            </a:pPr>
            <a:fld id="{8BF44CA1-936B-462B-A009-ADE6921026EB}" type="datetime1">
              <a:rPr lang="en-US" altLang="zh-CN"/>
              <a:pPr>
                <a:defRPr/>
              </a:pPr>
              <a:t>5/13/2015</a:t>
            </a:fld>
            <a:endParaRPr lang="zh-CN" altLang="en-US"/>
          </a:p>
        </p:txBody>
      </p:sp>
      <p:sp>
        <p:nvSpPr>
          <p:cNvPr id="8" name="Slide Number Placeholder 7"/>
          <p:cNvSpPr>
            <a:spLocks noGrp="1"/>
          </p:cNvSpPr>
          <p:nvPr>
            <p:ph type="sldNum" sz="quarter" idx="12"/>
          </p:nvPr>
        </p:nvSpPr>
        <p:spPr/>
        <p:txBody>
          <a:bodyPr/>
          <a:lstStyle/>
          <a:p>
            <a:pPr>
              <a:defRPr/>
            </a:pPr>
            <a:fld id="{B36AF6DA-24E7-48EC-A21C-162298F42E60}" type="slidenum">
              <a:rPr lang="zh-CN" altLang="en-US"/>
              <a:pPr>
                <a:defRPr/>
              </a:pPr>
              <a:t>166</a:t>
            </a:fld>
            <a:endParaRPr lang="zh-CN" altLang="en-US"/>
          </a:p>
        </p:txBody>
      </p:sp>
      <p:sp>
        <p:nvSpPr>
          <p:cNvPr id="9" name="Footer Placeholder 8"/>
          <p:cNvSpPr>
            <a:spLocks noGrp="1"/>
          </p:cNvSpPr>
          <p:nvPr>
            <p:ph type="ftr" sz="quarter" idx="11"/>
          </p:nvPr>
        </p:nvSpPr>
        <p:spPr/>
        <p:txBody>
          <a:bodyPr/>
          <a:lstStyle/>
          <a:p>
            <a:pPr>
              <a:defRPr/>
            </a:pPr>
            <a:endParaRPr lang="en-GB"/>
          </a:p>
        </p:txBody>
      </p:sp>
      <p:sp>
        <p:nvSpPr>
          <p:cNvPr id="10" name="Rectangle 9"/>
          <p:cNvSpPr/>
          <p:nvPr/>
        </p:nvSpPr>
        <p:spPr>
          <a:xfrm>
            <a:off x="2286000" y="152400"/>
            <a:ext cx="6553200" cy="1200329"/>
          </a:xfrm>
          <a:prstGeom prst="rect">
            <a:avLst/>
          </a:prstGeom>
        </p:spPr>
        <p:txBody>
          <a:bodyPr wrap="square" numCol="2">
            <a:spAutoFit/>
          </a:bodyPr>
          <a:lstStyle/>
          <a:p>
            <a:pPr>
              <a:buFont typeface="Wingdings" pitchFamily="2" charset="2"/>
              <a:buChar char="Ø"/>
            </a:pPr>
            <a:r>
              <a:rPr lang="en-US" sz="2400" dirty="0" err="1" smtClean="0">
                <a:latin typeface="Times New Roman" pitchFamily="18" charset="0"/>
                <a:cs typeface="Times New Roman" pitchFamily="18" charset="0"/>
              </a:rPr>
              <a:t>Canicola</a:t>
            </a:r>
            <a:r>
              <a:rPr lang="en-US" sz="2400" dirty="0" smtClean="0">
                <a:latin typeface="Times New Roman" pitchFamily="18" charset="0"/>
                <a:cs typeface="Times New Roman" pitchFamily="18" charset="0"/>
              </a:rPr>
              <a:t> fever</a:t>
            </a:r>
          </a:p>
          <a:p>
            <a:pPr>
              <a:buFont typeface="Wingdings" pitchFamily="2" charset="2"/>
              <a:buChar char="Ø"/>
            </a:pPr>
            <a:r>
              <a:rPr lang="en-US" sz="2400" dirty="0" smtClean="0">
                <a:latin typeface="Times New Roman" pitchFamily="18" charset="0"/>
                <a:cs typeface="Times New Roman" pitchFamily="18" charset="0"/>
              </a:rPr>
              <a:t>Hemorrhagic jaundice</a:t>
            </a:r>
          </a:p>
          <a:p>
            <a:pPr>
              <a:buFont typeface="Wingdings" pitchFamily="2" charset="2"/>
              <a:buChar char="Ø"/>
            </a:pPr>
            <a:r>
              <a:rPr lang="en-US" sz="2400" dirty="0" smtClean="0">
                <a:latin typeface="Times New Roman" pitchFamily="18" charset="0"/>
                <a:cs typeface="Times New Roman" pitchFamily="18" charset="0"/>
              </a:rPr>
              <a:t>Weil’s disease</a:t>
            </a:r>
          </a:p>
          <a:p>
            <a:pPr>
              <a:buFont typeface="Wingdings" pitchFamily="2" charset="2"/>
              <a:buChar char="Ø"/>
            </a:pPr>
            <a:r>
              <a:rPr lang="en-US" sz="2400" dirty="0" smtClean="0">
                <a:latin typeface="Times New Roman" pitchFamily="18" charset="0"/>
                <a:cs typeface="Times New Roman" pitchFamily="18" charset="0"/>
              </a:rPr>
              <a:t>Swampy fever</a:t>
            </a:r>
          </a:p>
          <a:p>
            <a:pPr>
              <a:buFont typeface="Wingdings" pitchFamily="2" charset="2"/>
              <a:buChar char="Ø"/>
            </a:pPr>
            <a:r>
              <a:rPr lang="en-US" sz="2400" dirty="0" smtClean="0">
                <a:latin typeface="Times New Roman" pitchFamily="18" charset="0"/>
                <a:cs typeface="Times New Roman" pitchFamily="18" charset="0"/>
              </a:rPr>
              <a:t>Rice field fever</a:t>
            </a:r>
            <a:endParaRPr lang="en-US" sz="2400" dirty="0">
              <a:latin typeface="Times New Roman" pitchFamily="18" charset="0"/>
              <a:cs typeface="Times New Roman" pitchFamily="18" charset="0"/>
            </a:endParaRPr>
          </a:p>
        </p:txBody>
      </p:sp>
      <p:sp>
        <p:nvSpPr>
          <p:cNvPr id="11" name="Content Placeholder 10"/>
          <p:cNvSpPr>
            <a:spLocks noGrp="1"/>
          </p:cNvSpPr>
          <p:nvPr>
            <p:ph idx="1"/>
          </p:nvPr>
        </p:nvSpPr>
        <p:spPr>
          <a:xfrm>
            <a:off x="228600" y="2209800"/>
            <a:ext cx="8686800" cy="4419600"/>
          </a:xfrm>
        </p:spPr>
        <p:txBody>
          <a:bodyPr/>
          <a:lstStyle/>
          <a:p>
            <a:pPr>
              <a:buNone/>
            </a:pPr>
            <a:r>
              <a:rPr lang="en-US" sz="2400" b="1" dirty="0" smtClean="0">
                <a:latin typeface="Times New Roman" pitchFamily="18" charset="0"/>
                <a:ea typeface="+mj-ea"/>
                <a:cs typeface="Times New Roman" pitchFamily="18" charset="0"/>
              </a:rPr>
              <a:t>ETIOLOGY</a:t>
            </a:r>
            <a:r>
              <a:rPr lang="en-US" sz="2000" b="1" dirty="0" smtClean="0">
                <a:solidFill>
                  <a:srgbClr val="002060"/>
                </a:solidFill>
                <a:latin typeface="Arial" pitchFamily="34" charset="0"/>
                <a:ea typeface="+mj-ea"/>
                <a:cs typeface="Arial" pitchFamily="34" charset="0"/>
              </a:rPr>
              <a:t>:</a:t>
            </a:r>
            <a:endParaRPr lang="en-US" sz="2000" b="1" dirty="0" smtClean="0">
              <a:solidFill>
                <a:prstClr val="black"/>
              </a:solidFill>
              <a:latin typeface="Arial" pitchFamily="34" charset="0"/>
              <a:ea typeface="+mj-ea"/>
              <a:cs typeface="Arial" pitchFamily="34" charset="0"/>
            </a:endParaRPr>
          </a:p>
          <a:p>
            <a:pPr>
              <a:buNone/>
            </a:pPr>
            <a:r>
              <a:rPr lang="en-US" sz="2000" b="1" i="1" dirty="0" err="1" smtClean="0">
                <a:solidFill>
                  <a:prstClr val="black"/>
                </a:solidFill>
                <a:latin typeface="Arial" pitchFamily="34" charset="0"/>
                <a:ea typeface="+mj-ea"/>
                <a:cs typeface="Arial" pitchFamily="34" charset="0"/>
              </a:rPr>
              <a:t>Leptospira</a:t>
            </a:r>
            <a:endParaRPr lang="en-US" dirty="0"/>
          </a:p>
        </p:txBody>
      </p:sp>
      <p:pic>
        <p:nvPicPr>
          <p:cNvPr id="12" name="Content Placeholder 11"/>
          <p:cNvPicPr>
            <a:picLocks noChangeAspect="1"/>
          </p:cNvPicPr>
          <p:nvPr/>
        </p:nvPicPr>
        <p:blipFill rotWithShape="1">
          <a:blip r:embed="rId2" cstate="print">
            <a:extLst>
              <a:ext uri="{28A0092B-C50C-407E-A947-70E740481C1C}"/>
            </a:extLst>
          </a:blip>
          <a:srcRect l="22641" t="20649" r="26416" b="17212"/>
          <a:stretch/>
        </p:blipFill>
        <p:spPr>
          <a:xfrm>
            <a:off x="228600" y="4038600"/>
            <a:ext cx="2057400" cy="22098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2667000" y="3581400"/>
            <a:ext cx="5791200" cy="461665"/>
          </a:xfrm>
          <a:prstGeom prst="rect">
            <a:avLst/>
          </a:prstGeom>
        </p:spPr>
        <p:txBody>
          <a:bodyPr wrap="square">
            <a:spAutoFit/>
          </a:bodyPr>
          <a:lstStyle/>
          <a:p>
            <a:r>
              <a:rPr lang="en-US" altLang="zh-CN" sz="2400" dirty="0" smtClean="0">
                <a:latin typeface="Times New Roman" pitchFamily="18" charset="0"/>
                <a:cs typeface="Times New Roman" pitchFamily="18" charset="0"/>
              </a:rPr>
              <a:t>Pathogenic - </a:t>
            </a:r>
            <a:r>
              <a:rPr lang="en-US" altLang="zh-CN" sz="2400" i="1" dirty="0" err="1" smtClean="0">
                <a:solidFill>
                  <a:srgbClr val="002060"/>
                </a:solidFill>
                <a:latin typeface="Times New Roman" pitchFamily="18" charset="0"/>
                <a:cs typeface="Times New Roman" pitchFamily="18" charset="0"/>
              </a:rPr>
              <a:t>Leptospira</a:t>
            </a:r>
            <a:r>
              <a:rPr lang="en-US" altLang="zh-CN" sz="2400" i="1" dirty="0" smtClean="0">
                <a:solidFill>
                  <a:srgbClr val="002060"/>
                </a:solidFill>
                <a:latin typeface="Times New Roman" pitchFamily="18" charset="0"/>
                <a:cs typeface="Times New Roman" pitchFamily="18" charset="0"/>
              </a:rPr>
              <a:t> </a:t>
            </a:r>
            <a:r>
              <a:rPr lang="en-US" altLang="zh-CN" sz="2400" i="1" dirty="0" err="1" smtClean="0">
                <a:solidFill>
                  <a:srgbClr val="002060"/>
                </a:solidFill>
                <a:latin typeface="Times New Roman" pitchFamily="18" charset="0"/>
                <a:cs typeface="Times New Roman" pitchFamily="18" charset="0"/>
              </a:rPr>
              <a:t>interrogans</a:t>
            </a:r>
            <a:endParaRPr lang="en-US" sz="2400" dirty="0">
              <a:latin typeface="Times New Roman" pitchFamily="18" charset="0"/>
              <a:cs typeface="Times New Roman" pitchFamily="18" charset="0"/>
            </a:endParaRPr>
          </a:p>
        </p:txBody>
      </p:sp>
      <p:sp>
        <p:nvSpPr>
          <p:cNvPr id="14" name="Rectangle 13"/>
          <p:cNvSpPr/>
          <p:nvPr/>
        </p:nvSpPr>
        <p:spPr>
          <a:xfrm>
            <a:off x="2667000" y="2438400"/>
            <a:ext cx="6324600" cy="830997"/>
          </a:xfrm>
          <a:prstGeom prst="rect">
            <a:avLst/>
          </a:prstGeom>
        </p:spPr>
        <p:txBody>
          <a:bodyPr wrap="square">
            <a:spAutoFit/>
          </a:bodyPr>
          <a:lstStyle/>
          <a:p>
            <a:pPr marL="406400" indent="-406400">
              <a:buFont typeface="Wingdings" pitchFamily="2" charset="2"/>
              <a:buChar char="v"/>
            </a:pPr>
            <a:r>
              <a:rPr lang="en-US" altLang="zh-CN" sz="2400" dirty="0" smtClean="0">
                <a:latin typeface="Times New Roman" pitchFamily="18" charset="0"/>
                <a:cs typeface="Times New Roman" pitchFamily="18" charset="0"/>
              </a:rPr>
              <a:t>17 Genomic species of</a:t>
            </a:r>
            <a:r>
              <a:rPr lang="en-US" altLang="zh-CN" sz="2400" dirty="0" smtClean="0">
                <a:solidFill>
                  <a:srgbClr val="002060"/>
                </a:solidFill>
                <a:latin typeface="Times New Roman" pitchFamily="18" charset="0"/>
                <a:cs typeface="Times New Roman" pitchFamily="18" charset="0"/>
              </a:rPr>
              <a:t> </a:t>
            </a:r>
            <a:r>
              <a:rPr lang="en-US" altLang="zh-CN" sz="2400" b="1" i="1" dirty="0" err="1" smtClean="0">
                <a:solidFill>
                  <a:srgbClr val="002060"/>
                </a:solidFill>
                <a:latin typeface="Times New Roman" pitchFamily="18" charset="0"/>
                <a:cs typeface="Times New Roman" pitchFamily="18" charset="0"/>
              </a:rPr>
              <a:t>Leptospira</a:t>
            </a:r>
            <a:r>
              <a:rPr lang="en-US" altLang="zh-CN" sz="2400" b="1" i="1" dirty="0" smtClean="0">
                <a:solidFill>
                  <a:srgbClr val="002060"/>
                </a:solidFill>
                <a:latin typeface="Times New Roman" pitchFamily="18" charset="0"/>
                <a:cs typeface="Times New Roman" pitchFamily="18" charset="0"/>
              </a:rPr>
              <a:t> </a:t>
            </a:r>
          </a:p>
          <a:p>
            <a:pPr marL="406400" indent="-406400">
              <a:buFont typeface="Wingdings" pitchFamily="2" charset="2"/>
              <a:buChar char="v"/>
            </a:pPr>
            <a:r>
              <a:rPr lang="en-US" altLang="zh-CN" sz="2400" dirty="0" smtClean="0">
                <a:latin typeface="Times New Roman" pitchFamily="18" charset="0"/>
                <a:cs typeface="Times New Roman" pitchFamily="18" charset="0"/>
              </a:rPr>
              <a:t>Organized into many </a:t>
            </a:r>
            <a:r>
              <a:rPr lang="en-US" altLang="zh-CN" sz="2400" dirty="0" err="1" smtClean="0">
                <a:latin typeface="Times New Roman" pitchFamily="18" charset="0"/>
                <a:cs typeface="Times New Roman" pitchFamily="18" charset="0"/>
              </a:rPr>
              <a:t>serogroups</a:t>
            </a:r>
            <a:r>
              <a:rPr lang="en-US" altLang="zh-CN" sz="2400" dirty="0" smtClean="0">
                <a:latin typeface="Times New Roman" pitchFamily="18" charset="0"/>
                <a:cs typeface="Times New Roman" pitchFamily="18" charset="0"/>
              </a:rPr>
              <a:t> and </a:t>
            </a:r>
            <a:r>
              <a:rPr lang="en-US" altLang="zh-CN" sz="2400" dirty="0" err="1" smtClean="0">
                <a:latin typeface="Times New Roman" pitchFamily="18" charset="0"/>
                <a:cs typeface="Times New Roman" pitchFamily="18" charset="0"/>
              </a:rPr>
              <a:t>serovars</a:t>
            </a:r>
            <a:r>
              <a:rPr lang="en-US" altLang="zh-CN" sz="2400" dirty="0" smtClean="0">
                <a:latin typeface="Times New Roman" pitchFamily="18" charset="0"/>
                <a:cs typeface="Times New Roman" pitchFamily="18" charset="0"/>
              </a:rPr>
              <a:t>.  </a:t>
            </a:r>
          </a:p>
        </p:txBody>
      </p:sp>
    </p:spTree>
  </p:cSld>
  <p:clrMapOvr>
    <a:masterClrMapping/>
  </p:clrMapOvr>
  <p:transition>
    <p:blinds dir="vert"/>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457200" y="152400"/>
            <a:ext cx="5334000" cy="609600"/>
          </a:xfrm>
        </p:spPr>
        <p:txBody>
          <a:bodyPr>
            <a:normAutofit/>
          </a:bodyPr>
          <a:lstStyle/>
          <a:p>
            <a:pPr algn="l" eaLnBrk="1" hangingPunct="1"/>
            <a:r>
              <a:rPr lang="en-US" sz="2000" dirty="0" smtClean="0">
                <a:latin typeface="Arial" pitchFamily="34" charset="0"/>
                <a:cs typeface="Arial" pitchFamily="34" charset="0"/>
              </a:rPr>
              <a:t> </a:t>
            </a:r>
            <a:r>
              <a:rPr lang="en-US" sz="2000" dirty="0" smtClean="0">
                <a:solidFill>
                  <a:srgbClr val="002060"/>
                </a:solidFill>
                <a:latin typeface="Arial" pitchFamily="34" charset="0"/>
                <a:cs typeface="Arial" pitchFamily="34" charset="0"/>
              </a:rPr>
              <a:t> </a:t>
            </a:r>
            <a:r>
              <a:rPr lang="en-US" sz="2800" b="1" dirty="0" smtClean="0">
                <a:latin typeface="Times New Roman" pitchFamily="18" charset="0"/>
                <a:cs typeface="Times New Roman" pitchFamily="18" charset="0"/>
              </a:rPr>
              <a:t>Reservoirs of infection</a:t>
            </a:r>
            <a:r>
              <a:rPr lang="en-US" sz="2800" b="1" dirty="0" smtClean="0">
                <a:solidFill>
                  <a:srgbClr val="002060"/>
                </a:solidFill>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endParaRPr lang="en-US" sz="2800" b="1" dirty="0" smtClean="0">
              <a:solidFill>
                <a:srgbClr val="002060"/>
              </a:solidFill>
              <a:latin typeface="Times New Roman" pitchFamily="18" charset="0"/>
              <a:cs typeface="Times New Roman" pitchFamily="18" charset="0"/>
            </a:endParaRPr>
          </a:p>
        </p:txBody>
      </p:sp>
      <p:pic>
        <p:nvPicPr>
          <p:cNvPr id="131075" name="Picture 2"/>
          <p:cNvPicPr>
            <a:picLocks noGrp="1" noChangeAspect="1" noChangeArrowheads="1"/>
          </p:cNvPicPr>
          <p:nvPr>
            <p:ph sz="half" idx="1"/>
          </p:nvPr>
        </p:nvPicPr>
        <p:blipFill>
          <a:blip r:embed="rId2" cstate="print"/>
          <a:srcRect/>
          <a:stretch>
            <a:fillRect/>
          </a:stretch>
        </p:blipFill>
        <p:spPr>
          <a:xfrm>
            <a:off x="304800" y="914400"/>
            <a:ext cx="4038600" cy="2205037"/>
          </a:xfrm>
        </p:spPr>
      </p:pic>
      <p:sp>
        <p:nvSpPr>
          <p:cNvPr id="131076" name="Content Placeholder 3"/>
          <p:cNvSpPr>
            <a:spLocks noGrp="1"/>
          </p:cNvSpPr>
          <p:nvPr>
            <p:ph sz="half" idx="2"/>
          </p:nvPr>
        </p:nvSpPr>
        <p:spPr>
          <a:xfrm>
            <a:off x="4953000" y="381000"/>
            <a:ext cx="3962400" cy="2895599"/>
          </a:xfrm>
        </p:spPr>
        <p:txBody>
          <a:bodyPr>
            <a:normAutofit fontScale="25000" lnSpcReduction="20000"/>
          </a:bodyPr>
          <a:lstStyle/>
          <a:p>
            <a:pPr marL="347663" indent="-288925" eaLnBrk="1" hangingPunct="1">
              <a:lnSpc>
                <a:spcPct val="120000"/>
              </a:lnSpc>
              <a:spcBef>
                <a:spcPts val="600"/>
              </a:spcBef>
              <a:buFont typeface="+mj-lt"/>
              <a:buAutoNum type="arabicPeriod"/>
            </a:pPr>
            <a:r>
              <a:rPr lang="en-US" altLang="zh-CN" sz="9600" dirty="0" smtClean="0">
                <a:latin typeface="Times New Roman" pitchFamily="18" charset="0"/>
                <a:cs typeface="Times New Roman" pitchFamily="18" charset="0"/>
              </a:rPr>
              <a:t>Rodents</a:t>
            </a:r>
          </a:p>
          <a:p>
            <a:pPr marL="347663" indent="-288925" eaLnBrk="1" hangingPunct="1">
              <a:lnSpc>
                <a:spcPct val="120000"/>
              </a:lnSpc>
              <a:spcBef>
                <a:spcPts val="600"/>
              </a:spcBef>
              <a:buFont typeface="+mj-lt"/>
              <a:buAutoNum type="arabicPeriod"/>
            </a:pPr>
            <a:r>
              <a:rPr lang="en-US" altLang="zh-CN" sz="9600" dirty="0" smtClean="0">
                <a:latin typeface="Times New Roman" pitchFamily="18" charset="0"/>
                <a:cs typeface="Times New Roman" pitchFamily="18" charset="0"/>
              </a:rPr>
              <a:t>Dogs</a:t>
            </a:r>
          </a:p>
          <a:p>
            <a:pPr marL="347663" indent="-288925">
              <a:lnSpc>
                <a:spcPct val="120000"/>
              </a:lnSpc>
              <a:spcBef>
                <a:spcPts val="600"/>
              </a:spcBef>
              <a:buFont typeface="+mj-lt"/>
              <a:buAutoNum type="arabicPeriod"/>
            </a:pPr>
            <a:r>
              <a:rPr lang="en-US" altLang="zh-CN" sz="9600" dirty="0" smtClean="0">
                <a:latin typeface="Times New Roman" pitchFamily="18" charset="0"/>
                <a:cs typeface="Times New Roman" pitchFamily="18" charset="0"/>
              </a:rPr>
              <a:t>Domesticated animals</a:t>
            </a:r>
          </a:p>
          <a:p>
            <a:pPr marL="347663" indent="-288925">
              <a:lnSpc>
                <a:spcPct val="120000"/>
              </a:lnSpc>
              <a:spcBef>
                <a:spcPts val="600"/>
              </a:spcBef>
              <a:buFont typeface="+mj-lt"/>
              <a:buAutoNum type="arabicPeriod"/>
            </a:pPr>
            <a:r>
              <a:rPr lang="en-US" altLang="zh-CN" sz="9600" dirty="0" smtClean="0">
                <a:latin typeface="Times New Roman" pitchFamily="18" charset="0"/>
                <a:cs typeface="Times New Roman" pitchFamily="18" charset="0"/>
              </a:rPr>
              <a:t>Wild animals</a:t>
            </a:r>
          </a:p>
          <a:p>
            <a:pPr marL="347663" lvl="1" indent="-288925" eaLnBrk="1" hangingPunct="1">
              <a:lnSpc>
                <a:spcPct val="120000"/>
              </a:lnSpc>
              <a:spcBef>
                <a:spcPts val="600"/>
              </a:spcBef>
              <a:buFont typeface="Wingdings" pitchFamily="2" charset="2"/>
              <a:buChar char="v"/>
            </a:pPr>
            <a:r>
              <a:rPr lang="en-US" altLang="zh-CN" sz="9600" i="1" dirty="0" err="1" smtClean="0">
                <a:latin typeface="Times New Roman" pitchFamily="18" charset="0"/>
                <a:cs typeface="Times New Roman" pitchFamily="18" charset="0"/>
              </a:rPr>
              <a:t>Leptospira</a:t>
            </a:r>
            <a:r>
              <a:rPr lang="en-US" altLang="zh-CN" sz="9600" dirty="0" smtClean="0">
                <a:latin typeface="Times New Roman" pitchFamily="18" charset="0"/>
                <a:cs typeface="Times New Roman" pitchFamily="18" charset="0"/>
              </a:rPr>
              <a:t> are </a:t>
            </a:r>
            <a:r>
              <a:rPr lang="en-US" altLang="zh-CN" sz="9600" b="1" dirty="0" smtClean="0">
                <a:solidFill>
                  <a:srgbClr val="002060"/>
                </a:solidFill>
                <a:latin typeface="Times New Roman" pitchFamily="18" charset="0"/>
                <a:cs typeface="Times New Roman" pitchFamily="18" charset="0"/>
              </a:rPr>
              <a:t>excreted</a:t>
            </a:r>
            <a:r>
              <a:rPr lang="en-US" altLang="zh-CN" sz="9600" dirty="0" smtClean="0">
                <a:latin typeface="Times New Roman" pitchFamily="18" charset="0"/>
                <a:cs typeface="Times New Roman" pitchFamily="18" charset="0"/>
              </a:rPr>
              <a:t> in the urine</a:t>
            </a:r>
            <a:endParaRPr lang="en-IN" altLang="zh-CN" sz="9600" dirty="0" smtClean="0">
              <a:latin typeface="Times New Roman" pitchFamily="18" charset="0"/>
              <a:cs typeface="Times New Roman" pitchFamily="18" charset="0"/>
            </a:endParaRPr>
          </a:p>
          <a:p>
            <a:pPr eaLnBrk="1" hangingPunct="1">
              <a:buFont typeface="Wingdings 2" pitchFamily="18" charset="2"/>
              <a:buNone/>
            </a:pPr>
            <a:endParaRPr lang="en-US" altLang="zh-CN" sz="2000" dirty="0" smtClean="0">
              <a:latin typeface="Arial" pitchFamily="34" charset="0"/>
              <a:cs typeface="Arial" pitchFamily="34" charset="0"/>
            </a:endParaRPr>
          </a:p>
        </p:txBody>
      </p:sp>
      <p:sp>
        <p:nvSpPr>
          <p:cNvPr id="131077" name="Rectangle 4"/>
          <p:cNvSpPr>
            <a:spLocks noChangeArrowheads="1"/>
          </p:cNvSpPr>
          <p:nvPr/>
        </p:nvSpPr>
        <p:spPr bwMode="auto">
          <a:xfrm>
            <a:off x="381000" y="6248400"/>
            <a:ext cx="3233738" cy="400050"/>
          </a:xfrm>
          <a:prstGeom prst="rect">
            <a:avLst/>
          </a:prstGeom>
          <a:noFill/>
          <a:ln w="9525">
            <a:noFill/>
            <a:miter lim="800000"/>
            <a:headEnd/>
            <a:tailEnd/>
          </a:ln>
        </p:spPr>
        <p:txBody>
          <a:bodyPr wrap="none">
            <a:spAutoFit/>
          </a:bodyPr>
          <a:lstStyle/>
          <a:p>
            <a:r>
              <a:rPr lang="en-US" altLang="zh-CN" sz="2000">
                <a:latin typeface="Calibri" pitchFamily="34" charset="0"/>
              </a:rPr>
              <a:t>Source:- www. google.com</a:t>
            </a:r>
          </a:p>
        </p:txBody>
      </p:sp>
      <p:sp>
        <p:nvSpPr>
          <p:cNvPr id="6" name="Date Placeholder 5"/>
          <p:cNvSpPr>
            <a:spLocks noGrp="1"/>
          </p:cNvSpPr>
          <p:nvPr>
            <p:ph type="dt" sz="quarter" idx="10"/>
          </p:nvPr>
        </p:nvSpPr>
        <p:spPr/>
        <p:txBody>
          <a:bodyPr/>
          <a:lstStyle/>
          <a:p>
            <a:pPr>
              <a:defRPr/>
            </a:pPr>
            <a:fld id="{D5012396-BA84-44E2-991E-9E1F4C571715}" type="datetime1">
              <a:rPr lang="en-US" altLang="zh-CN"/>
              <a:pPr>
                <a:defRPr/>
              </a:pPr>
              <a:t>5/13/2015</a:t>
            </a:fld>
            <a:endParaRPr lang="zh-CN" altLang="en-US"/>
          </a:p>
        </p:txBody>
      </p:sp>
      <p:sp>
        <p:nvSpPr>
          <p:cNvPr id="7" name="Slide Number Placeholder 6"/>
          <p:cNvSpPr>
            <a:spLocks noGrp="1"/>
          </p:cNvSpPr>
          <p:nvPr>
            <p:ph type="sldNum" sz="quarter" idx="12"/>
          </p:nvPr>
        </p:nvSpPr>
        <p:spPr/>
        <p:txBody>
          <a:bodyPr/>
          <a:lstStyle/>
          <a:p>
            <a:pPr>
              <a:defRPr/>
            </a:pPr>
            <a:fld id="{A538363A-011A-4ADB-AF0F-F9164E6E2303}" type="slidenum">
              <a:rPr lang="zh-CN" altLang="en-US"/>
              <a:pPr>
                <a:defRPr/>
              </a:pPr>
              <a:t>167</a:t>
            </a:fld>
            <a:endParaRPr lang="zh-CN" altLang="en-US"/>
          </a:p>
        </p:txBody>
      </p:sp>
      <p:sp>
        <p:nvSpPr>
          <p:cNvPr id="8" name="Footer Placeholder 7"/>
          <p:cNvSpPr>
            <a:spLocks noGrp="1"/>
          </p:cNvSpPr>
          <p:nvPr>
            <p:ph type="ftr" sz="quarter" idx="11"/>
          </p:nvPr>
        </p:nvSpPr>
        <p:spPr/>
        <p:txBody>
          <a:bodyPr/>
          <a:lstStyle/>
          <a:p>
            <a:pPr>
              <a:defRPr/>
            </a:pPr>
            <a:endParaRPr lang="en-GB"/>
          </a:p>
        </p:txBody>
      </p:sp>
      <p:graphicFrame>
        <p:nvGraphicFramePr>
          <p:cNvPr id="9" name="Content Placeholder 5"/>
          <p:cNvGraphicFramePr>
            <a:graphicFrameLocks/>
          </p:cNvGraphicFramePr>
          <p:nvPr/>
        </p:nvGraphicFramePr>
        <p:xfrm>
          <a:off x="228600" y="3429000"/>
          <a:ext cx="87630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blinds dir="vert"/>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685800"/>
          </a:xfrm>
        </p:spPr>
        <p:txBody>
          <a:bodyPr rtlCol="0">
            <a:normAutofit/>
          </a:bodyPr>
          <a:lstStyle/>
          <a:p>
            <a:pPr algn="l" eaLnBrk="1" fontAlgn="auto" hangingPunct="1">
              <a:spcAft>
                <a:spcPts val="0"/>
              </a:spcAft>
              <a:defRPr/>
            </a:pPr>
            <a:r>
              <a:rPr lang="en-US" sz="2800" b="1" dirty="0" smtClean="0">
                <a:latin typeface="Times New Roman" pitchFamily="18" charset="0"/>
                <a:cs typeface="Times New Roman" pitchFamily="18" charset="0"/>
              </a:rPr>
              <a:t>Transmission</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133123" name="Content Placeholder 2"/>
          <p:cNvSpPr>
            <a:spLocks noGrp="1"/>
          </p:cNvSpPr>
          <p:nvPr>
            <p:ph idx="1"/>
          </p:nvPr>
        </p:nvSpPr>
        <p:spPr>
          <a:xfrm>
            <a:off x="152400" y="838200"/>
            <a:ext cx="8763000" cy="5540375"/>
          </a:xfrm>
        </p:spPr>
        <p:txBody>
          <a:bodyPr>
            <a:normAutofit/>
          </a:bodyPr>
          <a:lstStyle/>
          <a:p>
            <a:pPr marL="514350" indent="-514350" algn="just" eaLnBrk="1" hangingPunct="1">
              <a:lnSpc>
                <a:spcPct val="80000"/>
              </a:lnSpc>
              <a:spcBef>
                <a:spcPts val="600"/>
              </a:spcBef>
              <a:spcAft>
                <a:spcPts val="600"/>
              </a:spcAft>
              <a:buNone/>
            </a:pPr>
            <a:r>
              <a:rPr lang="en-US" altLang="zh-CN" sz="2400" dirty="0" smtClean="0">
                <a:latin typeface="Times New Roman" pitchFamily="18" charset="0"/>
                <a:cs typeface="Times New Roman" pitchFamily="18" charset="0"/>
              </a:rPr>
              <a:t>Man acquires the infection by:-</a:t>
            </a:r>
          </a:p>
          <a:p>
            <a:pPr marL="514350" indent="-514350" algn="just" eaLnBrk="1" hangingPunct="1">
              <a:lnSpc>
                <a:spcPct val="80000"/>
              </a:lnSpc>
              <a:spcBef>
                <a:spcPts val="600"/>
              </a:spcBef>
              <a:spcAft>
                <a:spcPts val="600"/>
              </a:spcAft>
              <a:buFont typeface="Wingdings 2" pitchFamily="18" charset="2"/>
              <a:buNone/>
            </a:pPr>
            <a:r>
              <a:rPr lang="en-US" altLang="zh-CN" sz="2400" dirty="0" smtClean="0">
                <a:latin typeface="Times New Roman" pitchFamily="18" charset="0"/>
                <a:cs typeface="Times New Roman" pitchFamily="18" charset="0"/>
              </a:rPr>
              <a:t>1. </a:t>
            </a:r>
            <a:r>
              <a:rPr lang="en-US" altLang="zh-CN" sz="2400" b="1" dirty="0" smtClean="0">
                <a:latin typeface="Times New Roman" pitchFamily="18" charset="0"/>
                <a:cs typeface="Times New Roman" pitchFamily="18" charset="0"/>
              </a:rPr>
              <a:t>Direct contact </a:t>
            </a:r>
            <a:r>
              <a:rPr lang="en-US" altLang="zh-CN" sz="2400" dirty="0" smtClean="0">
                <a:latin typeface="Times New Roman" pitchFamily="18" charset="0"/>
                <a:cs typeface="Times New Roman" pitchFamily="18" charset="0"/>
              </a:rPr>
              <a:t>with urine or tissue of</a:t>
            </a:r>
          </a:p>
          <a:p>
            <a:pPr marL="514350" indent="-514350" algn="just" eaLnBrk="1" hangingPunct="1">
              <a:lnSpc>
                <a:spcPct val="80000"/>
              </a:lnSpc>
              <a:spcBef>
                <a:spcPts val="600"/>
              </a:spcBef>
              <a:spcAft>
                <a:spcPts val="600"/>
              </a:spcAft>
              <a:buFont typeface="Wingdings 2" pitchFamily="18" charset="2"/>
              <a:buNone/>
            </a:pPr>
            <a:r>
              <a:rPr lang="en-US" altLang="zh-CN" sz="2400" dirty="0" smtClean="0">
                <a:latin typeface="Times New Roman" pitchFamily="18" charset="0"/>
                <a:cs typeface="Times New Roman" pitchFamily="18" charset="0"/>
              </a:rPr>
              <a:t>     infected animal.</a:t>
            </a:r>
          </a:p>
          <a:p>
            <a:pPr marL="514350" indent="-514350" algn="just" eaLnBrk="1" hangingPunct="1">
              <a:lnSpc>
                <a:spcPct val="80000"/>
              </a:lnSpc>
              <a:spcBef>
                <a:spcPts val="600"/>
              </a:spcBef>
              <a:spcAft>
                <a:spcPts val="600"/>
              </a:spcAft>
              <a:buFont typeface="Wingdings 2" pitchFamily="18" charset="2"/>
              <a:buNone/>
            </a:pPr>
            <a:r>
              <a:rPr lang="en-US" altLang="zh-CN" sz="2400" dirty="0" smtClean="0">
                <a:latin typeface="Times New Roman" pitchFamily="18" charset="0"/>
                <a:cs typeface="Times New Roman" pitchFamily="18" charset="0"/>
              </a:rPr>
              <a:t>2</a:t>
            </a:r>
            <a:r>
              <a:rPr lang="en-US" altLang="zh-CN" sz="2400" b="1" dirty="0" smtClean="0">
                <a:latin typeface="Times New Roman" pitchFamily="18" charset="0"/>
                <a:cs typeface="Times New Roman" pitchFamily="18" charset="0"/>
              </a:rPr>
              <a:t>. Indirect contact </a:t>
            </a:r>
            <a:r>
              <a:rPr lang="en-US" altLang="zh-CN" sz="2400" dirty="0" smtClean="0">
                <a:latin typeface="Times New Roman" pitchFamily="18" charset="0"/>
                <a:cs typeface="Times New Roman" pitchFamily="18" charset="0"/>
              </a:rPr>
              <a:t>with infected soil, water</a:t>
            </a:r>
            <a:endParaRPr lang="en-US" altLang="zh-CN" sz="2400" b="1" dirty="0" smtClean="0">
              <a:latin typeface="Times New Roman" pitchFamily="18" charset="0"/>
              <a:cs typeface="Times New Roman" pitchFamily="18" charset="0"/>
            </a:endParaRPr>
          </a:p>
          <a:p>
            <a:pPr marL="514350" indent="-514350" algn="just" eaLnBrk="1" hangingPunct="1">
              <a:lnSpc>
                <a:spcPct val="80000"/>
              </a:lnSpc>
              <a:buFont typeface="Wingdings 2" pitchFamily="18" charset="2"/>
              <a:buNone/>
            </a:pPr>
            <a:r>
              <a:rPr lang="en-US" altLang="zh-CN" sz="2400" dirty="0" smtClean="0">
                <a:latin typeface="Times New Roman" pitchFamily="18" charset="0"/>
                <a:cs typeface="Times New Roman" pitchFamily="18" charset="0"/>
              </a:rPr>
              <a:t>   or vegetation.</a:t>
            </a:r>
          </a:p>
          <a:p>
            <a:pPr marL="514350" indent="-223838" algn="just" eaLnBrk="1" hangingPunct="1">
              <a:lnSpc>
                <a:spcPct val="80000"/>
              </a:lnSpc>
              <a:buFontTx/>
              <a:buChar char="-"/>
            </a:pPr>
            <a:r>
              <a:rPr lang="en-US" altLang="zh-CN" sz="2400" dirty="0" err="1" smtClean="0">
                <a:latin typeface="Times New Roman" pitchFamily="18" charset="0"/>
                <a:cs typeface="Times New Roman" pitchFamily="18" charset="0"/>
              </a:rPr>
              <a:t>Leptospires</a:t>
            </a:r>
            <a:r>
              <a:rPr lang="en-US" altLang="zh-CN" sz="2400" dirty="0" smtClean="0">
                <a:latin typeface="Times New Roman" pitchFamily="18" charset="0"/>
                <a:cs typeface="Times New Roman" pitchFamily="18" charset="0"/>
              </a:rPr>
              <a:t> penetrate through - Injured skin or</a:t>
            </a:r>
          </a:p>
          <a:p>
            <a:pPr marL="4397375" lvl="8" indent="-231775" algn="just">
              <a:lnSpc>
                <a:spcPct val="80000"/>
              </a:lnSpc>
              <a:buFontTx/>
              <a:buChar char="-"/>
            </a:pPr>
            <a:r>
              <a:rPr lang="en-US" altLang="zh-CN" sz="2400" dirty="0" smtClean="0">
                <a:latin typeface="Times New Roman" pitchFamily="18" charset="0"/>
                <a:cs typeface="Times New Roman" pitchFamily="18" charset="0"/>
              </a:rPr>
              <a:t>Mucus membrane </a:t>
            </a:r>
          </a:p>
          <a:p>
            <a:pPr marL="457200" indent="-457200" algn="just" defTabSz="174625">
              <a:lnSpc>
                <a:spcPct val="80000"/>
              </a:lnSpc>
              <a:buFont typeface="+mj-lt"/>
              <a:buAutoNum type="arabicPeriod" startAt="3"/>
            </a:pPr>
            <a:r>
              <a:rPr lang="en-US" altLang="zh-CN" sz="2400" dirty="0" err="1" smtClean="0">
                <a:latin typeface="Times New Roman" pitchFamily="18" charset="0"/>
                <a:cs typeface="Times New Roman" pitchFamily="18" charset="0"/>
              </a:rPr>
              <a:t>Leptospira</a:t>
            </a:r>
            <a:r>
              <a:rPr lang="en-US" altLang="zh-CN" sz="2400" dirty="0" smtClean="0">
                <a:latin typeface="Times New Roman" pitchFamily="18" charset="0"/>
                <a:cs typeface="Times New Roman" pitchFamily="18" charset="0"/>
              </a:rPr>
              <a:t>  spp.  can  be  </a:t>
            </a:r>
            <a:r>
              <a:rPr lang="en-US" altLang="zh-CN" sz="2400" b="1" dirty="0" smtClean="0">
                <a:latin typeface="Times New Roman" pitchFamily="18" charset="0"/>
                <a:cs typeface="Times New Roman" pitchFamily="18" charset="0"/>
              </a:rPr>
              <a:t>ingested</a:t>
            </a:r>
            <a:r>
              <a:rPr lang="en-US" altLang="zh-CN" sz="2400" dirty="0" smtClean="0">
                <a:latin typeface="Times New Roman" pitchFamily="18" charset="0"/>
                <a:cs typeface="Times New Roman" pitchFamily="18" charset="0"/>
              </a:rPr>
              <a:t>  in  contaminated  food  or  water.</a:t>
            </a:r>
          </a:p>
        </p:txBody>
      </p:sp>
      <p:sp>
        <p:nvSpPr>
          <p:cNvPr id="4" name="Date Placeholder 3"/>
          <p:cNvSpPr>
            <a:spLocks noGrp="1"/>
          </p:cNvSpPr>
          <p:nvPr>
            <p:ph type="dt" sz="quarter" idx="10"/>
          </p:nvPr>
        </p:nvSpPr>
        <p:spPr/>
        <p:txBody>
          <a:bodyPr/>
          <a:lstStyle/>
          <a:p>
            <a:pPr>
              <a:defRPr/>
            </a:pPr>
            <a:fld id="{101D4299-3356-428A-A4E2-5F7947B41CDD}" type="datetime1">
              <a:rPr lang="en-US" altLang="zh-CN"/>
              <a:pPr>
                <a:defRPr/>
              </a:pPr>
              <a:t>5/13/2015</a:t>
            </a:fld>
            <a:endParaRPr lang="zh-CN" altLang="en-US"/>
          </a:p>
        </p:txBody>
      </p:sp>
      <p:sp>
        <p:nvSpPr>
          <p:cNvPr id="5" name="Slide Number Placeholder 4"/>
          <p:cNvSpPr>
            <a:spLocks noGrp="1"/>
          </p:cNvSpPr>
          <p:nvPr>
            <p:ph type="sldNum" sz="quarter" idx="12"/>
          </p:nvPr>
        </p:nvSpPr>
        <p:spPr/>
        <p:txBody>
          <a:bodyPr/>
          <a:lstStyle/>
          <a:p>
            <a:pPr>
              <a:defRPr/>
            </a:pPr>
            <a:fld id="{ADA5559B-07CE-48CE-8BFD-0A1F08C84B82}" type="slidenum">
              <a:rPr lang="zh-CN" altLang="en-US"/>
              <a:pPr>
                <a:defRPr/>
              </a:pPr>
              <a:t>168</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228600" y="152400"/>
            <a:ext cx="8686800" cy="6400800"/>
          </a:xfrm>
          <a:prstGeom prst="rect">
            <a:avLst/>
          </a:prstGeom>
          <a:noFill/>
          <a:ln w="9525">
            <a:noFill/>
            <a:miter lim="800000"/>
            <a:headEnd/>
            <a:tailEnd/>
          </a:ln>
        </p:spPr>
      </p:pic>
      <p:sp>
        <p:nvSpPr>
          <p:cNvPr id="134147" name="Rectangle 2"/>
          <p:cNvSpPr>
            <a:spLocks noChangeArrowheads="1"/>
          </p:cNvSpPr>
          <p:nvPr/>
        </p:nvSpPr>
        <p:spPr bwMode="auto">
          <a:xfrm>
            <a:off x="5715000" y="6324600"/>
            <a:ext cx="3922713" cy="400050"/>
          </a:xfrm>
          <a:prstGeom prst="rect">
            <a:avLst/>
          </a:prstGeom>
          <a:noFill/>
          <a:ln w="9525">
            <a:noFill/>
            <a:miter lim="800000"/>
            <a:headEnd/>
            <a:tailEnd/>
          </a:ln>
        </p:spPr>
        <p:txBody>
          <a:bodyPr wrap="none">
            <a:spAutoFit/>
          </a:bodyPr>
          <a:lstStyle/>
          <a:p>
            <a:r>
              <a:rPr lang="en-US" altLang="zh-CN" sz="2000">
                <a:latin typeface="Calibri" pitchFamily="34" charset="0"/>
              </a:rPr>
              <a:t>Source:- Victoriano, A. B. (2009) </a:t>
            </a:r>
          </a:p>
        </p:txBody>
      </p:sp>
      <p:sp>
        <p:nvSpPr>
          <p:cNvPr id="4" name="Date Placeholder 3"/>
          <p:cNvSpPr>
            <a:spLocks noGrp="1"/>
          </p:cNvSpPr>
          <p:nvPr>
            <p:ph type="dt" sz="quarter" idx="10"/>
          </p:nvPr>
        </p:nvSpPr>
        <p:spPr/>
        <p:txBody>
          <a:bodyPr/>
          <a:lstStyle/>
          <a:p>
            <a:pPr>
              <a:defRPr/>
            </a:pPr>
            <a:fld id="{EE300CA5-2321-4DB6-B3AC-8272C3B36BC7}" type="datetime1">
              <a:rPr lang="en-US" altLang="zh-CN"/>
              <a:pPr>
                <a:defRPr/>
              </a:pPr>
              <a:t>5/13/2015</a:t>
            </a:fld>
            <a:endParaRPr lang="zh-CN" altLang="en-US" dirty="0"/>
          </a:p>
        </p:txBody>
      </p:sp>
      <p:sp>
        <p:nvSpPr>
          <p:cNvPr id="5" name="Slide Number Placeholder 4"/>
          <p:cNvSpPr>
            <a:spLocks noGrp="1"/>
          </p:cNvSpPr>
          <p:nvPr>
            <p:ph type="sldNum" sz="quarter" idx="12"/>
          </p:nvPr>
        </p:nvSpPr>
        <p:spPr/>
        <p:txBody>
          <a:bodyPr/>
          <a:lstStyle/>
          <a:p>
            <a:pPr>
              <a:defRPr/>
            </a:pPr>
            <a:fld id="{7AE8127B-01FE-4748-AE70-89C248966320}" type="slidenum">
              <a:rPr lang="zh-CN" altLang="en-US"/>
              <a:pPr>
                <a:defRPr/>
              </a:pPr>
              <a:t>169</a:t>
            </a:fld>
            <a:endParaRPr lang="zh-CN" altLang="en-US"/>
          </a:p>
        </p:txBody>
      </p:sp>
      <p:sp>
        <p:nvSpPr>
          <p:cNvPr id="6" name="Footer Placeholder 5"/>
          <p:cNvSpPr>
            <a:spLocks noGrp="1"/>
          </p:cNvSpPr>
          <p:nvPr>
            <p:ph type="ftr" sz="quarter" idx="11"/>
          </p:nvPr>
        </p:nvSpPr>
        <p:spPr/>
        <p:txBody>
          <a:bodyPr/>
          <a:lstStyle/>
          <a:p>
            <a:pPr>
              <a:defRPr/>
            </a:pPr>
            <a:endParaRPr lang="en-GB" dirty="0"/>
          </a:p>
        </p:txBody>
      </p:sp>
    </p:spTree>
  </p:cSld>
  <p:clrMapOvr>
    <a:masterClrMapping/>
  </p:clrMapOvr>
  <p:transition>
    <p:blinds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324600"/>
          </a:xfrm>
        </p:spPr>
        <p:txBody>
          <a:bodyPr>
            <a:noAutofit/>
          </a:bodyPr>
          <a:lstStyle/>
          <a:p>
            <a:pPr marL="514350" lvl="0" indent="-514350" algn="just">
              <a:buFont typeface="+mj-lt"/>
              <a:buAutoNum type="arabicPeriod" startAt="6"/>
            </a:pPr>
            <a:r>
              <a:rPr lang="en-US" sz="2800" b="1" dirty="0" smtClean="0">
                <a:latin typeface="Times New Roman" pitchFamily="18" charset="0"/>
                <a:cs typeface="Times New Roman" pitchFamily="18" charset="0"/>
              </a:rPr>
              <a:t>Vitamins</a:t>
            </a:r>
            <a:r>
              <a:rPr lang="en-US" sz="2400" b="1"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 Milk is good source of vitamin </a:t>
            </a:r>
            <a:r>
              <a:rPr lang="en-US" sz="2400" b="1"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B</a:t>
            </a:r>
            <a:r>
              <a:rPr lang="en-US" sz="2400" b="1" baseline="-25000" dirty="0" smtClean="0">
                <a:latin typeface="Times New Roman" pitchFamily="18" charset="0"/>
                <a:cs typeface="Times New Roman" pitchFamily="18" charset="0"/>
              </a:rPr>
              <a:t>1</a:t>
            </a:r>
            <a:r>
              <a:rPr lang="en-US" sz="2400" dirty="0" smtClean="0">
                <a:latin typeface="Times New Roman" pitchFamily="18" charset="0"/>
                <a:cs typeface="Times New Roman" pitchFamily="18" charset="0"/>
              </a:rPr>
              <a:t> (thiamine) </a:t>
            </a:r>
            <a:r>
              <a:rPr lang="en-US" sz="2400" b="1" dirty="0" smtClean="0">
                <a:latin typeface="Times New Roman" pitchFamily="18" charset="0"/>
                <a:cs typeface="Times New Roman" pitchFamily="18" charset="0"/>
              </a:rPr>
              <a:t>B</a:t>
            </a:r>
            <a:r>
              <a:rPr lang="en-US" sz="2400" b="1" baseline="-25000" dirty="0" smtClean="0">
                <a:latin typeface="Times New Roman" pitchFamily="18" charset="0"/>
                <a:cs typeface="Times New Roman" pitchFamily="18" charset="0"/>
              </a:rPr>
              <a:t>2</a:t>
            </a:r>
            <a:r>
              <a:rPr lang="en-US" sz="2400" dirty="0" smtClean="0">
                <a:latin typeface="Times New Roman" pitchFamily="18" charset="0"/>
                <a:cs typeface="Times New Roman" pitchFamily="18" charset="0"/>
              </a:rPr>
              <a:t> (riboflavin), small amount of vitamin </a:t>
            </a:r>
            <a:r>
              <a:rPr lang="en-US" sz="2400" b="1" dirty="0" smtClean="0">
                <a:latin typeface="Times New Roman" pitchFamily="18" charset="0"/>
                <a:cs typeface="Times New Roman" pitchFamily="18" charset="0"/>
              </a:rPr>
              <a:t>C</a:t>
            </a:r>
            <a:r>
              <a:rPr lang="en-US" sz="2400" dirty="0" smtClean="0">
                <a:latin typeface="Times New Roman" pitchFamily="18" charset="0"/>
                <a:cs typeface="Times New Roman" pitchFamily="18" charset="0"/>
              </a:rPr>
              <a:t> (ascorbic acid), vitamin </a:t>
            </a:r>
            <a:r>
              <a:rPr lang="en-US" sz="2400" b="1" dirty="0" smtClean="0">
                <a:latin typeface="Times New Roman" pitchFamily="18" charset="0"/>
                <a:cs typeface="Times New Roman" pitchFamily="18" charset="0"/>
              </a:rPr>
              <a:t>D</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B</a:t>
            </a:r>
            <a:r>
              <a:rPr lang="en-US" sz="2400" b="1"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(niacin) etc. </a:t>
            </a:r>
          </a:p>
          <a:p>
            <a:pPr algn="just"/>
            <a:endParaRPr lang="en-US" sz="1800" dirty="0" smtClean="0">
              <a:latin typeface="Times New Roman" pitchFamily="18" charset="0"/>
              <a:cs typeface="Times New Roman" pitchFamily="18" charset="0"/>
            </a:endParaRPr>
          </a:p>
          <a:p>
            <a:pPr algn="just">
              <a:spcAft>
                <a:spcPts val="1200"/>
              </a:spcAft>
            </a:pPr>
            <a:r>
              <a:rPr lang="en-US" sz="2400" dirty="0" smtClean="0">
                <a:latin typeface="Times New Roman" pitchFamily="18" charset="0"/>
                <a:cs typeface="Times New Roman" pitchFamily="18" charset="0"/>
              </a:rPr>
              <a:t>Vitamin </a:t>
            </a:r>
            <a:r>
              <a:rPr lang="en-US" sz="2400" b="1" dirty="0" smtClean="0">
                <a:latin typeface="Times New Roman" pitchFamily="18" charset="0"/>
                <a:cs typeface="Times New Roman" pitchFamily="18" charset="0"/>
              </a:rPr>
              <a:t>A</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D</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E</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K</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ADEK</a:t>
            </a:r>
            <a:r>
              <a:rPr lang="en-US" sz="2400" dirty="0" smtClean="0">
                <a:latin typeface="Times New Roman" pitchFamily="18" charset="0"/>
                <a:cs typeface="Times New Roman" pitchFamily="18" charset="0"/>
              </a:rPr>
              <a:t>) are fat-soluble, so they tend to be present in milk products in proportion to the fat content.</a:t>
            </a:r>
          </a:p>
          <a:p>
            <a:pPr algn="just"/>
            <a:r>
              <a:rPr lang="en-US" sz="2400" dirty="0" smtClean="0">
                <a:latin typeface="Times New Roman" pitchFamily="18" charset="0"/>
                <a:cs typeface="Times New Roman" pitchFamily="18" charset="0"/>
              </a:rPr>
              <a:t>Vitamin </a:t>
            </a:r>
            <a:r>
              <a:rPr lang="en-US" sz="2400" b="1" dirty="0" smtClean="0">
                <a:latin typeface="Times New Roman" pitchFamily="18" charset="0"/>
                <a:cs typeface="Times New Roman" pitchFamily="18" charset="0"/>
              </a:rPr>
              <a:t>C</a:t>
            </a:r>
            <a:r>
              <a:rPr lang="en-US" sz="2400" dirty="0" smtClean="0">
                <a:latin typeface="Times New Roman" pitchFamily="18" charset="0"/>
                <a:cs typeface="Times New Roman" pitchFamily="18" charset="0"/>
              </a:rPr>
              <a:t> and several vitamins of the </a:t>
            </a:r>
            <a:r>
              <a:rPr lang="en-US" sz="2400" b="1" dirty="0" smtClean="0">
                <a:latin typeface="Times New Roman" pitchFamily="18" charset="0"/>
                <a:cs typeface="Times New Roman" pitchFamily="18" charset="0"/>
              </a:rPr>
              <a:t>B-complex</a:t>
            </a:r>
            <a:r>
              <a:rPr lang="en-US" sz="2400" dirty="0" smtClean="0">
                <a:latin typeface="Times New Roman" pitchFamily="18" charset="0"/>
                <a:cs typeface="Times New Roman" pitchFamily="18" charset="0"/>
              </a:rPr>
              <a:t> are water-soluble. Heat is detrimental to vitamin </a:t>
            </a:r>
            <a:r>
              <a:rPr lang="en-US" sz="2400" b="1"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C</a:t>
            </a:r>
            <a:r>
              <a:rPr lang="en-US" sz="2400" dirty="0" smtClean="0">
                <a:latin typeface="Times New Roman" pitchFamily="18" charset="0"/>
                <a:cs typeface="Times New Roman" pitchFamily="18" charset="0"/>
              </a:rPr>
              <a:t>. </a:t>
            </a:r>
          </a:p>
          <a:p>
            <a:pPr algn="just">
              <a:buFont typeface="Wingdings" pitchFamily="2" charset="2"/>
              <a:buChar char="v"/>
            </a:pPr>
            <a:r>
              <a:rPr lang="en-US" sz="2400" dirty="0" smtClean="0">
                <a:latin typeface="Times New Roman" pitchFamily="18" charset="0"/>
                <a:cs typeface="Times New Roman" pitchFamily="18" charset="0"/>
              </a:rPr>
              <a:t>Pasteurization destroys </a:t>
            </a:r>
            <a:r>
              <a:rPr lang="en-US" sz="2400" u="sng" dirty="0" smtClean="0">
                <a:latin typeface="Times New Roman" pitchFamily="18" charset="0"/>
                <a:cs typeface="Times New Roman" pitchFamily="18" charset="0"/>
              </a:rPr>
              <a:t>&gt;</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10</a:t>
            </a:r>
            <a:r>
              <a:rPr lang="en-US" sz="2400" dirty="0" smtClean="0">
                <a:latin typeface="Times New Roman" pitchFamily="18" charset="0"/>
                <a:cs typeface="Times New Roman" pitchFamily="18" charset="0"/>
              </a:rPr>
              <a:t>% of the </a:t>
            </a:r>
            <a:r>
              <a:rPr lang="en-US" sz="2400" b="1" dirty="0" smtClean="0">
                <a:latin typeface="Times New Roman" pitchFamily="18" charset="0"/>
                <a:cs typeface="Times New Roman" pitchFamily="18" charset="0"/>
              </a:rPr>
              <a:t>B</a:t>
            </a:r>
            <a:r>
              <a:rPr lang="en-US" sz="2400" dirty="0" smtClean="0">
                <a:latin typeface="Times New Roman" pitchFamily="18" charset="0"/>
                <a:cs typeface="Times New Roman" pitchFamily="18" charset="0"/>
              </a:rPr>
              <a:t> and up to </a:t>
            </a:r>
            <a:r>
              <a:rPr lang="en-US" sz="2400" b="1" dirty="0" smtClean="0">
                <a:latin typeface="Times New Roman" pitchFamily="18" charset="0"/>
                <a:cs typeface="Times New Roman" pitchFamily="18" charset="0"/>
              </a:rPr>
              <a:t>50</a:t>
            </a:r>
            <a:r>
              <a:rPr lang="en-US" sz="2400" dirty="0" smtClean="0">
                <a:latin typeface="Times New Roman" pitchFamily="18" charset="0"/>
                <a:cs typeface="Times New Roman" pitchFamily="18" charset="0"/>
              </a:rPr>
              <a:t>% of the </a:t>
            </a:r>
            <a:r>
              <a:rPr lang="en-US" sz="2400" b="1" dirty="0" smtClean="0">
                <a:latin typeface="Times New Roman" pitchFamily="18" charset="0"/>
                <a:cs typeface="Times New Roman" pitchFamily="18" charset="0"/>
              </a:rPr>
              <a:t>C</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17</a:t>
            </a:fld>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6384925" y="0"/>
          <a:ext cx="2759075" cy="6858000"/>
        </p:xfrm>
        <a:graphic>
          <a:graphicData uri="http://schemas.openxmlformats.org/presentationml/2006/ole">
            <p:oleObj spid="_x0000_s2050" name="Photo Editor Photo" r:id="rId3" imgW="3533333" imgH="8783276" progId="">
              <p:embed/>
            </p:oleObj>
          </a:graphicData>
        </a:graphic>
      </p:graphicFrame>
      <p:graphicFrame>
        <p:nvGraphicFramePr>
          <p:cNvPr id="2051" name="Object 3"/>
          <p:cNvGraphicFramePr>
            <a:graphicFrameLocks noChangeAspect="1"/>
          </p:cNvGraphicFramePr>
          <p:nvPr/>
        </p:nvGraphicFramePr>
        <p:xfrm>
          <a:off x="0" y="0"/>
          <a:ext cx="6400800" cy="6858000"/>
        </p:xfrm>
        <a:graphic>
          <a:graphicData uri="http://schemas.openxmlformats.org/presentationml/2006/ole">
            <p:oleObj spid="_x0000_s2051" name="Photo Editor Photo" r:id="rId4" imgW="3247619" imgH="3895238" progId="">
              <p:embed/>
            </p:oleObj>
          </a:graphicData>
        </a:graphic>
      </p:graphicFrame>
      <p:sp>
        <p:nvSpPr>
          <p:cNvPr id="4" name="Date Placeholder 3"/>
          <p:cNvSpPr>
            <a:spLocks noGrp="1"/>
          </p:cNvSpPr>
          <p:nvPr>
            <p:ph type="dt" sz="quarter" idx="10"/>
          </p:nvPr>
        </p:nvSpPr>
        <p:spPr/>
        <p:txBody>
          <a:bodyPr/>
          <a:lstStyle/>
          <a:p>
            <a:pPr>
              <a:defRPr/>
            </a:pPr>
            <a:fld id="{3FDE6ADC-1C76-466E-930A-7F7A8809A4D9}" type="datetime1">
              <a:rPr lang="en-US" altLang="zh-CN"/>
              <a:pPr>
                <a:defRPr/>
              </a:pPr>
              <a:t>5/13/2015</a:t>
            </a:fld>
            <a:endParaRPr lang="zh-CN" altLang="en-US"/>
          </a:p>
        </p:txBody>
      </p:sp>
      <p:sp>
        <p:nvSpPr>
          <p:cNvPr id="5" name="Slide Number Placeholder 4"/>
          <p:cNvSpPr>
            <a:spLocks noGrp="1"/>
          </p:cNvSpPr>
          <p:nvPr>
            <p:ph type="sldNum" sz="quarter" idx="12"/>
          </p:nvPr>
        </p:nvSpPr>
        <p:spPr/>
        <p:txBody>
          <a:bodyPr/>
          <a:lstStyle/>
          <a:p>
            <a:pPr>
              <a:defRPr/>
            </a:pPr>
            <a:fld id="{585C329A-0DC9-4FFF-BA49-13A378F1D5A0}" type="slidenum">
              <a:rPr lang="zh-CN" altLang="en-US"/>
              <a:pPr>
                <a:defRPr/>
              </a:pPr>
              <a:t>170</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Content Placeholder 2"/>
          <p:cNvSpPr>
            <a:spLocks noGrp="1"/>
          </p:cNvSpPr>
          <p:nvPr>
            <p:ph idx="1"/>
          </p:nvPr>
        </p:nvSpPr>
        <p:spPr>
          <a:xfrm>
            <a:off x="152400" y="762000"/>
            <a:ext cx="8763000" cy="5105400"/>
          </a:xfrm>
        </p:spPr>
        <p:txBody>
          <a:bodyPr>
            <a:normAutofit/>
          </a:bodyPr>
          <a:lstStyle/>
          <a:p>
            <a:pPr marL="231775" indent="-231775" algn="just" eaLnBrk="1" hangingPunct="1">
              <a:spcBef>
                <a:spcPts val="600"/>
              </a:spcBef>
              <a:spcAft>
                <a:spcPts val="600"/>
              </a:spcAft>
            </a:pPr>
            <a:r>
              <a:rPr lang="en-US" altLang="zh-CN" sz="2400" dirty="0" err="1" smtClean="0">
                <a:latin typeface="Times New Roman" pitchFamily="18" charset="0"/>
                <a:cs typeface="Times New Roman" pitchFamily="18" charset="0"/>
              </a:rPr>
              <a:t>Leptospirosis</a:t>
            </a:r>
            <a:r>
              <a:rPr lang="en-US" altLang="zh-CN" sz="2400" dirty="0" smtClean="0">
                <a:latin typeface="Times New Roman" pitchFamily="18" charset="0"/>
                <a:cs typeface="Times New Roman" pitchFamily="18" charset="0"/>
              </a:rPr>
              <a:t> is more prevalent in </a:t>
            </a:r>
            <a:r>
              <a:rPr lang="en-US" altLang="zh-CN" sz="2400" b="1" dirty="0" smtClean="0">
                <a:solidFill>
                  <a:srgbClr val="002060"/>
                </a:solidFill>
                <a:latin typeface="Times New Roman" pitchFamily="18" charset="0"/>
                <a:cs typeface="Times New Roman" pitchFamily="18" charset="0"/>
              </a:rPr>
              <a:t>tropical countries.</a:t>
            </a:r>
          </a:p>
          <a:p>
            <a:pPr marL="231775" indent="-231775" algn="just" eaLnBrk="1" hangingPunct="1">
              <a:spcBef>
                <a:spcPts val="600"/>
              </a:spcBef>
              <a:spcAft>
                <a:spcPts val="600"/>
              </a:spcAft>
            </a:pPr>
            <a:r>
              <a:rPr lang="en-US" altLang="zh-CN" sz="2400" dirty="0" smtClean="0">
                <a:latin typeface="Times New Roman" pitchFamily="18" charset="0"/>
                <a:cs typeface="Times New Roman" pitchFamily="18" charset="0"/>
              </a:rPr>
              <a:t>It is an </a:t>
            </a:r>
            <a:r>
              <a:rPr lang="en-US" altLang="zh-CN" sz="2400" b="1" dirty="0" smtClean="0">
                <a:solidFill>
                  <a:srgbClr val="002060"/>
                </a:solidFill>
                <a:latin typeface="Times New Roman" pitchFamily="18" charset="0"/>
                <a:cs typeface="Times New Roman" pitchFamily="18" charset="0"/>
              </a:rPr>
              <a:t>occupational hazard </a:t>
            </a:r>
            <a:r>
              <a:rPr lang="en-US" altLang="zh-CN" sz="2400" dirty="0" smtClean="0">
                <a:latin typeface="Times New Roman" pitchFamily="18" charset="0"/>
                <a:cs typeface="Times New Roman" pitchFamily="18" charset="0"/>
              </a:rPr>
              <a:t>of slaughter house worker, agricultural farmer, butcher, dairyman, livestock handler, veterinarian, laboratory worker, sugarcane grower, sewer worker, rice field worker and swimmer.</a:t>
            </a:r>
          </a:p>
          <a:p>
            <a:pPr marL="231775" indent="-231775" algn="just" eaLnBrk="1" hangingPunct="1">
              <a:spcBef>
                <a:spcPts val="600"/>
              </a:spcBef>
              <a:spcAft>
                <a:spcPts val="600"/>
              </a:spcAft>
            </a:pPr>
            <a:r>
              <a:rPr lang="en-US" altLang="zh-CN" sz="2400" dirty="0" smtClean="0">
                <a:latin typeface="Times New Roman" pitchFamily="18" charset="0"/>
                <a:cs typeface="Times New Roman" pitchFamily="18" charset="0"/>
              </a:rPr>
              <a:t>As the organisms multiply in the kidney of animals, they are excreted through  urine and thus contaminate the environment including water and soil.</a:t>
            </a:r>
          </a:p>
          <a:p>
            <a:pPr marL="231775" indent="-231775" algn="just" eaLnBrk="1" hangingPunct="1">
              <a:spcBef>
                <a:spcPts val="600"/>
              </a:spcBef>
              <a:spcAft>
                <a:spcPts val="600"/>
              </a:spcAft>
            </a:pPr>
            <a:r>
              <a:rPr lang="en-US" altLang="zh-CN" sz="2400" dirty="0" smtClean="0">
                <a:latin typeface="Times New Roman" pitchFamily="18" charset="0"/>
                <a:cs typeface="Times New Roman" pitchFamily="18" charset="0"/>
              </a:rPr>
              <a:t>Most animals remain asymptomatic carrier and shedder.</a:t>
            </a:r>
          </a:p>
          <a:p>
            <a:pPr marL="231775" indent="-231775" algn="just" eaLnBrk="1" hangingPunct="1">
              <a:spcBef>
                <a:spcPts val="600"/>
              </a:spcBef>
              <a:spcAft>
                <a:spcPts val="600"/>
              </a:spcAft>
            </a:pPr>
            <a:r>
              <a:rPr lang="en-US" altLang="zh-CN" sz="2400" dirty="0" smtClean="0">
                <a:latin typeface="Times New Roman" pitchFamily="18" charset="0"/>
                <a:cs typeface="Times New Roman" pitchFamily="18" charset="0"/>
              </a:rPr>
              <a:t>The contaminated water, becomes an important source of infection to man.</a:t>
            </a:r>
          </a:p>
        </p:txBody>
      </p:sp>
      <p:sp>
        <p:nvSpPr>
          <p:cNvPr id="4" name="Title 1"/>
          <p:cNvSpPr txBox="1">
            <a:spLocks/>
          </p:cNvSpPr>
          <p:nvPr/>
        </p:nvSpPr>
        <p:spPr>
          <a:xfrm>
            <a:off x="3276600" y="152400"/>
            <a:ext cx="2743200" cy="533400"/>
          </a:xfrm>
          <a:prstGeom prst="rect">
            <a:avLst/>
          </a:prstGeom>
        </p:spPr>
        <p:txBody>
          <a:bodyPr rIns="45720" anchor="ctr">
            <a:normAutofit/>
            <a:scene3d>
              <a:camera prst="orthographicFront"/>
              <a:lightRig rig="threePt" dir="t">
                <a:rot lat="0" lon="0" rev="4800000"/>
              </a:lightRig>
            </a:scene3d>
            <a:sp3d prstMaterial="matte">
              <a:bevelT w="50800" h="10160"/>
            </a:sp3d>
          </a:bodyPr>
          <a:lstStyle/>
          <a:p>
            <a:pPr algn="ctr" fontAlgn="auto">
              <a:spcBef>
                <a:spcPts val="0"/>
              </a:spcBef>
              <a:spcAft>
                <a:spcPts val="0"/>
              </a:spcAft>
              <a:defRPr/>
            </a:pPr>
            <a:r>
              <a:rPr lang="en-US" sz="2800" b="1" dirty="0" smtClean="0">
                <a:solidFill>
                  <a:srgbClr val="002060"/>
                </a:solidFill>
                <a:latin typeface="Times New Roman" pitchFamily="18" charset="0"/>
                <a:ea typeface="+mj-ea"/>
                <a:cs typeface="Times New Roman" pitchFamily="18" charset="0"/>
              </a:rPr>
              <a:t>   Epidemiology:</a:t>
            </a:r>
            <a:endParaRPr lang="en-US" sz="2800" b="1" dirty="0">
              <a:solidFill>
                <a:srgbClr val="002060"/>
              </a:solidFill>
              <a:latin typeface="Times New Roman" pitchFamily="18" charset="0"/>
              <a:ea typeface="+mj-ea"/>
              <a:cs typeface="Times New Roman" pitchFamily="18" charset="0"/>
            </a:endParaRPr>
          </a:p>
        </p:txBody>
      </p:sp>
      <p:sp>
        <p:nvSpPr>
          <p:cNvPr id="5" name="Date Placeholder 4"/>
          <p:cNvSpPr>
            <a:spLocks noGrp="1"/>
          </p:cNvSpPr>
          <p:nvPr>
            <p:ph type="dt" sz="quarter" idx="10"/>
          </p:nvPr>
        </p:nvSpPr>
        <p:spPr/>
        <p:txBody>
          <a:bodyPr/>
          <a:lstStyle/>
          <a:p>
            <a:pPr>
              <a:defRPr/>
            </a:pPr>
            <a:fld id="{00B726AE-76B7-45F9-A452-5CA3EA6B7B50}" type="datetime1">
              <a:rPr lang="en-US" altLang="zh-CN"/>
              <a:pPr>
                <a:defRPr/>
              </a:pPr>
              <a:t>5/13/2015</a:t>
            </a:fld>
            <a:endParaRPr lang="zh-CN" altLang="en-US"/>
          </a:p>
        </p:txBody>
      </p:sp>
      <p:sp>
        <p:nvSpPr>
          <p:cNvPr id="6" name="Slide Number Placeholder 5"/>
          <p:cNvSpPr>
            <a:spLocks noGrp="1"/>
          </p:cNvSpPr>
          <p:nvPr>
            <p:ph type="sldNum" sz="quarter" idx="12"/>
          </p:nvPr>
        </p:nvSpPr>
        <p:spPr/>
        <p:txBody>
          <a:bodyPr/>
          <a:lstStyle/>
          <a:p>
            <a:pPr>
              <a:defRPr/>
            </a:pPr>
            <a:fld id="{1CBB272E-258D-49D6-85A5-444A65E98EFF}" type="slidenum">
              <a:rPr lang="zh-CN" altLang="en-US"/>
              <a:pPr>
                <a:defRPr/>
              </a:pPr>
              <a:t>171</a:t>
            </a:fld>
            <a:endParaRPr lang="zh-CN" altLang="en-US"/>
          </a:p>
        </p:txBody>
      </p:sp>
      <p:sp>
        <p:nvSpPr>
          <p:cNvPr id="7" name="Footer Placeholder 6"/>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a:spLocks noGrp="1"/>
          </p:cNvSpPr>
          <p:nvPr>
            <p:ph idx="1"/>
          </p:nvPr>
        </p:nvSpPr>
        <p:spPr>
          <a:xfrm>
            <a:off x="228600" y="228600"/>
            <a:ext cx="8686800" cy="6400800"/>
          </a:xfrm>
        </p:spPr>
        <p:txBody>
          <a:bodyPr>
            <a:normAutofit/>
          </a:bodyPr>
          <a:lstStyle/>
          <a:p>
            <a:pPr>
              <a:spcBef>
                <a:spcPts val="0"/>
              </a:spcBef>
              <a:spcAft>
                <a:spcPts val="1200"/>
              </a:spcAft>
              <a:buNone/>
            </a:pPr>
            <a:r>
              <a:rPr lang="en-US" sz="2800" b="1" dirty="0" smtClean="0">
                <a:solidFill>
                  <a:srgbClr val="002060"/>
                </a:solidFill>
                <a:latin typeface="Times New Roman" pitchFamily="18" charset="0"/>
                <a:cs typeface="Times New Roman" pitchFamily="18" charset="0"/>
              </a:rPr>
              <a:t>Clinical spectrum:</a:t>
            </a:r>
            <a:endParaRPr lang="en-US" sz="2400" b="1" dirty="0" smtClean="0">
              <a:latin typeface="Times New Roman" pitchFamily="18" charset="0"/>
              <a:cs typeface="Times New Roman" pitchFamily="18" charset="0"/>
            </a:endParaRPr>
          </a:p>
          <a:p>
            <a:pPr>
              <a:spcBef>
                <a:spcPts val="0"/>
              </a:spcBef>
              <a:spcAft>
                <a:spcPts val="1200"/>
              </a:spcAft>
              <a:buNone/>
            </a:pPr>
            <a:r>
              <a:rPr lang="en-US" sz="2400" b="1" dirty="0" smtClean="0">
                <a:latin typeface="Times New Roman" pitchFamily="18" charset="0"/>
                <a:cs typeface="Times New Roman" pitchFamily="18" charset="0"/>
              </a:rPr>
              <a:t>In Man</a:t>
            </a:r>
          </a:p>
          <a:p>
            <a:pPr>
              <a:spcBef>
                <a:spcPts val="0"/>
              </a:spcBef>
              <a:spcAft>
                <a:spcPts val="1200"/>
              </a:spcAft>
              <a:buNone/>
            </a:pPr>
            <a:r>
              <a:rPr lang="en-US" altLang="zh-CN" sz="2400" dirty="0" smtClean="0">
                <a:latin typeface="Times New Roman" pitchFamily="18" charset="0"/>
                <a:cs typeface="Times New Roman" pitchFamily="18" charset="0"/>
              </a:rPr>
              <a:t>Clinically, human </a:t>
            </a:r>
            <a:r>
              <a:rPr lang="en-US" altLang="zh-CN" sz="2400" dirty="0" err="1" smtClean="0">
                <a:latin typeface="Times New Roman" pitchFamily="18" charset="0"/>
                <a:cs typeface="Times New Roman" pitchFamily="18" charset="0"/>
              </a:rPr>
              <a:t>leptospirosis</a:t>
            </a:r>
            <a:r>
              <a:rPr lang="en-US" altLang="zh-CN" sz="2400" dirty="0" smtClean="0">
                <a:latin typeface="Times New Roman" pitchFamily="18" charset="0"/>
                <a:cs typeface="Times New Roman" pitchFamily="18" charset="0"/>
              </a:rPr>
              <a:t> is characterized by  an </a:t>
            </a:r>
            <a:r>
              <a:rPr lang="en-US" altLang="zh-CN" sz="2400" b="1" dirty="0" smtClean="0">
                <a:solidFill>
                  <a:srgbClr val="002060"/>
                </a:solidFill>
                <a:latin typeface="Times New Roman" pitchFamily="18" charset="0"/>
                <a:cs typeface="Times New Roman" pitchFamily="18" charset="0"/>
              </a:rPr>
              <a:t>acute influenza-like illness.</a:t>
            </a:r>
          </a:p>
          <a:p>
            <a:pPr marL="0" indent="0" eaLnBrk="1" hangingPunct="1">
              <a:buFont typeface="Wingdings 2" pitchFamily="18" charset="2"/>
              <a:buNone/>
            </a:pPr>
            <a:r>
              <a:rPr lang="en-US" altLang="zh-CN" sz="2400" dirty="0" smtClean="0">
                <a:latin typeface="Times New Roman" pitchFamily="18" charset="0"/>
                <a:cs typeface="Times New Roman" pitchFamily="18" charset="0"/>
              </a:rPr>
              <a:t>High fever, arthritis, meningitis, headache </a:t>
            </a:r>
            <a:r>
              <a:rPr lang="en-US" altLang="zh-CN" sz="2400" b="1" dirty="0" smtClean="0">
                <a:solidFill>
                  <a:srgbClr val="002060"/>
                </a:solidFill>
                <a:latin typeface="Times New Roman" pitchFamily="18" charset="0"/>
                <a:cs typeface="Times New Roman" pitchFamily="18" charset="0"/>
              </a:rPr>
              <a:t>conjunctivitis, </a:t>
            </a:r>
            <a:r>
              <a:rPr lang="en-US" altLang="zh-CN" sz="2400" b="1" dirty="0" err="1" smtClean="0">
                <a:solidFill>
                  <a:srgbClr val="002060"/>
                </a:solidFill>
                <a:latin typeface="Times New Roman" pitchFamily="18" charset="0"/>
                <a:cs typeface="Times New Roman" pitchFamily="18" charset="0"/>
              </a:rPr>
              <a:t>epistaxis</a:t>
            </a:r>
            <a:r>
              <a:rPr lang="en-US" altLang="zh-CN" sz="2400" dirty="0" smtClean="0">
                <a:latin typeface="Times New Roman" pitchFamily="18" charset="0"/>
                <a:cs typeface="Times New Roman" pitchFamily="18" charset="0"/>
              </a:rPr>
              <a:t>, bronchitis, pneumonia, nausea, vomition, abdominal cramp, hepatitis, anemia,</a:t>
            </a:r>
            <a:r>
              <a:rPr lang="en-US" altLang="zh-CN" sz="2400" b="1" dirty="0" smtClean="0">
                <a:latin typeface="Times New Roman" pitchFamily="18" charset="0"/>
                <a:cs typeface="Times New Roman" pitchFamily="18" charset="0"/>
              </a:rPr>
              <a:t> </a:t>
            </a:r>
            <a:r>
              <a:rPr lang="en-US" altLang="zh-CN" sz="2400" b="1" dirty="0" smtClean="0">
                <a:solidFill>
                  <a:srgbClr val="002060"/>
                </a:solidFill>
                <a:latin typeface="Times New Roman" pitchFamily="18" charset="0"/>
                <a:cs typeface="Times New Roman" pitchFamily="18" charset="0"/>
              </a:rPr>
              <a:t>jaundice, nephritis </a:t>
            </a:r>
            <a:r>
              <a:rPr lang="en-US" altLang="zh-CN" sz="2400" dirty="0" smtClean="0">
                <a:latin typeface="Times New Roman" pitchFamily="18" charset="0"/>
                <a:cs typeface="Times New Roman" pitchFamily="18" charset="0"/>
              </a:rPr>
              <a:t>and </a:t>
            </a:r>
            <a:r>
              <a:rPr lang="en-US" altLang="zh-CN" sz="2400" dirty="0" err="1" smtClean="0">
                <a:latin typeface="Times New Roman" pitchFamily="18" charset="0"/>
                <a:cs typeface="Times New Roman" pitchFamily="18" charset="0"/>
              </a:rPr>
              <a:t>albuminuria</a:t>
            </a:r>
            <a:r>
              <a:rPr lang="en-US" altLang="zh-CN" sz="2400" dirty="0" smtClean="0">
                <a:latin typeface="Times New Roman" pitchFamily="18" charset="0"/>
                <a:cs typeface="Times New Roman" pitchFamily="18" charset="0"/>
              </a:rPr>
              <a:t>.    </a:t>
            </a:r>
          </a:p>
        </p:txBody>
      </p:sp>
      <p:sp>
        <p:nvSpPr>
          <p:cNvPr id="4" name="Date Placeholder 3"/>
          <p:cNvSpPr>
            <a:spLocks noGrp="1"/>
          </p:cNvSpPr>
          <p:nvPr>
            <p:ph type="dt" sz="quarter" idx="10"/>
          </p:nvPr>
        </p:nvSpPr>
        <p:spPr/>
        <p:txBody>
          <a:bodyPr/>
          <a:lstStyle/>
          <a:p>
            <a:pPr>
              <a:defRPr/>
            </a:pPr>
            <a:fld id="{DBF6B585-7F43-4BF4-89C4-05B356FF653E}" type="datetime1">
              <a:rPr lang="en-US" altLang="zh-CN"/>
              <a:pPr>
                <a:defRPr/>
              </a:pPr>
              <a:t>5/13/2015</a:t>
            </a:fld>
            <a:endParaRPr lang="zh-CN" altLang="en-US"/>
          </a:p>
        </p:txBody>
      </p:sp>
      <p:sp>
        <p:nvSpPr>
          <p:cNvPr id="5" name="Slide Number Placeholder 4"/>
          <p:cNvSpPr>
            <a:spLocks noGrp="1"/>
          </p:cNvSpPr>
          <p:nvPr>
            <p:ph type="sldNum" sz="quarter" idx="12"/>
          </p:nvPr>
        </p:nvSpPr>
        <p:spPr/>
        <p:txBody>
          <a:bodyPr/>
          <a:lstStyle/>
          <a:p>
            <a:pPr>
              <a:defRPr/>
            </a:pPr>
            <a:fld id="{92F69B80-634B-471F-98FA-6A7FD02488F7}" type="slidenum">
              <a:rPr lang="zh-CN" altLang="en-US"/>
              <a:pPr>
                <a:defRPr/>
              </a:pPr>
              <a:t>172</a:t>
            </a:fld>
            <a:endParaRPr lang="zh-CN" altLang="en-US"/>
          </a:p>
        </p:txBody>
      </p:sp>
      <p:sp>
        <p:nvSpPr>
          <p:cNvPr id="6" name="Footer Placeholder 5"/>
          <p:cNvSpPr>
            <a:spLocks noGrp="1"/>
          </p:cNvSpPr>
          <p:nvPr>
            <p:ph type="ftr" sz="quarter" idx="11"/>
          </p:nvPr>
        </p:nvSpPr>
        <p:spPr/>
        <p:txBody>
          <a:bodyPr/>
          <a:lstStyle/>
          <a:p>
            <a:pPr>
              <a:defRPr/>
            </a:pPr>
            <a:endParaRPr lang="en-GB"/>
          </a:p>
        </p:txBody>
      </p:sp>
      <p:graphicFrame>
        <p:nvGraphicFramePr>
          <p:cNvPr id="8" name="Content Placeholder 3"/>
          <p:cNvGraphicFramePr>
            <a:graphicFrameLocks/>
          </p:cNvGraphicFramePr>
          <p:nvPr/>
        </p:nvGraphicFramePr>
        <p:xfrm>
          <a:off x="228600" y="3505200"/>
          <a:ext cx="86868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blinds dir="vert"/>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457200" y="152400"/>
            <a:ext cx="8229600" cy="533400"/>
          </a:xfrm>
        </p:spPr>
        <p:txBody>
          <a:bodyPr/>
          <a:lstStyle/>
          <a:p>
            <a:pPr eaLnBrk="1" hangingPunct="1"/>
            <a:r>
              <a:rPr lang="en-US" sz="2800" b="1" dirty="0" err="1" smtClean="0">
                <a:latin typeface="Times New Roman" pitchFamily="18" charset="0"/>
                <a:cs typeface="Times New Roman" pitchFamily="18" charset="0"/>
              </a:rPr>
              <a:t>Icteric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Leptospirosis</a:t>
            </a:r>
            <a:r>
              <a:rPr lang="en-US" sz="2800" b="1" dirty="0" smtClean="0">
                <a:latin typeface="Times New Roman" pitchFamily="18" charset="0"/>
                <a:cs typeface="Times New Roman" pitchFamily="18" charset="0"/>
              </a:rPr>
              <a:t> (Weil’s Syndrome</a:t>
            </a:r>
            <a:endParaRPr lang="en-US" sz="3600" dirty="0" smtClean="0">
              <a:latin typeface="Arial" pitchFamily="34" charset="0"/>
              <a:cs typeface="Arial" pitchFamily="34" charset="0"/>
            </a:endParaRPr>
          </a:p>
        </p:txBody>
      </p:sp>
      <p:pic>
        <p:nvPicPr>
          <p:cNvPr id="137219" name="Content Placeholder 4"/>
          <p:cNvPicPr>
            <a:picLocks noGrp="1" noChangeAspect="1" noChangeArrowheads="1"/>
          </p:cNvPicPr>
          <p:nvPr>
            <p:ph idx="1"/>
          </p:nvPr>
        </p:nvPicPr>
        <p:blipFill>
          <a:blip r:embed="rId2" cstate="print"/>
          <a:srcRect/>
          <a:stretch>
            <a:fillRect/>
          </a:stretch>
        </p:blipFill>
        <p:spPr>
          <a:xfrm>
            <a:off x="228600" y="838200"/>
            <a:ext cx="8686800" cy="5105400"/>
          </a:xfrm>
        </p:spPr>
      </p:pic>
      <p:sp>
        <p:nvSpPr>
          <p:cNvPr id="137220" name="Rectangle 2"/>
          <p:cNvSpPr>
            <a:spLocks noChangeArrowheads="1"/>
          </p:cNvSpPr>
          <p:nvPr/>
        </p:nvSpPr>
        <p:spPr bwMode="auto">
          <a:xfrm>
            <a:off x="228600" y="5943601"/>
            <a:ext cx="8763000" cy="461665"/>
          </a:xfrm>
          <a:prstGeom prst="rect">
            <a:avLst/>
          </a:prstGeom>
          <a:noFill/>
          <a:ln w="9525">
            <a:noFill/>
            <a:miter lim="800000"/>
            <a:headEnd/>
            <a:tailEnd/>
          </a:ln>
        </p:spPr>
        <p:txBody>
          <a:bodyPr wrap="square">
            <a:spAutoFit/>
          </a:bodyPr>
          <a:lstStyle/>
          <a:p>
            <a:r>
              <a:rPr lang="en-US" altLang="zh-CN" sz="2400" b="1" dirty="0" smtClean="0">
                <a:latin typeface="Times New Roman" pitchFamily="18" charset="0"/>
                <a:cs typeface="Times New Roman" pitchFamily="18" charset="0"/>
              </a:rPr>
              <a:t>A man with Weil’s disease   Source: - Jansen and Schneider (2011).</a:t>
            </a:r>
            <a:endParaRPr lang="en-US" altLang="zh-CN" b="1" dirty="0">
              <a:latin typeface="Times New Roman" pitchFamily="18" charset="0"/>
              <a:cs typeface="Times New Roman" pitchFamily="18" charset="0"/>
            </a:endParaRPr>
          </a:p>
        </p:txBody>
      </p:sp>
      <p:sp>
        <p:nvSpPr>
          <p:cNvPr id="6" name="Date Placeholder 5"/>
          <p:cNvSpPr>
            <a:spLocks noGrp="1"/>
          </p:cNvSpPr>
          <p:nvPr>
            <p:ph type="dt" sz="quarter" idx="10"/>
          </p:nvPr>
        </p:nvSpPr>
        <p:spPr/>
        <p:txBody>
          <a:bodyPr/>
          <a:lstStyle/>
          <a:p>
            <a:pPr>
              <a:defRPr/>
            </a:pPr>
            <a:fld id="{CDA765EE-97BA-4B37-9AB7-D035F2718454}" type="datetime1">
              <a:rPr lang="en-US" altLang="zh-CN"/>
              <a:pPr>
                <a:defRPr/>
              </a:pPr>
              <a:t>5/13/2015</a:t>
            </a:fld>
            <a:endParaRPr lang="zh-CN" altLang="en-US" dirty="0"/>
          </a:p>
        </p:txBody>
      </p:sp>
      <p:sp>
        <p:nvSpPr>
          <p:cNvPr id="7" name="Slide Number Placeholder 6"/>
          <p:cNvSpPr>
            <a:spLocks noGrp="1"/>
          </p:cNvSpPr>
          <p:nvPr>
            <p:ph type="sldNum" sz="quarter" idx="12"/>
          </p:nvPr>
        </p:nvSpPr>
        <p:spPr/>
        <p:txBody>
          <a:bodyPr/>
          <a:lstStyle/>
          <a:p>
            <a:pPr>
              <a:defRPr/>
            </a:pPr>
            <a:fld id="{0F7AEC98-6214-411D-A61E-798565F671C5}" type="slidenum">
              <a:rPr lang="zh-CN" altLang="en-US"/>
              <a:pPr>
                <a:defRPr/>
              </a:pPr>
              <a:t>173</a:t>
            </a:fld>
            <a:endParaRPr lang="zh-CN" altLang="en-US"/>
          </a:p>
        </p:txBody>
      </p:sp>
      <p:sp>
        <p:nvSpPr>
          <p:cNvPr id="8" name="Footer Placeholder 7"/>
          <p:cNvSpPr>
            <a:spLocks noGrp="1"/>
          </p:cNvSpPr>
          <p:nvPr>
            <p:ph type="ftr" sz="quarter" idx="11"/>
          </p:nvPr>
        </p:nvSpPr>
        <p:spPr/>
        <p:txBody>
          <a:bodyPr/>
          <a:lstStyle/>
          <a:p>
            <a:pPr>
              <a:defRPr/>
            </a:pPr>
            <a:endParaRPr lang="en-GB" dirty="0"/>
          </a:p>
        </p:txBody>
      </p:sp>
    </p:spTree>
  </p:cSld>
  <p:clrMapOvr>
    <a:masterClrMapping/>
  </p:clrMapOvr>
  <p:transition>
    <p:blinds dir="vert"/>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Content Placeholder 2"/>
          <p:cNvSpPr>
            <a:spLocks noGrp="1"/>
          </p:cNvSpPr>
          <p:nvPr>
            <p:ph idx="1"/>
          </p:nvPr>
        </p:nvSpPr>
        <p:spPr>
          <a:xfrm>
            <a:off x="152400" y="152400"/>
            <a:ext cx="8839200" cy="6248400"/>
          </a:xfrm>
        </p:spPr>
        <p:txBody>
          <a:bodyPr/>
          <a:lstStyle/>
          <a:p>
            <a:pPr>
              <a:buNone/>
            </a:pPr>
            <a:r>
              <a:rPr lang="en-US" sz="2800" b="1" dirty="0" smtClean="0">
                <a:latin typeface="Times New Roman" pitchFamily="18" charset="0"/>
                <a:cs typeface="Times New Roman" pitchFamily="18" charset="0"/>
              </a:rPr>
              <a:t>In Animals</a:t>
            </a:r>
            <a:endParaRPr lang="en-US" altLang="zh-CN" sz="2800" dirty="0" smtClean="0">
              <a:latin typeface="Times New Roman" pitchFamily="18" charset="0"/>
              <a:cs typeface="Times New Roman" pitchFamily="18" charset="0"/>
            </a:endParaRPr>
          </a:p>
          <a:p>
            <a:pPr marL="174625" indent="-174625" algn="just" eaLnBrk="1" hangingPunct="1"/>
            <a:r>
              <a:rPr lang="en-US" altLang="zh-CN" sz="2400" dirty="0" smtClean="0">
                <a:latin typeface="Times New Roman" pitchFamily="18" charset="0"/>
                <a:cs typeface="Times New Roman" pitchFamily="18" charset="0"/>
              </a:rPr>
              <a:t>Anorexia, fever, meningitis, conjunctivitis, </a:t>
            </a:r>
            <a:r>
              <a:rPr lang="en-US" altLang="zh-CN" sz="2400" dirty="0" err="1" smtClean="0">
                <a:latin typeface="Times New Roman" pitchFamily="18" charset="0"/>
                <a:cs typeface="Times New Roman" pitchFamily="18" charset="0"/>
              </a:rPr>
              <a:t>dyspnoea</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anaemia</a:t>
            </a: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icterus</a:t>
            </a:r>
            <a:r>
              <a:rPr lang="en-US" altLang="zh-CN" sz="2400" dirty="0" smtClean="0">
                <a:latin typeface="Times New Roman" pitchFamily="18" charset="0"/>
                <a:cs typeface="Times New Roman" pitchFamily="18" charset="0"/>
              </a:rPr>
              <a:t>, nephritis, </a:t>
            </a:r>
            <a:r>
              <a:rPr lang="en-US" altLang="zh-CN" sz="2400" dirty="0" err="1" smtClean="0">
                <a:latin typeface="Times New Roman" pitchFamily="18" charset="0"/>
                <a:cs typeface="Times New Roman" pitchFamily="18" charset="0"/>
              </a:rPr>
              <a:t>hemoglobinuria</a:t>
            </a:r>
            <a:r>
              <a:rPr lang="en-US" altLang="zh-CN" sz="2400" dirty="0" smtClean="0">
                <a:latin typeface="Times New Roman" pitchFamily="18" charset="0"/>
                <a:cs typeface="Times New Roman" pitchFamily="18" charset="0"/>
              </a:rPr>
              <a:t>, </a:t>
            </a:r>
            <a:r>
              <a:rPr lang="en-US" altLang="zh-CN" sz="2400" b="1" dirty="0" smtClean="0">
                <a:solidFill>
                  <a:srgbClr val="002060"/>
                </a:solidFill>
                <a:latin typeface="Times New Roman" pitchFamily="18" charset="0"/>
                <a:cs typeface="Times New Roman" pitchFamily="18" charset="0"/>
              </a:rPr>
              <a:t>still birth, abortion, mastitis and death.</a:t>
            </a:r>
          </a:p>
        </p:txBody>
      </p:sp>
      <p:pic>
        <p:nvPicPr>
          <p:cNvPr id="138244" name="Picture 2"/>
          <p:cNvPicPr>
            <a:picLocks noChangeAspect="1" noChangeArrowheads="1"/>
          </p:cNvPicPr>
          <p:nvPr/>
        </p:nvPicPr>
        <p:blipFill>
          <a:blip r:embed="rId2" cstate="print"/>
          <a:srcRect/>
          <a:stretch>
            <a:fillRect/>
          </a:stretch>
        </p:blipFill>
        <p:spPr bwMode="auto">
          <a:xfrm>
            <a:off x="6248400" y="4114800"/>
            <a:ext cx="2895600" cy="2209800"/>
          </a:xfrm>
          <a:prstGeom prst="rect">
            <a:avLst/>
          </a:prstGeom>
          <a:noFill/>
          <a:ln w="9525">
            <a:noFill/>
            <a:miter lim="800000"/>
            <a:headEnd/>
            <a:tailEnd/>
          </a:ln>
        </p:spPr>
      </p:pic>
      <p:sp>
        <p:nvSpPr>
          <p:cNvPr id="138246" name="Rectangle 10"/>
          <p:cNvSpPr>
            <a:spLocks noChangeArrowheads="1"/>
          </p:cNvSpPr>
          <p:nvPr/>
        </p:nvSpPr>
        <p:spPr bwMode="auto">
          <a:xfrm>
            <a:off x="1447800" y="6248400"/>
            <a:ext cx="6324600" cy="400110"/>
          </a:xfrm>
          <a:prstGeom prst="rect">
            <a:avLst/>
          </a:prstGeom>
          <a:noFill/>
          <a:ln w="9525">
            <a:noFill/>
            <a:miter lim="800000"/>
            <a:headEnd/>
            <a:tailEnd/>
          </a:ln>
        </p:spPr>
        <p:txBody>
          <a:bodyPr wrap="square">
            <a:spAutoFit/>
          </a:bodyPr>
          <a:lstStyle/>
          <a:p>
            <a:r>
              <a:rPr lang="en-US" altLang="zh-CN" sz="2000" dirty="0">
                <a:latin typeface="Calibri" pitchFamily="34" charset="0"/>
                <a:hlinkClick r:id="rId3"/>
              </a:rPr>
              <a:t>Source:- https://secure.merck-animal-health.com</a:t>
            </a:r>
            <a:endParaRPr lang="en-US" altLang="zh-CN" sz="2000" dirty="0">
              <a:latin typeface="Calibri" pitchFamily="34" charset="0"/>
            </a:endParaRPr>
          </a:p>
        </p:txBody>
      </p:sp>
      <p:sp>
        <p:nvSpPr>
          <p:cNvPr id="138247" name="Rectangle 6"/>
          <p:cNvSpPr>
            <a:spLocks noChangeArrowheads="1"/>
          </p:cNvSpPr>
          <p:nvPr/>
        </p:nvSpPr>
        <p:spPr bwMode="auto">
          <a:xfrm>
            <a:off x="571500" y="928688"/>
            <a:ext cx="242374" cy="400110"/>
          </a:xfrm>
          <a:prstGeom prst="rect">
            <a:avLst/>
          </a:prstGeom>
          <a:noFill/>
          <a:ln w="9525">
            <a:noFill/>
            <a:miter lim="800000"/>
            <a:headEnd/>
            <a:tailEnd/>
          </a:ln>
        </p:spPr>
        <p:txBody>
          <a:bodyPr wrap="none">
            <a:spAutoFit/>
          </a:bodyPr>
          <a:lstStyle/>
          <a:p>
            <a:r>
              <a:rPr lang="en-US" sz="2000" b="1" dirty="0"/>
              <a:t> </a:t>
            </a:r>
            <a:endParaRPr lang="zh-CN" altLang="en-US" sz="2000" b="1" dirty="0">
              <a:latin typeface="Calibri" pitchFamily="34" charset="0"/>
            </a:endParaRPr>
          </a:p>
        </p:txBody>
      </p:sp>
      <p:sp>
        <p:nvSpPr>
          <p:cNvPr id="8" name="Date Placeholder 7"/>
          <p:cNvSpPr>
            <a:spLocks noGrp="1"/>
          </p:cNvSpPr>
          <p:nvPr>
            <p:ph type="dt" sz="quarter" idx="10"/>
          </p:nvPr>
        </p:nvSpPr>
        <p:spPr/>
        <p:txBody>
          <a:bodyPr/>
          <a:lstStyle/>
          <a:p>
            <a:pPr>
              <a:defRPr/>
            </a:pPr>
            <a:fld id="{E17E52B2-366A-45F8-9083-CB7BED982743}" type="datetime1">
              <a:rPr lang="en-US" altLang="zh-CN"/>
              <a:pPr>
                <a:defRPr/>
              </a:pPr>
              <a:t>5/13/2015</a:t>
            </a:fld>
            <a:endParaRPr lang="zh-CN" altLang="en-US"/>
          </a:p>
        </p:txBody>
      </p:sp>
      <p:sp>
        <p:nvSpPr>
          <p:cNvPr id="9" name="Slide Number Placeholder 8"/>
          <p:cNvSpPr>
            <a:spLocks noGrp="1"/>
          </p:cNvSpPr>
          <p:nvPr>
            <p:ph type="sldNum" sz="quarter" idx="12"/>
          </p:nvPr>
        </p:nvSpPr>
        <p:spPr/>
        <p:txBody>
          <a:bodyPr/>
          <a:lstStyle/>
          <a:p>
            <a:pPr>
              <a:defRPr/>
            </a:pPr>
            <a:fld id="{00EE4A4F-8AB8-42A6-B532-7B1005BE558D}" type="slidenum">
              <a:rPr lang="zh-CN" altLang="en-US"/>
              <a:pPr>
                <a:defRPr/>
              </a:pPr>
              <a:t>174</a:t>
            </a:fld>
            <a:endParaRPr lang="zh-CN" altLang="en-US"/>
          </a:p>
        </p:txBody>
      </p:sp>
      <p:sp>
        <p:nvSpPr>
          <p:cNvPr id="10" name="Footer Placeholder 9"/>
          <p:cNvSpPr>
            <a:spLocks noGrp="1"/>
          </p:cNvSpPr>
          <p:nvPr>
            <p:ph type="ftr" sz="quarter" idx="11"/>
          </p:nvPr>
        </p:nvSpPr>
        <p:spPr/>
        <p:txBody>
          <a:bodyPr/>
          <a:lstStyle/>
          <a:p>
            <a:pPr>
              <a:defRPr/>
            </a:pPr>
            <a:endParaRPr lang="en-GB"/>
          </a:p>
        </p:txBody>
      </p:sp>
      <p:pic>
        <p:nvPicPr>
          <p:cNvPr id="12" name="Picture 1"/>
          <p:cNvPicPr>
            <a:picLocks noChangeAspect="1" noChangeArrowheads="1"/>
          </p:cNvPicPr>
          <p:nvPr/>
        </p:nvPicPr>
        <p:blipFill>
          <a:blip r:embed="rId4" cstate="print"/>
          <a:srcRect/>
          <a:stretch>
            <a:fillRect/>
          </a:stretch>
        </p:blipFill>
        <p:spPr bwMode="auto">
          <a:xfrm>
            <a:off x="0" y="1828800"/>
            <a:ext cx="6172200" cy="4572000"/>
          </a:xfrm>
          <a:prstGeom prst="rect">
            <a:avLst/>
          </a:prstGeom>
          <a:noFill/>
          <a:ln w="9525">
            <a:noFill/>
            <a:miter lim="800000"/>
            <a:headEnd/>
            <a:tailEnd/>
          </a:ln>
        </p:spPr>
      </p:pic>
    </p:spTree>
  </p:cSld>
  <p:clrMapOvr>
    <a:masterClrMapping/>
  </p:clrMapOvr>
  <p:transition>
    <p:blinds dir="vert"/>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a:xfrm>
            <a:off x="2590800" y="152400"/>
            <a:ext cx="3962400" cy="530225"/>
          </a:xfrm>
        </p:spPr>
        <p:txBody>
          <a:bodyPr>
            <a:noAutofit/>
          </a:bodyPr>
          <a:lstStyle/>
          <a:p>
            <a:pPr eaLnBrk="1" hangingPunct="1"/>
            <a:r>
              <a:rPr lang="en-US" sz="2800" b="1" dirty="0" smtClean="0">
                <a:latin typeface="Times New Roman" pitchFamily="18" charset="0"/>
                <a:cs typeface="Times New Roman" pitchFamily="18" charset="0"/>
              </a:rPr>
              <a:t>Risk factors</a:t>
            </a:r>
          </a:p>
        </p:txBody>
      </p:sp>
      <p:sp>
        <p:nvSpPr>
          <p:cNvPr id="143363" name="Content Placeholder 2"/>
          <p:cNvSpPr>
            <a:spLocks noGrp="1"/>
          </p:cNvSpPr>
          <p:nvPr>
            <p:ph idx="1"/>
          </p:nvPr>
        </p:nvSpPr>
        <p:spPr>
          <a:xfrm>
            <a:off x="228600" y="838201"/>
            <a:ext cx="8763000" cy="5638800"/>
          </a:xfrm>
        </p:spPr>
        <p:txBody>
          <a:bodyPr>
            <a:normAutofit/>
          </a:bodyPr>
          <a:lstStyle/>
          <a:p>
            <a:pPr marL="406400" indent="-406400" algn="just" eaLnBrk="1" hangingPunct="1">
              <a:spcBef>
                <a:spcPts val="600"/>
              </a:spcBef>
              <a:spcAft>
                <a:spcPts val="1200"/>
              </a:spcAft>
              <a:buFont typeface="+mj-lt"/>
              <a:buAutoNum type="arabicPeriod"/>
            </a:pPr>
            <a:r>
              <a:rPr lang="en-US" altLang="zh-CN" sz="2400" b="1" dirty="0" smtClean="0">
                <a:latin typeface="Times New Roman" pitchFamily="18" charset="0"/>
                <a:cs typeface="Times New Roman" pitchFamily="18" charset="0"/>
              </a:rPr>
              <a:t>Abundant</a:t>
            </a:r>
            <a:r>
              <a:rPr lang="en-US" altLang="zh-CN" sz="2400" dirty="0" smtClean="0">
                <a:latin typeface="Times New Roman" pitchFamily="18" charset="0"/>
                <a:cs typeface="Times New Roman" pitchFamily="18" charset="0"/>
              </a:rPr>
              <a:t> of rodents, cattle &amp; stray dogs.</a:t>
            </a:r>
          </a:p>
          <a:p>
            <a:pPr marL="406400" indent="-406400" algn="just" eaLnBrk="1" hangingPunct="1">
              <a:spcBef>
                <a:spcPts val="600"/>
              </a:spcBef>
              <a:spcAft>
                <a:spcPts val="1200"/>
              </a:spcAft>
              <a:buFont typeface="+mj-lt"/>
              <a:buAutoNum type="arabicPeriod"/>
            </a:pPr>
            <a:r>
              <a:rPr lang="en-US" altLang="zh-CN" sz="2400" b="1" dirty="0" smtClean="0">
                <a:latin typeface="Times New Roman" pitchFamily="18" charset="0"/>
                <a:cs typeface="Times New Roman" pitchFamily="18" charset="0"/>
              </a:rPr>
              <a:t>Contaminated environment</a:t>
            </a:r>
            <a:r>
              <a:rPr lang="en-US" altLang="zh-CN" sz="2400" dirty="0" smtClean="0">
                <a:latin typeface="Times New Roman" pitchFamily="18" charset="0"/>
                <a:cs typeface="Times New Roman" pitchFamily="18" charset="0"/>
              </a:rPr>
              <a:t>.</a:t>
            </a:r>
          </a:p>
          <a:p>
            <a:pPr marL="406400" indent="-406400" algn="just" eaLnBrk="1" hangingPunct="1">
              <a:spcBef>
                <a:spcPts val="600"/>
              </a:spcBef>
              <a:spcAft>
                <a:spcPts val="1200"/>
              </a:spcAft>
              <a:buFont typeface="+mj-lt"/>
              <a:buAutoNum type="arabicPeriod"/>
            </a:pPr>
            <a:r>
              <a:rPr lang="en-US" altLang="zh-CN" sz="2400" b="1" dirty="0" smtClean="0">
                <a:latin typeface="Times New Roman" pitchFamily="18" charset="0"/>
                <a:cs typeface="Times New Roman" pitchFamily="18" charset="0"/>
              </a:rPr>
              <a:t>Bare foot walking </a:t>
            </a:r>
            <a:r>
              <a:rPr lang="en-US" altLang="zh-CN" sz="2400" dirty="0" smtClean="0">
                <a:latin typeface="Times New Roman" pitchFamily="18" charset="0"/>
                <a:cs typeface="Times New Roman" pitchFamily="18" charset="0"/>
              </a:rPr>
              <a:t>through </a:t>
            </a:r>
            <a:r>
              <a:rPr lang="en-US" altLang="zh-CN" sz="2400" b="1" dirty="0" smtClean="0">
                <a:latin typeface="Times New Roman" pitchFamily="18" charset="0"/>
                <a:cs typeface="Times New Roman" pitchFamily="18" charset="0"/>
              </a:rPr>
              <a:t>water</a:t>
            </a:r>
            <a:r>
              <a:rPr lang="en-US" altLang="zh-CN" sz="2400" dirty="0" smtClean="0">
                <a:latin typeface="Times New Roman" pitchFamily="18" charset="0"/>
                <a:cs typeface="Times New Roman" pitchFamily="18" charset="0"/>
              </a:rPr>
              <a:t> logged area.</a:t>
            </a:r>
          </a:p>
          <a:p>
            <a:pPr marL="406400" indent="-406400" algn="just" eaLnBrk="1" hangingPunct="1">
              <a:spcBef>
                <a:spcPts val="600"/>
              </a:spcBef>
              <a:spcAft>
                <a:spcPts val="1200"/>
              </a:spcAft>
              <a:buFont typeface="+mj-lt"/>
              <a:buAutoNum type="arabicPeriod"/>
            </a:pPr>
            <a:r>
              <a:rPr lang="en-US" altLang="zh-CN" sz="2400" b="1" dirty="0" smtClean="0">
                <a:latin typeface="Times New Roman" pitchFamily="18" charset="0"/>
                <a:cs typeface="Times New Roman" pitchFamily="18" charset="0"/>
              </a:rPr>
              <a:t>Handling of infected </a:t>
            </a:r>
            <a:r>
              <a:rPr lang="en-US" altLang="zh-CN" sz="2400" dirty="0" smtClean="0">
                <a:latin typeface="Times New Roman" pitchFamily="18" charset="0"/>
                <a:cs typeface="Times New Roman" pitchFamily="18" charset="0"/>
              </a:rPr>
              <a:t>organs like </a:t>
            </a:r>
            <a:r>
              <a:rPr lang="en-US" altLang="zh-CN" sz="2400" b="1" dirty="0" smtClean="0">
                <a:latin typeface="Times New Roman" pitchFamily="18" charset="0"/>
                <a:cs typeface="Times New Roman" pitchFamily="18" charset="0"/>
              </a:rPr>
              <a:t>kidney</a:t>
            </a:r>
            <a:r>
              <a:rPr lang="en-US" altLang="zh-CN" sz="2400" dirty="0" smtClean="0">
                <a:latin typeface="Times New Roman" pitchFamily="18" charset="0"/>
                <a:cs typeface="Times New Roman" pitchFamily="18" charset="0"/>
              </a:rPr>
              <a:t> and </a:t>
            </a:r>
            <a:r>
              <a:rPr lang="en-US" altLang="zh-CN" sz="2400" b="1" dirty="0" smtClean="0">
                <a:latin typeface="Times New Roman" pitchFamily="18" charset="0"/>
                <a:cs typeface="Times New Roman" pitchFamily="18" charset="0"/>
              </a:rPr>
              <a:t>liver</a:t>
            </a:r>
            <a:r>
              <a:rPr lang="en-US" altLang="zh-CN" sz="2400" dirty="0" smtClean="0">
                <a:latin typeface="Times New Roman" pitchFamily="18" charset="0"/>
                <a:cs typeface="Times New Roman" pitchFamily="18" charset="0"/>
              </a:rPr>
              <a:t>.</a:t>
            </a:r>
          </a:p>
          <a:p>
            <a:pPr marL="406400" indent="-406400" algn="just" eaLnBrk="1" hangingPunct="1">
              <a:spcBef>
                <a:spcPts val="600"/>
              </a:spcBef>
              <a:spcAft>
                <a:spcPts val="1200"/>
              </a:spcAft>
              <a:buFont typeface="+mj-lt"/>
              <a:buAutoNum type="arabicPeriod"/>
            </a:pPr>
            <a:r>
              <a:rPr lang="en-US" altLang="zh-CN" sz="2400" b="1" dirty="0" smtClean="0">
                <a:latin typeface="Times New Roman" pitchFamily="18" charset="0"/>
                <a:cs typeface="Times New Roman" pitchFamily="18" charset="0"/>
              </a:rPr>
              <a:t>Agricultural activity</a:t>
            </a:r>
            <a:r>
              <a:rPr lang="en-US" altLang="zh-CN" sz="2400" dirty="0" smtClean="0">
                <a:latin typeface="Times New Roman" pitchFamily="18" charset="0"/>
                <a:cs typeface="Times New Roman" pitchFamily="18" charset="0"/>
              </a:rPr>
              <a:t>: a person during agricultural operation may receive minor cut or injury in his hand or leg and thereby gives an opportunity to </a:t>
            </a:r>
            <a:r>
              <a:rPr lang="en-US" altLang="zh-CN" sz="2400" dirty="0" err="1" smtClean="0">
                <a:latin typeface="Times New Roman" pitchFamily="18" charset="0"/>
                <a:cs typeface="Times New Roman" pitchFamily="18" charset="0"/>
              </a:rPr>
              <a:t>leptospires</a:t>
            </a:r>
            <a:r>
              <a:rPr lang="en-US" altLang="zh-CN" sz="2400" dirty="0" smtClean="0">
                <a:latin typeface="Times New Roman" pitchFamily="18" charset="0"/>
                <a:cs typeface="Times New Roman" pitchFamily="18" charset="0"/>
              </a:rPr>
              <a:t> to enter through abraded skin.</a:t>
            </a:r>
          </a:p>
        </p:txBody>
      </p:sp>
      <p:sp>
        <p:nvSpPr>
          <p:cNvPr id="6" name="Date Placeholder 5"/>
          <p:cNvSpPr>
            <a:spLocks noGrp="1"/>
          </p:cNvSpPr>
          <p:nvPr>
            <p:ph type="dt" sz="quarter" idx="10"/>
          </p:nvPr>
        </p:nvSpPr>
        <p:spPr/>
        <p:txBody>
          <a:bodyPr/>
          <a:lstStyle/>
          <a:p>
            <a:pPr>
              <a:defRPr/>
            </a:pPr>
            <a:fld id="{8F67E4D0-9227-4D6C-A01C-8E9947E9294C}" type="datetime1">
              <a:rPr lang="en-US" altLang="zh-CN"/>
              <a:pPr>
                <a:defRPr/>
              </a:pPr>
              <a:t>5/13/2015</a:t>
            </a:fld>
            <a:endParaRPr lang="zh-CN" altLang="en-US"/>
          </a:p>
        </p:txBody>
      </p:sp>
      <p:sp>
        <p:nvSpPr>
          <p:cNvPr id="7" name="Slide Number Placeholder 6"/>
          <p:cNvSpPr>
            <a:spLocks noGrp="1"/>
          </p:cNvSpPr>
          <p:nvPr>
            <p:ph type="sldNum" sz="quarter" idx="12"/>
          </p:nvPr>
        </p:nvSpPr>
        <p:spPr/>
        <p:txBody>
          <a:bodyPr/>
          <a:lstStyle/>
          <a:p>
            <a:pPr>
              <a:defRPr/>
            </a:pPr>
            <a:fld id="{158D6996-35D9-44C2-9962-862236B12A68}" type="slidenum">
              <a:rPr lang="zh-CN" altLang="en-US"/>
              <a:pPr>
                <a:defRPr/>
              </a:pPr>
              <a:t>175</a:t>
            </a:fld>
            <a:endParaRPr lang="zh-CN" altLang="en-US"/>
          </a:p>
        </p:txBody>
      </p:sp>
      <p:sp>
        <p:nvSpPr>
          <p:cNvPr id="8" name="Footer Placeholder 7"/>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a:xfrm>
            <a:off x="3124200" y="152400"/>
            <a:ext cx="3300412" cy="533400"/>
          </a:xfrm>
        </p:spPr>
        <p:txBody>
          <a:bodyPr>
            <a:normAutofit/>
          </a:bodyPr>
          <a:lstStyle/>
          <a:p>
            <a:pPr eaLnBrk="1" hangingPunct="1"/>
            <a:r>
              <a:rPr lang="en-US" sz="2800" b="1" dirty="0" smtClean="0">
                <a:solidFill>
                  <a:srgbClr val="002060"/>
                </a:solidFill>
                <a:latin typeface="Times New Roman" pitchFamily="18" charset="0"/>
                <a:cs typeface="Times New Roman" pitchFamily="18" charset="0"/>
              </a:rPr>
              <a:t>DIAGNOSIS:</a:t>
            </a:r>
          </a:p>
        </p:txBody>
      </p:sp>
      <p:sp>
        <p:nvSpPr>
          <p:cNvPr id="23555" name="Content Placeholder 2"/>
          <p:cNvSpPr>
            <a:spLocks noGrp="1"/>
          </p:cNvSpPr>
          <p:nvPr>
            <p:ph idx="1"/>
          </p:nvPr>
        </p:nvSpPr>
        <p:spPr>
          <a:xfrm>
            <a:off x="152400" y="838200"/>
            <a:ext cx="8763000" cy="5715000"/>
          </a:xfrm>
        </p:spPr>
        <p:txBody>
          <a:bodyPr rtlCol="0">
            <a:normAutofit/>
          </a:bodyPr>
          <a:lstStyle/>
          <a:p>
            <a:pPr marL="347663" indent="-347663" algn="just" eaLnBrk="1" fontAlgn="auto" hangingPunct="1">
              <a:spcBef>
                <a:spcPts val="600"/>
              </a:spcBef>
              <a:spcAft>
                <a:spcPts val="1200"/>
              </a:spcAft>
              <a:buFont typeface="Wingdings 2" pitchFamily="18" charset="2"/>
              <a:buAutoNum type="arabicPeriod"/>
              <a:defRPr/>
            </a:pPr>
            <a:r>
              <a:rPr lang="en-US" altLang="zh-CN" sz="2400" dirty="0" smtClean="0">
                <a:latin typeface="Times New Roman" pitchFamily="18" charset="0"/>
                <a:cs typeface="Times New Roman" pitchFamily="18" charset="0"/>
              </a:rPr>
              <a:t>Examination of freshly voided urine by dark field microscopy for </a:t>
            </a:r>
            <a:r>
              <a:rPr lang="en-US" altLang="zh-CN" sz="2400" dirty="0" smtClean="0">
                <a:solidFill>
                  <a:srgbClr val="002060"/>
                </a:solidFill>
                <a:latin typeface="Times New Roman" pitchFamily="18" charset="0"/>
                <a:cs typeface="Times New Roman" pitchFamily="18" charset="0"/>
              </a:rPr>
              <a:t>organisms.</a:t>
            </a:r>
          </a:p>
          <a:p>
            <a:pPr marL="347663" indent="-347663" algn="just" eaLnBrk="1" fontAlgn="auto" hangingPunct="1">
              <a:spcBef>
                <a:spcPts val="600"/>
              </a:spcBef>
              <a:spcAft>
                <a:spcPts val="1200"/>
              </a:spcAft>
              <a:buFont typeface="Wingdings 2" pitchFamily="18" charset="2"/>
              <a:buAutoNum type="arabicPeriod"/>
              <a:defRPr/>
            </a:pPr>
            <a:r>
              <a:rPr lang="en-US" altLang="zh-CN" sz="2400" dirty="0" smtClean="0">
                <a:latin typeface="Times New Roman" pitchFamily="18" charset="0"/>
                <a:cs typeface="Times New Roman" pitchFamily="18" charset="0"/>
              </a:rPr>
              <a:t>Recovery of</a:t>
            </a:r>
            <a:r>
              <a:rPr lang="en-US" altLang="zh-CN" sz="2400" b="1" dirty="0" smtClean="0">
                <a:latin typeface="Times New Roman" pitchFamily="18" charset="0"/>
                <a:cs typeface="Times New Roman" pitchFamily="18" charset="0"/>
              </a:rPr>
              <a:t> </a:t>
            </a:r>
            <a:r>
              <a:rPr lang="en-US" altLang="zh-CN" sz="2400" b="1" dirty="0" smtClean="0">
                <a:solidFill>
                  <a:srgbClr val="002060"/>
                </a:solidFill>
                <a:latin typeface="Times New Roman" pitchFamily="18" charset="0"/>
                <a:cs typeface="Times New Roman" pitchFamily="18" charset="0"/>
              </a:rPr>
              <a:t>organism</a:t>
            </a:r>
            <a:r>
              <a:rPr lang="en-US" altLang="zh-CN" sz="2400" b="1"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from blood, CSF during acute phase and urine after 7 days on EMJH medium with bovine serum albumin, Fletcher’s medium, </a:t>
            </a:r>
            <a:r>
              <a:rPr lang="en-US" altLang="zh-CN" sz="2400" dirty="0" err="1" smtClean="0">
                <a:latin typeface="Times New Roman" pitchFamily="18" charset="0"/>
                <a:cs typeface="Times New Roman" pitchFamily="18" charset="0"/>
              </a:rPr>
              <a:t>Korthop’s</a:t>
            </a:r>
            <a:r>
              <a:rPr lang="en-US" altLang="zh-CN" sz="2400" dirty="0" smtClean="0">
                <a:latin typeface="Times New Roman" pitchFamily="18" charset="0"/>
                <a:cs typeface="Times New Roman" pitchFamily="18" charset="0"/>
              </a:rPr>
              <a:t> medium and Stuart’s medium.</a:t>
            </a:r>
          </a:p>
          <a:p>
            <a:pPr marL="347663" indent="-347663" algn="just">
              <a:spcBef>
                <a:spcPts val="600"/>
              </a:spcBef>
              <a:spcAft>
                <a:spcPts val="1200"/>
              </a:spcAft>
              <a:buFont typeface="Wingdings 2" pitchFamily="18" charset="2"/>
              <a:buAutoNum type="arabicPeriod"/>
              <a:defRPr/>
            </a:pPr>
            <a:r>
              <a:rPr lang="en-US" altLang="zh-CN" sz="2400" dirty="0" smtClean="0">
                <a:latin typeface="Times New Roman" pitchFamily="18" charset="0"/>
                <a:cs typeface="Times New Roman" pitchFamily="18" charset="0"/>
              </a:rPr>
              <a:t>Direct detection of </a:t>
            </a:r>
            <a:r>
              <a:rPr lang="en-US" altLang="zh-CN" sz="2400" b="1" dirty="0" err="1" smtClean="0">
                <a:latin typeface="Times New Roman" pitchFamily="18" charset="0"/>
                <a:cs typeface="Times New Roman" pitchFamily="18" charset="0"/>
              </a:rPr>
              <a:t>leptospires</a:t>
            </a:r>
            <a:r>
              <a:rPr lang="en-US" altLang="zh-CN" sz="2400" dirty="0" smtClean="0">
                <a:latin typeface="Times New Roman" pitchFamily="18" charset="0"/>
                <a:cs typeface="Times New Roman" pitchFamily="18" charset="0"/>
              </a:rPr>
              <a:t> in clinical specimens with </a:t>
            </a:r>
            <a:r>
              <a:rPr lang="en-US" sz="2400" dirty="0" err="1" smtClean="0"/>
              <a:t>immunofluorescencet</a:t>
            </a:r>
            <a:r>
              <a:rPr lang="en-US" altLang="zh-CN" sz="2400" dirty="0" smtClean="0">
                <a:latin typeface="Times New Roman" pitchFamily="18" charset="0"/>
                <a:cs typeface="Times New Roman" pitchFamily="18" charset="0"/>
              </a:rPr>
              <a:t> technique.</a:t>
            </a:r>
          </a:p>
          <a:p>
            <a:pPr marL="347663" indent="-347663" algn="just" eaLnBrk="1" fontAlgn="auto" hangingPunct="1">
              <a:spcBef>
                <a:spcPts val="600"/>
              </a:spcBef>
              <a:spcAft>
                <a:spcPts val="1200"/>
              </a:spcAft>
              <a:buFont typeface="Wingdings 2" pitchFamily="18" charset="2"/>
              <a:buAutoNum type="arabicPeriod"/>
              <a:defRPr/>
            </a:pPr>
            <a:r>
              <a:rPr lang="en-US" altLang="zh-CN" sz="2400" dirty="0" smtClean="0">
                <a:latin typeface="Times New Roman" pitchFamily="18" charset="0"/>
                <a:cs typeface="Times New Roman" pitchFamily="18" charset="0"/>
              </a:rPr>
              <a:t>Serological tests like ELISA.</a:t>
            </a:r>
          </a:p>
          <a:p>
            <a:pPr marL="347663" indent="-347663" algn="just" eaLnBrk="1" fontAlgn="auto" hangingPunct="1">
              <a:spcBef>
                <a:spcPts val="600"/>
              </a:spcBef>
              <a:spcAft>
                <a:spcPts val="1200"/>
              </a:spcAft>
              <a:buFont typeface="Wingdings 2" pitchFamily="18" charset="2"/>
              <a:buAutoNum type="arabicPeriod"/>
              <a:defRPr/>
            </a:pPr>
            <a:r>
              <a:rPr lang="en-US" altLang="zh-CN" sz="2400" dirty="0" smtClean="0">
                <a:latin typeface="Times New Roman" pitchFamily="18" charset="0"/>
                <a:cs typeface="Times New Roman" pitchFamily="18" charset="0"/>
              </a:rPr>
              <a:t>Molecular biological techniques</a:t>
            </a:r>
          </a:p>
          <a:p>
            <a:pPr marL="631825" indent="-514350" eaLnBrk="1" fontAlgn="auto" hangingPunct="1">
              <a:spcAft>
                <a:spcPts val="0"/>
              </a:spcAft>
              <a:buFont typeface="Wingdings 2" pitchFamily="18" charset="2"/>
              <a:buAutoNum type="arabicPeriod"/>
              <a:defRPr/>
            </a:pPr>
            <a:endParaRPr lang="en-US" altLang="zh-CN" sz="2000" dirty="0" smtClean="0">
              <a:latin typeface="Arial" charset="0"/>
              <a:cs typeface="Arial" charset="0"/>
            </a:endParaRPr>
          </a:p>
          <a:p>
            <a:pPr marL="631825" indent="-514350" eaLnBrk="1" fontAlgn="auto" hangingPunct="1">
              <a:spcAft>
                <a:spcPts val="0"/>
              </a:spcAft>
              <a:buFont typeface="Wingdings 2" pitchFamily="18" charset="2"/>
              <a:buNone/>
              <a:defRPr/>
            </a:pPr>
            <a:endParaRPr lang="en-US" altLang="zh-CN" sz="2000" dirty="0" smtClean="0">
              <a:latin typeface="Arial" charset="0"/>
              <a:cs typeface="Arial" charset="0"/>
            </a:endParaRPr>
          </a:p>
          <a:p>
            <a:pPr marL="631825" indent="-514350" eaLnBrk="1" fontAlgn="auto" hangingPunct="1">
              <a:spcAft>
                <a:spcPts val="0"/>
              </a:spcAft>
              <a:buFont typeface="Wingdings 2" pitchFamily="18" charset="2"/>
              <a:buAutoNum type="arabicPeriod"/>
              <a:defRPr/>
            </a:pPr>
            <a:endParaRPr lang="en-US" altLang="zh-CN" sz="2000" dirty="0" smtClean="0">
              <a:latin typeface="Arial" charset="0"/>
              <a:cs typeface="Arial" charset="0"/>
            </a:endParaRPr>
          </a:p>
        </p:txBody>
      </p:sp>
      <p:sp>
        <p:nvSpPr>
          <p:cNvPr id="4" name="Date Placeholder 3"/>
          <p:cNvSpPr>
            <a:spLocks noGrp="1"/>
          </p:cNvSpPr>
          <p:nvPr>
            <p:ph type="dt" sz="quarter" idx="10"/>
          </p:nvPr>
        </p:nvSpPr>
        <p:spPr/>
        <p:txBody>
          <a:bodyPr/>
          <a:lstStyle/>
          <a:p>
            <a:pPr>
              <a:defRPr/>
            </a:pPr>
            <a:fld id="{044EDF36-FA43-4D76-8702-75BE7B086355}" type="datetime1">
              <a:rPr lang="en-US" altLang="zh-CN"/>
              <a:pPr>
                <a:defRPr/>
              </a:pPr>
              <a:t>5/13/2015</a:t>
            </a:fld>
            <a:endParaRPr lang="zh-CN" altLang="en-US"/>
          </a:p>
        </p:txBody>
      </p:sp>
      <p:sp>
        <p:nvSpPr>
          <p:cNvPr id="5" name="Slide Number Placeholder 4"/>
          <p:cNvSpPr>
            <a:spLocks noGrp="1"/>
          </p:cNvSpPr>
          <p:nvPr>
            <p:ph type="sldNum" sz="quarter" idx="12"/>
          </p:nvPr>
        </p:nvSpPr>
        <p:spPr/>
        <p:txBody>
          <a:bodyPr/>
          <a:lstStyle/>
          <a:p>
            <a:pPr>
              <a:defRPr/>
            </a:pPr>
            <a:fld id="{BD9A0223-2FD7-48D2-B1F9-AC76DBD59AF7}" type="slidenum">
              <a:rPr lang="zh-CN" altLang="en-US"/>
              <a:pPr>
                <a:defRPr/>
              </a:pPr>
              <a:t>176</a:t>
            </a:fld>
            <a:endParaRPr lang="zh-CN" altLang="en-US"/>
          </a:p>
        </p:txBody>
      </p:sp>
      <p:sp>
        <p:nvSpPr>
          <p:cNvPr id="6" name="Footer Placeholder 5"/>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1981200" y="152400"/>
            <a:ext cx="3505200" cy="457200"/>
          </a:xfrm>
        </p:spPr>
        <p:txBody>
          <a:bodyPr>
            <a:noAutofit/>
          </a:bodyPr>
          <a:lstStyle/>
          <a:p>
            <a:pPr eaLnBrk="1" hangingPunct="1"/>
            <a:r>
              <a:rPr lang="en-US" sz="2600" b="1" dirty="0" smtClean="0">
                <a:latin typeface="Times New Roman" pitchFamily="18" charset="0"/>
                <a:cs typeface="Times New Roman" pitchFamily="18" charset="0"/>
              </a:rPr>
              <a:t>TREATMENT</a:t>
            </a:r>
          </a:p>
        </p:txBody>
      </p:sp>
      <p:graphicFrame>
        <p:nvGraphicFramePr>
          <p:cNvPr id="4" name="Content Placeholder 5"/>
          <p:cNvGraphicFramePr>
            <a:graphicFrameLocks noGrp="1"/>
          </p:cNvGraphicFramePr>
          <p:nvPr>
            <p:ph idx="1"/>
          </p:nvPr>
        </p:nvGraphicFramePr>
        <p:xfrm>
          <a:off x="457200" y="1219200"/>
          <a:ext cx="8229600" cy="259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1316" name="Rectangle 5"/>
          <p:cNvSpPr>
            <a:spLocks noChangeArrowheads="1"/>
          </p:cNvSpPr>
          <p:nvPr/>
        </p:nvSpPr>
        <p:spPr bwMode="auto">
          <a:xfrm>
            <a:off x="685800" y="533400"/>
            <a:ext cx="7239000" cy="461665"/>
          </a:xfrm>
          <a:prstGeom prst="rect">
            <a:avLst/>
          </a:prstGeom>
          <a:noFill/>
          <a:ln w="9525">
            <a:noFill/>
            <a:miter lim="800000"/>
            <a:headEnd/>
            <a:tailEnd/>
          </a:ln>
        </p:spPr>
        <p:txBody>
          <a:bodyPr>
            <a:spAutoFit/>
          </a:bodyPr>
          <a:lstStyle/>
          <a:p>
            <a:r>
              <a:rPr lang="en-US" altLang="zh-CN" sz="2400" dirty="0">
                <a:latin typeface="Times New Roman" pitchFamily="18" charset="0"/>
                <a:cs typeface="Times New Roman" pitchFamily="18" charset="0"/>
              </a:rPr>
              <a:t>The chemotherapy should be started as </a:t>
            </a:r>
            <a:r>
              <a:rPr lang="en-US" altLang="zh-CN" sz="2400" b="1" dirty="0">
                <a:latin typeface="Times New Roman" pitchFamily="18" charset="0"/>
                <a:cs typeface="Times New Roman" pitchFamily="18" charset="0"/>
              </a:rPr>
              <a:t>early</a:t>
            </a:r>
            <a:r>
              <a:rPr lang="en-US" altLang="zh-CN" sz="2400" dirty="0">
                <a:latin typeface="Times New Roman" pitchFamily="18" charset="0"/>
                <a:cs typeface="Times New Roman" pitchFamily="18" charset="0"/>
              </a:rPr>
              <a:t> as possible.</a:t>
            </a:r>
          </a:p>
        </p:txBody>
      </p:sp>
      <p:sp>
        <p:nvSpPr>
          <p:cNvPr id="5" name="Date Placeholder 4"/>
          <p:cNvSpPr>
            <a:spLocks noGrp="1"/>
          </p:cNvSpPr>
          <p:nvPr>
            <p:ph type="dt" sz="quarter" idx="10"/>
          </p:nvPr>
        </p:nvSpPr>
        <p:spPr/>
        <p:txBody>
          <a:bodyPr/>
          <a:lstStyle/>
          <a:p>
            <a:pPr>
              <a:defRPr/>
            </a:pPr>
            <a:fld id="{8E58A253-7000-428A-91A5-9400EBB973D6}" type="datetime1">
              <a:rPr lang="en-US" altLang="zh-CN"/>
              <a:pPr>
                <a:defRPr/>
              </a:pPr>
              <a:t>5/13/2015</a:t>
            </a:fld>
            <a:endParaRPr lang="zh-CN" altLang="en-US"/>
          </a:p>
        </p:txBody>
      </p:sp>
      <p:sp>
        <p:nvSpPr>
          <p:cNvPr id="6" name="Slide Number Placeholder 5"/>
          <p:cNvSpPr>
            <a:spLocks noGrp="1"/>
          </p:cNvSpPr>
          <p:nvPr>
            <p:ph type="sldNum" sz="quarter" idx="12"/>
          </p:nvPr>
        </p:nvSpPr>
        <p:spPr/>
        <p:txBody>
          <a:bodyPr/>
          <a:lstStyle/>
          <a:p>
            <a:pPr>
              <a:defRPr/>
            </a:pPr>
            <a:fld id="{A01B85F3-678B-4AAD-B963-D48A4E90A2C3}" type="slidenum">
              <a:rPr lang="zh-CN" altLang="en-US"/>
              <a:pPr>
                <a:defRPr/>
              </a:pPr>
              <a:t>177</a:t>
            </a:fld>
            <a:endParaRPr lang="zh-CN" altLang="en-US"/>
          </a:p>
        </p:txBody>
      </p:sp>
      <p:sp>
        <p:nvSpPr>
          <p:cNvPr id="7" name="Footer Placeholder 6"/>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2"/>
          <p:cNvSpPr>
            <a:spLocks noGrp="1" noChangeArrowheads="1"/>
          </p:cNvSpPr>
          <p:nvPr>
            <p:ph type="title"/>
          </p:nvPr>
        </p:nvSpPr>
        <p:spPr>
          <a:xfrm>
            <a:off x="1173163" y="0"/>
            <a:ext cx="7772400" cy="609600"/>
          </a:xfrm>
        </p:spPr>
        <p:txBody>
          <a:bodyPr rtlCol="0">
            <a:normAutofit/>
          </a:bodyPr>
          <a:lstStyle/>
          <a:p>
            <a:pPr eaLnBrk="1" fontAlgn="auto" hangingPunct="1">
              <a:spcAft>
                <a:spcPts val="0"/>
              </a:spcAft>
              <a:defRPr/>
            </a:pPr>
            <a:r>
              <a:rPr lang="en-US" altLang="zh-CN" sz="2800" b="1" dirty="0" smtClean="0">
                <a:latin typeface="Times New Roman" pitchFamily="18" charset="0"/>
                <a:cs typeface="Times New Roman" pitchFamily="18" charset="0"/>
              </a:rPr>
              <a:t>Prevention and control</a:t>
            </a:r>
            <a:endParaRPr lang="en-US" altLang="zh-CN" sz="3600" b="1" dirty="0" smtClean="0">
              <a:latin typeface="Times New Roman" pitchFamily="18" charset="0"/>
              <a:cs typeface="Times New Roman" pitchFamily="18" charset="0"/>
            </a:endParaRPr>
          </a:p>
        </p:txBody>
      </p:sp>
      <p:sp>
        <p:nvSpPr>
          <p:cNvPr id="3076" name="Rectangle 3"/>
          <p:cNvSpPr>
            <a:spLocks noGrp="1" noChangeArrowheads="1"/>
          </p:cNvSpPr>
          <p:nvPr>
            <p:ph idx="1"/>
          </p:nvPr>
        </p:nvSpPr>
        <p:spPr>
          <a:xfrm>
            <a:off x="381000" y="685800"/>
            <a:ext cx="8610600" cy="6019800"/>
          </a:xfrm>
        </p:spPr>
        <p:txBody>
          <a:bodyPr>
            <a:normAutofit lnSpcReduction="10000"/>
          </a:bodyPr>
          <a:lstStyle/>
          <a:p>
            <a:pPr eaLnBrk="1" hangingPunct="1">
              <a:spcBef>
                <a:spcPts val="600"/>
              </a:spcBef>
              <a:buClr>
                <a:srgbClr val="A50021"/>
              </a:buClr>
              <a:buSzPct val="90000"/>
              <a:buFont typeface="Wingdings" pitchFamily="2" charset="2"/>
              <a:buNone/>
            </a:pPr>
            <a:r>
              <a:rPr lang="en-US" altLang="zh-CN" sz="2800" b="1" dirty="0" smtClean="0">
                <a:latin typeface="Times New Roman" pitchFamily="18" charset="0"/>
                <a:cs typeface="Times New Roman" pitchFamily="18" charset="0"/>
              </a:rPr>
              <a:t>             ANIMALS</a:t>
            </a:r>
          </a:p>
          <a:p>
            <a:pPr algn="just" eaLnBrk="1" hangingPunct="1">
              <a:spcBef>
                <a:spcPts val="600"/>
              </a:spcBef>
              <a:spcAft>
                <a:spcPts val="1200"/>
              </a:spcAft>
              <a:buClr>
                <a:srgbClr val="A50021"/>
              </a:buClr>
              <a:buSzPct val="90000"/>
              <a:buFont typeface="Wingdings" pitchFamily="2" charset="2"/>
              <a:buChar char="&quot;"/>
            </a:pPr>
            <a:r>
              <a:rPr lang="en-US" altLang="zh-CN" sz="2800" b="1" dirty="0" smtClean="0">
                <a:solidFill>
                  <a:srgbClr val="3333FF"/>
                </a:solidFill>
              </a:rPr>
              <a:t> </a:t>
            </a:r>
            <a:r>
              <a:rPr lang="en-US" altLang="zh-CN" sz="2400" dirty="0" smtClean="0">
                <a:latin typeface="Times New Roman" pitchFamily="18" charset="0"/>
                <a:cs typeface="Times New Roman" pitchFamily="18" charset="0"/>
              </a:rPr>
              <a:t>All the preventive measures should be aimed towards proper </a:t>
            </a:r>
            <a:r>
              <a:rPr lang="en-US" altLang="zh-CN" sz="2400" b="1" dirty="0" smtClean="0">
                <a:latin typeface="Times New Roman" pitchFamily="18" charset="0"/>
                <a:cs typeface="Times New Roman" pitchFamily="18" charset="0"/>
              </a:rPr>
              <a:t>sanitation</a:t>
            </a:r>
            <a:r>
              <a:rPr lang="en-US" altLang="zh-CN" sz="2400" dirty="0" smtClean="0">
                <a:latin typeface="Times New Roman" pitchFamily="18" charset="0"/>
                <a:cs typeface="Times New Roman" pitchFamily="18" charset="0"/>
              </a:rPr>
              <a:t> and </a:t>
            </a:r>
            <a:r>
              <a:rPr lang="en-US" altLang="zh-CN" sz="2400" b="1" dirty="0" smtClean="0">
                <a:latin typeface="Times New Roman" pitchFamily="18" charset="0"/>
                <a:cs typeface="Times New Roman" pitchFamily="18" charset="0"/>
              </a:rPr>
              <a:t>elimination of reservoirs</a:t>
            </a:r>
            <a:r>
              <a:rPr lang="en-US" altLang="zh-CN" sz="2400" dirty="0" smtClean="0">
                <a:latin typeface="Times New Roman" pitchFamily="18" charset="0"/>
                <a:cs typeface="Times New Roman" pitchFamily="18" charset="0"/>
              </a:rPr>
              <a:t>.</a:t>
            </a:r>
          </a:p>
          <a:p>
            <a:pPr algn="just" eaLnBrk="1" hangingPunct="1">
              <a:spcBef>
                <a:spcPts val="600"/>
              </a:spcBef>
              <a:buClr>
                <a:srgbClr val="A50021"/>
              </a:buClr>
              <a:buSzPct val="90000"/>
              <a:buFont typeface="Wingdings" pitchFamily="2" charset="2"/>
              <a:buChar char="&quot;"/>
            </a:pPr>
            <a:r>
              <a:rPr lang="en-US" altLang="zh-CN" sz="2400" dirty="0" smtClean="0">
                <a:latin typeface="Times New Roman" pitchFamily="18" charset="0"/>
                <a:cs typeface="Times New Roman" pitchFamily="18" charset="0"/>
              </a:rPr>
              <a:t> Proper hygienic measures on the farm.</a:t>
            </a:r>
          </a:p>
          <a:p>
            <a:pPr lvl="3" indent="339725">
              <a:lnSpc>
                <a:spcPct val="110000"/>
              </a:lnSpc>
              <a:spcBef>
                <a:spcPts val="600"/>
              </a:spcBef>
              <a:buClr>
                <a:srgbClr val="A50021"/>
              </a:buClr>
              <a:buSzPct val="90000"/>
              <a:buBlip>
                <a:blip r:embed="rId3"/>
              </a:buBlip>
            </a:pPr>
            <a:r>
              <a:rPr lang="en-US" altLang="zh-CN" sz="2400" dirty="0" smtClean="0">
                <a:latin typeface="Times New Roman" pitchFamily="18" charset="0"/>
                <a:cs typeface="Times New Roman" pitchFamily="18" charset="0"/>
              </a:rPr>
              <a:t>Prompt disposal of dung and urine</a:t>
            </a:r>
          </a:p>
          <a:p>
            <a:pPr lvl="3" indent="339725">
              <a:lnSpc>
                <a:spcPct val="110000"/>
              </a:lnSpc>
              <a:spcBef>
                <a:spcPts val="600"/>
              </a:spcBef>
              <a:buClr>
                <a:srgbClr val="A50021"/>
              </a:buClr>
              <a:buSzPct val="90000"/>
              <a:buBlip>
                <a:blip r:embed="rId3"/>
              </a:buBlip>
            </a:pPr>
            <a:r>
              <a:rPr lang="en-US" altLang="zh-CN" sz="2400" dirty="0" smtClean="0">
                <a:latin typeface="Times New Roman" pitchFamily="18" charset="0"/>
                <a:cs typeface="Times New Roman" pitchFamily="18" charset="0"/>
              </a:rPr>
              <a:t>Disinfection of tools, floors and soil.</a:t>
            </a:r>
          </a:p>
          <a:p>
            <a:pPr lvl="3" indent="339725">
              <a:lnSpc>
                <a:spcPct val="110000"/>
              </a:lnSpc>
              <a:spcBef>
                <a:spcPts val="600"/>
              </a:spcBef>
              <a:buClr>
                <a:srgbClr val="A50021"/>
              </a:buClr>
              <a:buSzPct val="90000"/>
              <a:buBlip>
                <a:blip r:embed="rId3"/>
              </a:buBlip>
            </a:pPr>
            <a:r>
              <a:rPr lang="en-US" altLang="zh-CN" sz="2400" dirty="0" smtClean="0">
                <a:latin typeface="Times New Roman" pitchFamily="18" charset="0"/>
                <a:cs typeface="Times New Roman" pitchFamily="18" charset="0"/>
              </a:rPr>
              <a:t>Disinfection of water source if it is suspected.</a:t>
            </a:r>
          </a:p>
          <a:p>
            <a:pPr>
              <a:lnSpc>
                <a:spcPct val="110000"/>
              </a:lnSpc>
              <a:spcBef>
                <a:spcPts val="600"/>
              </a:spcBef>
              <a:buClr>
                <a:srgbClr val="A50021"/>
              </a:buClr>
              <a:buSzPct val="90000"/>
              <a:buFont typeface="Wingdings" pitchFamily="2" charset="2"/>
              <a:buChar char="&quot;"/>
            </a:pPr>
            <a:r>
              <a:rPr lang="en-US" altLang="zh-CN" sz="2400" dirty="0" smtClean="0">
                <a:latin typeface="Times New Roman" pitchFamily="18" charset="0"/>
                <a:cs typeface="Times New Roman" pitchFamily="18" charset="0"/>
              </a:rPr>
              <a:t>Safe disposal of acute </a:t>
            </a:r>
            <a:r>
              <a:rPr lang="en-US" altLang="zh-CN" sz="2400" dirty="0" err="1" smtClean="0">
                <a:latin typeface="Times New Roman" pitchFamily="18" charset="0"/>
                <a:cs typeface="Times New Roman" pitchFamily="18" charset="0"/>
              </a:rPr>
              <a:t>leptospirosis</a:t>
            </a:r>
            <a:r>
              <a:rPr lang="en-US" altLang="zh-CN" sz="2400" dirty="0" smtClean="0">
                <a:latin typeface="Times New Roman" pitchFamily="18" charset="0"/>
                <a:cs typeface="Times New Roman" pitchFamily="18" charset="0"/>
              </a:rPr>
              <a:t> carcass and aborted materials by burial away from water sources</a:t>
            </a:r>
          </a:p>
          <a:p>
            <a:pPr algn="just">
              <a:lnSpc>
                <a:spcPct val="110000"/>
              </a:lnSpc>
              <a:spcBef>
                <a:spcPts val="600"/>
              </a:spcBef>
              <a:buClr>
                <a:srgbClr val="A50021"/>
              </a:buClr>
              <a:buSzPct val="90000"/>
              <a:buFont typeface="Wingdings" pitchFamily="2" charset="2"/>
              <a:buChar char="#"/>
            </a:pPr>
            <a:r>
              <a:rPr lang="en-US" altLang="zh-CN" sz="2400" dirty="0" smtClean="0">
                <a:latin typeface="Times New Roman" pitchFamily="18" charset="0"/>
                <a:cs typeface="Times New Roman" pitchFamily="18" charset="0"/>
              </a:rPr>
              <a:t>Elimination of swampy area in the farm.</a:t>
            </a:r>
          </a:p>
          <a:p>
            <a:pPr algn="just">
              <a:lnSpc>
                <a:spcPct val="110000"/>
              </a:lnSpc>
              <a:spcBef>
                <a:spcPts val="600"/>
              </a:spcBef>
              <a:buClr>
                <a:srgbClr val="A50021"/>
              </a:buClr>
              <a:buSzPct val="90000"/>
              <a:buFont typeface="Wingdings" pitchFamily="2" charset="2"/>
              <a:buChar char="#"/>
            </a:pPr>
            <a:r>
              <a:rPr lang="en-US" altLang="zh-CN" sz="2400" dirty="0" smtClean="0">
                <a:latin typeface="Times New Roman" pitchFamily="18" charset="0"/>
                <a:cs typeface="Times New Roman" pitchFamily="18" charset="0"/>
              </a:rPr>
              <a:t>Pig should not be allowed to be mingled with other animals</a:t>
            </a:r>
          </a:p>
          <a:p>
            <a:pPr algn="just">
              <a:lnSpc>
                <a:spcPct val="110000"/>
              </a:lnSpc>
              <a:spcBef>
                <a:spcPts val="600"/>
              </a:spcBef>
              <a:buClr>
                <a:srgbClr val="A50021"/>
              </a:buClr>
              <a:buSzPct val="90000"/>
              <a:buFont typeface="Wingdings" pitchFamily="2" charset="2"/>
              <a:buChar char="#"/>
            </a:pPr>
            <a:r>
              <a:rPr lang="en-US" altLang="zh-CN" sz="2400" dirty="0" smtClean="0">
                <a:latin typeface="Times New Roman" pitchFamily="18" charset="0"/>
                <a:cs typeface="Times New Roman" pitchFamily="18" charset="0"/>
              </a:rPr>
              <a:t>Control of rodents in the premises </a:t>
            </a:r>
          </a:p>
          <a:p>
            <a:pPr algn="just">
              <a:lnSpc>
                <a:spcPct val="110000"/>
              </a:lnSpc>
              <a:spcBef>
                <a:spcPts val="600"/>
              </a:spcBef>
              <a:buClr>
                <a:srgbClr val="A50021"/>
              </a:buClr>
              <a:buSzPct val="90000"/>
              <a:buFont typeface="Wingdings" pitchFamily="2" charset="2"/>
              <a:buChar char="#"/>
            </a:pPr>
            <a:r>
              <a:rPr lang="en-US" altLang="zh-CN" sz="2400" dirty="0" smtClean="0">
                <a:latin typeface="Times New Roman" pitchFamily="18" charset="0"/>
                <a:cs typeface="Times New Roman" pitchFamily="18" charset="0"/>
              </a:rPr>
              <a:t>Isolation of </a:t>
            </a:r>
            <a:r>
              <a:rPr lang="en-US" altLang="zh-CN" sz="2400" dirty="0" err="1" smtClean="0">
                <a:latin typeface="Times New Roman" pitchFamily="18" charset="0"/>
                <a:cs typeface="Times New Roman" pitchFamily="18" charset="0"/>
              </a:rPr>
              <a:t>seropositive</a:t>
            </a:r>
            <a:r>
              <a:rPr lang="en-US" altLang="zh-CN" sz="2400" dirty="0" smtClean="0">
                <a:latin typeface="Times New Roman" pitchFamily="18" charset="0"/>
                <a:cs typeface="Times New Roman" pitchFamily="18" charset="0"/>
              </a:rPr>
              <a:t> animals</a:t>
            </a:r>
          </a:p>
        </p:txBody>
      </p:sp>
      <p:graphicFrame>
        <p:nvGraphicFramePr>
          <p:cNvPr id="3074" name="Object 4"/>
          <p:cNvGraphicFramePr>
            <a:graphicFrameLocks noChangeAspect="1"/>
          </p:cNvGraphicFramePr>
          <p:nvPr/>
        </p:nvGraphicFramePr>
        <p:xfrm>
          <a:off x="-1" y="0"/>
          <a:ext cx="1516103" cy="1219200"/>
        </p:xfrm>
        <a:graphic>
          <a:graphicData uri="http://schemas.openxmlformats.org/presentationml/2006/ole">
            <p:oleObj spid="_x0000_s3074" name="Photo Editor Photo" r:id="rId4" imgW="3820058" imgH="3067478" progId="">
              <p:embed/>
            </p:oleObj>
          </a:graphicData>
        </a:graphic>
      </p:graphicFrame>
      <p:sp>
        <p:nvSpPr>
          <p:cNvPr id="5" name="Date Placeholder 4"/>
          <p:cNvSpPr>
            <a:spLocks noGrp="1"/>
          </p:cNvSpPr>
          <p:nvPr>
            <p:ph type="dt" sz="quarter" idx="10"/>
          </p:nvPr>
        </p:nvSpPr>
        <p:spPr/>
        <p:txBody>
          <a:bodyPr/>
          <a:lstStyle/>
          <a:p>
            <a:pPr>
              <a:defRPr/>
            </a:pPr>
            <a:fld id="{141AF5A4-1766-4319-B0A3-72288E70C569}" type="datetime1">
              <a:rPr lang="en-US" altLang="zh-CN"/>
              <a:pPr>
                <a:defRPr/>
              </a:pPr>
              <a:t>5/13/2015</a:t>
            </a:fld>
            <a:endParaRPr lang="zh-CN" altLang="en-US"/>
          </a:p>
        </p:txBody>
      </p:sp>
      <p:sp>
        <p:nvSpPr>
          <p:cNvPr id="6" name="Slide Number Placeholder 5"/>
          <p:cNvSpPr>
            <a:spLocks noGrp="1"/>
          </p:cNvSpPr>
          <p:nvPr>
            <p:ph type="sldNum" sz="quarter" idx="12"/>
          </p:nvPr>
        </p:nvSpPr>
        <p:spPr/>
        <p:txBody>
          <a:bodyPr/>
          <a:lstStyle/>
          <a:p>
            <a:pPr>
              <a:defRPr/>
            </a:pPr>
            <a:fld id="{0132EF2C-F54A-41E2-9391-B5F6B0A4F8A8}" type="slidenum">
              <a:rPr lang="zh-CN" altLang="en-US"/>
              <a:pPr>
                <a:defRPr/>
              </a:pPr>
              <a:t>178</a:t>
            </a:fld>
            <a:endParaRPr lang="zh-CN" altLang="en-US"/>
          </a:p>
        </p:txBody>
      </p:sp>
      <p:sp>
        <p:nvSpPr>
          <p:cNvPr id="7" name="Footer Placeholder 6"/>
          <p:cNvSpPr>
            <a:spLocks noGrp="1"/>
          </p:cNvSpPr>
          <p:nvPr>
            <p:ph type="ftr" sz="quarter" idx="11"/>
          </p:nvPr>
        </p:nvSpPr>
        <p:spPr/>
        <p:txBody>
          <a:bodyPr/>
          <a:lstStyle/>
          <a:p>
            <a:pPr>
              <a:defRPr/>
            </a:pPr>
            <a:endParaRPr lang="en-GB"/>
          </a:p>
        </p:txBody>
      </p:sp>
    </p:spTree>
  </p:cSld>
  <p:clrMapOvr>
    <a:masterClrMapping/>
  </p:clrMapOvr>
  <p:transition>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324600"/>
          </a:xfrm>
        </p:spPr>
        <p:txBody>
          <a:bodyPr>
            <a:normAutofit/>
          </a:bodyPr>
          <a:lstStyle/>
          <a:p>
            <a:pPr marL="514350" lvl="0" indent="-514350" algn="just">
              <a:spcAft>
                <a:spcPts val="1200"/>
              </a:spcAft>
              <a:buFont typeface="+mj-lt"/>
              <a:buAutoNum type="arabicPeriod" startAt="7"/>
            </a:pPr>
            <a:r>
              <a:rPr lang="en-US" sz="2800" b="1" dirty="0" smtClean="0">
                <a:latin typeface="Times New Roman" pitchFamily="18" charset="0"/>
                <a:cs typeface="Times New Roman" pitchFamily="18" charset="0"/>
              </a:rPr>
              <a:t>Trace components of milk</a:t>
            </a:r>
            <a:endParaRPr lang="en-US" sz="2800" dirty="0" smtClean="0">
              <a:latin typeface="Times New Roman" pitchFamily="18" charset="0"/>
              <a:cs typeface="Times New Roman" pitchFamily="18" charset="0"/>
            </a:endParaRPr>
          </a:p>
          <a:p>
            <a:pPr lvl="0" algn="just">
              <a:spcAft>
                <a:spcPts val="1200"/>
              </a:spcAft>
              <a:buFont typeface="+mj-lt"/>
              <a:buAutoNum type="alphaLcPeriod"/>
            </a:pPr>
            <a:r>
              <a:rPr lang="en-US" sz="2800" b="1" dirty="0" smtClean="0">
                <a:latin typeface="Times New Roman" pitchFamily="18" charset="0"/>
                <a:cs typeface="Times New Roman" pitchFamily="18" charset="0"/>
              </a:rPr>
              <a:t>Somatic or body cells</a:t>
            </a:r>
            <a:r>
              <a:rPr lang="en-US" sz="2400" dirty="0" smtClean="0">
                <a:latin typeface="Times New Roman" pitchFamily="18" charset="0"/>
                <a:cs typeface="Times New Roman" pitchFamily="18" charset="0"/>
              </a:rPr>
              <a:t>:- Body cells or leucocytes, originating from the udder, are always found in fresh milk</a:t>
            </a:r>
            <a:r>
              <a:rPr lang="en-US" sz="100" dirty="0" smtClean="0">
                <a:latin typeface="Times New Roman" pitchFamily="18" charset="0"/>
                <a:cs typeface="Times New Roman" pitchFamily="18" charset="0"/>
              </a:rPr>
              <a:t>,</a:t>
            </a:r>
            <a:r>
              <a:rPr lang="en-US" sz="100" b="1" dirty="0" smtClean="0">
                <a:latin typeface="Times New Roman" pitchFamily="18" charset="0"/>
                <a:cs typeface="Times New Roman" pitchFamily="18" charset="0"/>
              </a:rPr>
              <a:t> even if milk is drawn from healthy quarters.</a:t>
            </a:r>
            <a:endParaRPr lang="en-US" sz="2400" b="1" dirty="0" smtClean="0">
              <a:latin typeface="Times New Roman" pitchFamily="18" charset="0"/>
              <a:cs typeface="Times New Roman" pitchFamily="18" charset="0"/>
            </a:endParaRPr>
          </a:p>
          <a:p>
            <a:pPr algn="just">
              <a:spcAft>
                <a:spcPts val="1200"/>
              </a:spcAft>
            </a:pPr>
            <a:r>
              <a:rPr lang="en-US" sz="2800" b="1" dirty="0" smtClean="0">
                <a:latin typeface="Times New Roman" pitchFamily="18" charset="0"/>
                <a:cs typeface="Times New Roman" pitchFamily="18" charset="0"/>
              </a:rPr>
              <a:t>California Milk Test</a:t>
            </a:r>
            <a:r>
              <a:rPr lang="en-US" sz="2400" b="1"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is used to estimate number of leucocytes and thus, evaluate the quality of milk. The number of somatic cells may vary considerably, but it is generally lower than </a:t>
            </a:r>
            <a:r>
              <a:rPr lang="en-US" sz="2400" b="1" dirty="0" smtClean="0">
                <a:latin typeface="Times New Roman" pitchFamily="18" charset="0"/>
                <a:cs typeface="Times New Roman" pitchFamily="18" charset="0"/>
              </a:rPr>
              <a:t>100,000</a:t>
            </a:r>
            <a:r>
              <a:rPr lang="en-US" sz="2400" dirty="0" smtClean="0">
                <a:latin typeface="Times New Roman" pitchFamily="18" charset="0"/>
                <a:cs typeface="Times New Roman" pitchFamily="18" charset="0"/>
              </a:rPr>
              <a:t> per ml [10</a:t>
            </a:r>
            <a:r>
              <a:rPr lang="en-US" sz="2400" baseline="30000" dirty="0" smtClean="0">
                <a:latin typeface="Times New Roman" pitchFamily="18" charset="0"/>
                <a:cs typeface="Times New Roman" pitchFamily="18" charset="0"/>
              </a:rPr>
              <a:t>5 </a:t>
            </a:r>
            <a:r>
              <a:rPr lang="en-US" sz="2400" dirty="0" smtClean="0">
                <a:latin typeface="Times New Roman" pitchFamily="18" charset="0"/>
                <a:cs typeface="Times New Roman" pitchFamily="18" charset="0"/>
              </a:rPr>
              <a:t>cells/ ml of milk]. </a:t>
            </a:r>
          </a:p>
          <a:p>
            <a:pPr algn="just">
              <a:spcAft>
                <a:spcPts val="1200"/>
              </a:spcAft>
            </a:pPr>
            <a:r>
              <a:rPr lang="en-US" sz="2400" dirty="0" smtClean="0">
                <a:latin typeface="Times New Roman" pitchFamily="18" charset="0"/>
                <a:cs typeface="Times New Roman" pitchFamily="18" charset="0"/>
              </a:rPr>
              <a:t>Counts of </a:t>
            </a:r>
            <a:r>
              <a:rPr lang="en-US" sz="2400" b="1" dirty="0" smtClean="0">
                <a:latin typeface="Times New Roman" pitchFamily="18" charset="0"/>
                <a:cs typeface="Times New Roman" pitchFamily="18" charset="0"/>
              </a:rPr>
              <a:t>500,000</a:t>
            </a:r>
            <a:r>
              <a:rPr lang="en-US" sz="2400" dirty="0" smtClean="0">
                <a:latin typeface="Times New Roman" pitchFamily="18" charset="0"/>
                <a:cs typeface="Times New Roman" pitchFamily="18" charset="0"/>
              </a:rPr>
              <a:t> and more are an evidence of abnormalities, usually being an indication of mastitis. </a:t>
            </a:r>
          </a:p>
          <a:p>
            <a:pPr algn="just">
              <a:lnSpc>
                <a:spcPct val="120000"/>
              </a:lnSpc>
              <a:spcAft>
                <a:spcPts val="1200"/>
              </a:spcAft>
            </a:pPr>
            <a:r>
              <a:rPr lang="en-US" sz="2400" dirty="0" smtClean="0">
                <a:latin typeface="Times New Roman" pitchFamily="18" charset="0"/>
                <a:cs typeface="Times New Roman" pitchFamily="18" charset="0"/>
              </a:rPr>
              <a:t>Milk from seriously diseased udder (e.g. sever mastitis) may contain </a:t>
            </a:r>
            <a:r>
              <a:rPr lang="en-US" sz="2400" b="1" dirty="0" smtClean="0">
                <a:latin typeface="Times New Roman" pitchFamily="18" charset="0"/>
                <a:cs typeface="Times New Roman" pitchFamily="18" charset="0"/>
              </a:rPr>
              <a:t>millions</a:t>
            </a:r>
            <a:r>
              <a:rPr lang="en-US" sz="2400" dirty="0" smtClean="0">
                <a:latin typeface="Times New Roman" pitchFamily="18" charset="0"/>
                <a:cs typeface="Times New Roman" pitchFamily="18" charset="0"/>
              </a:rPr>
              <a:t> of cells (&gt;</a:t>
            </a:r>
            <a:r>
              <a:rPr lang="en-US" sz="2400" b="1" dirty="0" smtClean="0">
                <a:latin typeface="Times New Roman" pitchFamily="18" charset="0"/>
                <a:cs typeface="Times New Roman" pitchFamily="18" charset="0"/>
              </a:rPr>
              <a:t>10</a:t>
            </a:r>
            <a:r>
              <a:rPr lang="en-US" sz="2400" b="1" baseline="30000" dirty="0" smtClean="0">
                <a:latin typeface="Times New Roman" pitchFamily="18" charset="0"/>
                <a:cs typeface="Times New Roman" pitchFamily="18" charset="0"/>
              </a:rPr>
              <a:t>6</a:t>
            </a:r>
            <a:r>
              <a:rPr lang="en-US" sz="2400" dirty="0" smtClean="0">
                <a:latin typeface="Times New Roman" pitchFamily="18" charset="0"/>
                <a:cs typeface="Times New Roman" pitchFamily="18" charset="0"/>
              </a:rPr>
              <a:t>).</a:t>
            </a:r>
          </a:p>
        </p:txBody>
      </p:sp>
      <p:sp>
        <p:nvSpPr>
          <p:cNvPr id="4" name="Slide Number Placeholder 3"/>
          <p:cNvSpPr>
            <a:spLocks noGrp="1"/>
          </p:cNvSpPr>
          <p:nvPr>
            <p:ph type="sldNum" sz="quarter" idx="12"/>
          </p:nvPr>
        </p:nvSpPr>
        <p:spPr/>
        <p:txBody>
          <a:bodyPr/>
          <a:lstStyle/>
          <a:p>
            <a:fld id="{98554918-7F81-4179-ABE7-69427B67C020}"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04800"/>
            <a:ext cx="8534400" cy="6324600"/>
          </a:xfrm>
        </p:spPr>
        <p:txBody>
          <a:bodyPr>
            <a:normAutofit/>
          </a:bodyPr>
          <a:lstStyle/>
          <a:p>
            <a:pPr marL="0" indent="0" algn="just">
              <a:buNone/>
            </a:pPr>
            <a:r>
              <a:rPr lang="en-US" sz="2400" dirty="0" smtClean="0">
                <a:latin typeface="Times New Roman" pitchFamily="18" charset="0"/>
                <a:cs typeface="Times New Roman" pitchFamily="18" charset="0"/>
              </a:rPr>
              <a:t>If milk from large number of animals is mixed, the infected milk of one or more animals will be diluted with milk of healthy animals and it becomes more difficult to </a:t>
            </a:r>
            <a:r>
              <a:rPr lang="en-US" sz="2400" b="1" dirty="0" smtClean="0">
                <a:latin typeface="Times New Roman" pitchFamily="18" charset="0"/>
                <a:cs typeface="Times New Roman" pitchFamily="18" charset="0"/>
              </a:rPr>
              <a:t>detect the abnormality</a:t>
            </a:r>
            <a:r>
              <a:rPr lang="en-US" sz="2400" dirty="0" smtClean="0">
                <a:latin typeface="Times New Roman" pitchFamily="18" charset="0"/>
                <a:cs typeface="Times New Roman" pitchFamily="18" charset="0"/>
              </a:rPr>
              <a:t>.</a:t>
            </a:r>
          </a:p>
          <a:p>
            <a:pPr marL="514350" lvl="0" indent="-514350">
              <a:spcAft>
                <a:spcPts val="1200"/>
              </a:spcAft>
              <a:buFont typeface="+mj-lt"/>
              <a:buAutoNum type="alphaLcPeriod" startAt="2"/>
            </a:pPr>
            <a:r>
              <a:rPr lang="en-US" b="1" dirty="0" smtClean="0">
                <a:latin typeface="Times New Roman" pitchFamily="18" charset="0"/>
                <a:cs typeface="Times New Roman" pitchFamily="18" charset="0"/>
              </a:rPr>
              <a:t>Micro-organism</a:t>
            </a:r>
            <a:r>
              <a:rPr lang="en-US" dirty="0" smtClean="0">
                <a:latin typeface="Times New Roman" pitchFamily="18" charset="0"/>
                <a:cs typeface="Times New Roman" pitchFamily="18" charset="0"/>
              </a:rPr>
              <a:t>: - </a:t>
            </a:r>
            <a:r>
              <a:rPr lang="en-US" sz="2400" dirty="0" smtClean="0">
                <a:latin typeface="Times New Roman" pitchFamily="18" charset="0"/>
                <a:cs typeface="Times New Roman" pitchFamily="18" charset="0"/>
              </a:rPr>
              <a:t>Even aseptically drawn milk may contain some bacteria.</a:t>
            </a:r>
          </a:p>
          <a:p>
            <a:pPr algn="just"/>
            <a:r>
              <a:rPr lang="en-US" sz="2400" dirty="0" smtClean="0">
                <a:latin typeface="Times New Roman" pitchFamily="18" charset="0"/>
                <a:cs typeface="Times New Roman" pitchFamily="18" charset="0"/>
              </a:rPr>
              <a:t>They may be originated from the </a:t>
            </a:r>
            <a:r>
              <a:rPr lang="en-US" sz="2400" b="1" dirty="0" smtClean="0">
                <a:latin typeface="Times New Roman" pitchFamily="18" charset="0"/>
                <a:cs typeface="Times New Roman" pitchFamily="18" charset="0"/>
              </a:rPr>
              <a:t>teat cannel of the udder</a:t>
            </a:r>
            <a:r>
              <a:rPr lang="en-US" sz="2400" dirty="0" smtClean="0">
                <a:latin typeface="Times New Roman" pitchFamily="18" charset="0"/>
                <a:cs typeface="Times New Roman" pitchFamily="18" charset="0"/>
              </a:rPr>
              <a:t> (theses are usually the slowly multiplying and almost none pathogenic MOs).</a:t>
            </a:r>
          </a:p>
          <a:p>
            <a:pPr>
              <a:spcAft>
                <a:spcPts val="1200"/>
              </a:spcAft>
              <a:buNone/>
            </a:pPr>
            <a:r>
              <a:rPr lang="en-US" sz="2800" dirty="0" smtClean="0">
                <a:latin typeface="Times New Roman" pitchFamily="18" charset="0"/>
                <a:cs typeface="Times New Roman" pitchFamily="18" charset="0"/>
              </a:rPr>
              <a:t>Generally, the microorganisms could be of two types: -</a:t>
            </a:r>
          </a:p>
          <a:p>
            <a:pPr lvl="0" algn="just"/>
            <a:r>
              <a:rPr lang="en-US" sz="2400" b="1" dirty="0" smtClean="0">
                <a:latin typeface="Times New Roman" pitchFamily="18" charset="0"/>
                <a:cs typeface="Times New Roman" pitchFamily="18" charset="0"/>
              </a:rPr>
              <a:t>Unfavorable microbes </a:t>
            </a:r>
            <a:r>
              <a:rPr lang="en-US" sz="2400"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pathogenic</a:t>
            </a:r>
            <a:r>
              <a:rPr lang="en-US" sz="2400" dirty="0" smtClean="0">
                <a:latin typeface="Times New Roman" pitchFamily="18" charset="0"/>
                <a:cs typeface="Times New Roman" pitchFamily="18" charset="0"/>
              </a:rPr>
              <a:t> micro organisms or microbes that cause </a:t>
            </a:r>
            <a:r>
              <a:rPr lang="en-US" sz="2400" b="1" dirty="0" smtClean="0">
                <a:latin typeface="Times New Roman" pitchFamily="18" charset="0"/>
                <a:cs typeface="Times New Roman" pitchFamily="18" charset="0"/>
              </a:rPr>
              <a:t>food spoilage</a:t>
            </a:r>
            <a:r>
              <a:rPr lang="en-US" sz="2400" dirty="0" smtClean="0">
                <a:latin typeface="Times New Roman" pitchFamily="18" charset="0"/>
                <a:cs typeface="Times New Roman" pitchFamily="18" charset="0"/>
              </a:rPr>
              <a:t> and such MOs should be controlled or destroyed to make food/milk and milk products safe for human consumption) and</a:t>
            </a: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fontScale="92500" lnSpcReduction="20000"/>
          </a:bodyPr>
          <a:lstStyle/>
          <a:p>
            <a:pPr>
              <a:lnSpc>
                <a:spcPct val="110000"/>
              </a:lnSpc>
              <a:spcBef>
                <a:spcPts val="600"/>
              </a:spcBef>
              <a:spcAft>
                <a:spcPts val="1200"/>
              </a:spcAft>
            </a:pPr>
            <a:r>
              <a:rPr lang="en-US" sz="2400" dirty="0">
                <a:latin typeface="Times New Roman" pitchFamily="18" charset="0"/>
                <a:cs typeface="Times New Roman" pitchFamily="18" charset="0"/>
              </a:rPr>
              <a:t>Milk is secreted by the mammary gland of mammals to feed their </a:t>
            </a:r>
            <a:r>
              <a:rPr lang="en-US" sz="2400" dirty="0" smtClean="0">
                <a:latin typeface="Times New Roman" pitchFamily="18" charset="0"/>
                <a:cs typeface="Times New Roman" pitchFamily="18" charset="0"/>
              </a:rPr>
              <a:t>offspring</a:t>
            </a:r>
          </a:p>
          <a:p>
            <a:pPr>
              <a:lnSpc>
                <a:spcPct val="110000"/>
              </a:lnSpc>
              <a:spcBef>
                <a:spcPts val="600"/>
              </a:spcBef>
              <a:spcAft>
                <a:spcPts val="1200"/>
              </a:spcAft>
            </a:pPr>
            <a:r>
              <a:rPr lang="en-US" sz="2400" dirty="0" smtClean="0">
                <a:latin typeface="Times New Roman" pitchFamily="18" charset="0"/>
                <a:cs typeface="Times New Roman" pitchFamily="18" charset="0"/>
              </a:rPr>
              <a:t>Well balanced diet</a:t>
            </a:r>
          </a:p>
          <a:p>
            <a:pPr>
              <a:lnSpc>
                <a:spcPct val="110000"/>
              </a:lnSpc>
              <a:spcBef>
                <a:spcPts val="600"/>
              </a:spcBef>
              <a:spcAft>
                <a:spcPts val="1200"/>
              </a:spcAft>
            </a:pPr>
            <a:r>
              <a:rPr lang="en-US" sz="2400" b="1" i="1" dirty="0">
                <a:latin typeface="Times New Roman" pitchFamily="18" charset="0"/>
                <a:cs typeface="Times New Roman" pitchFamily="18" charset="0"/>
              </a:rPr>
              <a:t>“</a:t>
            </a:r>
            <a:r>
              <a:rPr lang="en-US" sz="2400" b="1" dirty="0">
                <a:latin typeface="Times New Roman" pitchFamily="18" charset="0"/>
                <a:cs typeface="Times New Roman" pitchFamily="18" charset="0"/>
              </a:rPr>
              <a:t>nature's single most complete food</a:t>
            </a:r>
            <a:r>
              <a:rPr lang="en-US" sz="2400" b="1" i="1" dirty="0">
                <a:latin typeface="Times New Roman" pitchFamily="18" charset="0"/>
                <a:cs typeface="Times New Roman" pitchFamily="18" charset="0"/>
              </a:rPr>
              <a:t>” </a:t>
            </a:r>
            <a:r>
              <a:rPr lang="en-US" sz="2400" dirty="0">
                <a:latin typeface="Times New Roman" pitchFamily="18" charset="0"/>
                <a:cs typeface="Times New Roman" pitchFamily="18" charset="0"/>
              </a:rPr>
              <a:t>or </a:t>
            </a:r>
            <a:r>
              <a:rPr lang="en-US" sz="2400" b="1" i="1" dirty="0">
                <a:latin typeface="Times New Roman" pitchFamily="18" charset="0"/>
                <a:cs typeface="Times New Roman" pitchFamily="18" charset="0"/>
              </a:rPr>
              <a:t>"</a:t>
            </a:r>
            <a:r>
              <a:rPr lang="en-US" sz="2400" b="1" dirty="0">
                <a:latin typeface="Times New Roman" pitchFamily="18" charset="0"/>
                <a:cs typeface="Times New Roman" pitchFamily="18" charset="0"/>
              </a:rPr>
              <a:t>the most nearly perfect food</a:t>
            </a:r>
            <a:r>
              <a:rPr lang="en-US" sz="2400" b="1" i="1"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a:t>
            </a:r>
          </a:p>
          <a:p>
            <a:pPr marL="225425" indent="-225425" algn="just">
              <a:lnSpc>
                <a:spcPct val="110000"/>
              </a:lnSpc>
              <a:spcBef>
                <a:spcPts val="600"/>
              </a:spcBef>
              <a:spcAft>
                <a:spcPts val="1200"/>
              </a:spcAft>
              <a:buNone/>
            </a:pPr>
            <a:r>
              <a:rPr lang="en-US" sz="2800" b="1" dirty="0">
                <a:latin typeface="Times New Roman" pitchFamily="18" charset="0"/>
                <a:cs typeface="Times New Roman" pitchFamily="18" charset="0"/>
              </a:rPr>
              <a:t>Milk hygiene: </a:t>
            </a:r>
            <a:r>
              <a:rPr lang="en-US" sz="2400" dirty="0">
                <a:latin typeface="Times New Roman" pitchFamily="18" charset="0"/>
                <a:cs typeface="Times New Roman" pitchFamily="18" charset="0"/>
              </a:rPr>
              <a:t>All conditions and measures necessary to ensure the </a:t>
            </a:r>
            <a:r>
              <a:rPr lang="en-US" sz="2400" b="1" dirty="0">
                <a:latin typeface="Times New Roman" pitchFamily="18" charset="0"/>
                <a:cs typeface="Times New Roman" pitchFamily="18" charset="0"/>
              </a:rPr>
              <a:t>safety</a:t>
            </a:r>
            <a:r>
              <a:rPr lang="en-US" sz="2400" dirty="0">
                <a:latin typeface="Times New Roman" pitchFamily="18" charset="0"/>
                <a:cs typeface="Times New Roman" pitchFamily="18" charset="0"/>
              </a:rPr>
              <a:t> and </a:t>
            </a:r>
            <a:r>
              <a:rPr lang="en-US" sz="2400" b="1" dirty="0">
                <a:latin typeface="Times New Roman" pitchFamily="18" charset="0"/>
                <a:cs typeface="Times New Roman" pitchFamily="18" charset="0"/>
              </a:rPr>
              <a:t>suitability</a:t>
            </a:r>
            <a:r>
              <a:rPr lang="en-US" sz="2400" dirty="0">
                <a:latin typeface="Times New Roman" pitchFamily="18" charset="0"/>
                <a:cs typeface="Times New Roman" pitchFamily="18" charset="0"/>
              </a:rPr>
              <a:t> of milk at all stages of milk production </a:t>
            </a:r>
            <a:r>
              <a:rPr lang="en-US" sz="2400" dirty="0" smtClean="0">
                <a:latin typeface="Times New Roman" pitchFamily="18" charset="0"/>
                <a:cs typeface="Times New Roman" pitchFamily="18" charset="0"/>
              </a:rPr>
              <a:t>chain.</a:t>
            </a:r>
            <a:endParaRPr lang="en-US" sz="2800" dirty="0" smtClean="0">
              <a:latin typeface="Times New Roman" pitchFamily="18" charset="0"/>
              <a:cs typeface="Times New Roman" pitchFamily="18" charset="0"/>
            </a:endParaRPr>
          </a:p>
          <a:p>
            <a:pPr marL="225425" indent="-225425" algn="just">
              <a:lnSpc>
                <a:spcPct val="110000"/>
              </a:lnSpc>
              <a:spcBef>
                <a:spcPts val="600"/>
              </a:spcBef>
              <a:spcAft>
                <a:spcPts val="1200"/>
              </a:spcAft>
              <a:buNone/>
            </a:pPr>
            <a:r>
              <a:rPr lang="en-US" sz="2800" b="1" dirty="0" smtClean="0">
                <a:latin typeface="Times New Roman" pitchFamily="18" charset="0"/>
                <a:cs typeface="Times New Roman" pitchFamily="18" charset="0"/>
              </a:rPr>
              <a:t>Objectives </a:t>
            </a:r>
            <a:r>
              <a:rPr lang="en-US" sz="2800" b="1" dirty="0">
                <a:latin typeface="Times New Roman" pitchFamily="18" charset="0"/>
                <a:cs typeface="Times New Roman" pitchFamily="18" charset="0"/>
              </a:rPr>
              <a:t>of milk hygiene</a:t>
            </a:r>
            <a:r>
              <a:rPr lang="en-US" sz="2400" b="1" dirty="0">
                <a:latin typeface="Times New Roman" pitchFamily="18" charset="0"/>
                <a:cs typeface="Times New Roman" pitchFamily="18" charset="0"/>
              </a:rPr>
              <a:t>: -</a:t>
            </a:r>
            <a:r>
              <a:rPr lang="en-US" sz="2400" dirty="0">
                <a:latin typeface="Times New Roman" pitchFamily="18" charset="0"/>
                <a:cs typeface="Times New Roman" pitchFamily="18" charset="0"/>
              </a:rPr>
              <a:t> </a:t>
            </a:r>
          </a:p>
          <a:p>
            <a:pPr marL="457200" lvl="0" indent="-457200" algn="just">
              <a:lnSpc>
                <a:spcPct val="110000"/>
              </a:lnSpc>
              <a:spcBef>
                <a:spcPts val="600"/>
              </a:spcBef>
              <a:spcAft>
                <a:spcPts val="1200"/>
              </a:spcAft>
              <a:buFont typeface="+mj-lt"/>
              <a:buAutoNum type="arabicPeriod"/>
            </a:pPr>
            <a:r>
              <a:rPr lang="en-US" sz="2400" dirty="0">
                <a:latin typeface="Times New Roman" pitchFamily="18" charset="0"/>
                <a:cs typeface="Times New Roman" pitchFamily="18" charset="0"/>
              </a:rPr>
              <a:t>To provide consumers with wholesome milk and thus, </a:t>
            </a:r>
            <a:r>
              <a:rPr lang="en-US" sz="2400" b="1" dirty="0">
                <a:latin typeface="Times New Roman" pitchFamily="18" charset="0"/>
                <a:cs typeface="Times New Roman" pitchFamily="18" charset="0"/>
              </a:rPr>
              <a:t>safeguard the public from milk borne </a:t>
            </a:r>
            <a:r>
              <a:rPr lang="en-US" sz="2400" b="1" dirty="0" err="1">
                <a:latin typeface="Times New Roman" pitchFamily="18" charset="0"/>
                <a:cs typeface="Times New Roman" pitchFamily="18" charset="0"/>
              </a:rPr>
              <a:t>zoonotic</a:t>
            </a:r>
            <a:r>
              <a:rPr lang="en-US" sz="2400" b="1" dirty="0">
                <a:latin typeface="Times New Roman" pitchFamily="18" charset="0"/>
                <a:cs typeface="Times New Roman" pitchFamily="18" charset="0"/>
              </a:rPr>
              <a:t> diseases and residues.</a:t>
            </a:r>
            <a:endParaRPr lang="en-US" sz="2400" dirty="0">
              <a:latin typeface="Times New Roman" pitchFamily="18" charset="0"/>
              <a:cs typeface="Times New Roman" pitchFamily="18" charset="0"/>
            </a:endParaRPr>
          </a:p>
          <a:p>
            <a:pPr marL="457200" lvl="0" indent="-457200" algn="just">
              <a:lnSpc>
                <a:spcPct val="110000"/>
              </a:lnSpc>
              <a:spcBef>
                <a:spcPts val="600"/>
              </a:spcBef>
              <a:spcAft>
                <a:spcPts val="1200"/>
              </a:spcAft>
              <a:buFont typeface="+mj-lt"/>
              <a:buAutoNum type="arabicPeriod"/>
            </a:pPr>
            <a:r>
              <a:rPr lang="en-US" sz="2400" b="1" dirty="0">
                <a:latin typeface="Times New Roman" pitchFamily="18" charset="0"/>
                <a:cs typeface="Times New Roman" pitchFamily="18" charset="0"/>
              </a:rPr>
              <a:t>To advise dairymen, creameries and consumers</a:t>
            </a:r>
            <a:r>
              <a:rPr lang="en-US" sz="2400" b="1" i="1" dirty="0">
                <a:latin typeface="Times New Roman" pitchFamily="18" charset="0"/>
                <a:cs typeface="Times New Roman" pitchFamily="18" charset="0"/>
              </a:rPr>
              <a:t> </a:t>
            </a:r>
            <a:r>
              <a:rPr lang="en-US" sz="2400" dirty="0">
                <a:latin typeface="Times New Roman" pitchFamily="18" charset="0"/>
                <a:cs typeface="Times New Roman" pitchFamily="18" charset="0"/>
              </a:rPr>
              <a:t>on the proper handling of milk and milk products.</a:t>
            </a:r>
          </a:p>
          <a:p>
            <a:pPr marL="457200" lvl="0" indent="-457200" algn="just">
              <a:lnSpc>
                <a:spcPct val="110000"/>
              </a:lnSpc>
              <a:spcBef>
                <a:spcPts val="600"/>
              </a:spcBef>
              <a:spcAft>
                <a:spcPts val="1200"/>
              </a:spcAft>
              <a:buFont typeface="+mj-lt"/>
              <a:buAutoNum type="arabicPeriod"/>
            </a:pPr>
            <a:r>
              <a:rPr lang="en-US" sz="2400" b="1" dirty="0">
                <a:latin typeface="Times New Roman" pitchFamily="18" charset="0"/>
                <a:cs typeface="Times New Roman" pitchFamily="18" charset="0"/>
              </a:rPr>
              <a:t>To reduce economic losses</a:t>
            </a:r>
            <a:r>
              <a:rPr lang="en-US" sz="2400" dirty="0">
                <a:latin typeface="Times New Roman" pitchFamily="18" charset="0"/>
                <a:cs typeface="Times New Roman" pitchFamily="18" charset="0"/>
              </a:rPr>
              <a:t> resulting from milk spoilage and other problems associated to milk with poor hygiene</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458200" cy="5745163"/>
          </a:xfrm>
        </p:spPr>
        <p:txBody>
          <a:bodyPr>
            <a:normAutofit/>
          </a:bodyPr>
          <a:lstStyle/>
          <a:p>
            <a:pPr lvl="0" algn="just"/>
            <a:r>
              <a:rPr lang="en-US" sz="2400" b="1" dirty="0" smtClean="0">
                <a:latin typeface="Times New Roman" pitchFamily="18" charset="0"/>
                <a:cs typeface="Times New Roman" pitchFamily="18" charset="0"/>
              </a:rPr>
              <a:t>Favorable micro organisms</a:t>
            </a:r>
            <a:r>
              <a:rPr lang="en-US" sz="2400" dirty="0" smtClean="0">
                <a:latin typeface="Times New Roman" pitchFamily="18" charset="0"/>
                <a:cs typeface="Times New Roman" pitchFamily="18" charset="0"/>
              </a:rPr>
              <a:t> (microbes which </a:t>
            </a:r>
            <a:r>
              <a:rPr lang="en-US" sz="2400" b="1" dirty="0" smtClean="0">
                <a:latin typeface="Times New Roman" pitchFamily="18" charset="0"/>
                <a:cs typeface="Times New Roman" pitchFamily="18" charset="0"/>
              </a:rPr>
              <a:t>bring favorable changes in flavor</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appearance</a:t>
            </a:r>
            <a:r>
              <a:rPr lang="en-US" sz="2400" dirty="0" smtClean="0">
                <a:latin typeface="Times New Roman" pitchFamily="18" charset="0"/>
                <a:cs typeface="Times New Roman" pitchFamily="18" charset="0"/>
              </a:rPr>
              <a:t> of milk and such microbes are beneficiary and thus, are usually carefully handled and propagated). </a:t>
            </a:r>
          </a:p>
          <a:p>
            <a:pPr algn="just"/>
            <a:r>
              <a:rPr lang="en-US" sz="2400" b="1" dirty="0" smtClean="0">
                <a:latin typeface="Times New Roman" pitchFamily="18" charset="0"/>
                <a:cs typeface="Times New Roman" pitchFamily="18" charset="0"/>
              </a:rPr>
              <a:t>Starter cultures</a:t>
            </a:r>
            <a:r>
              <a:rPr lang="en-US" sz="2400" dirty="0" smtClean="0">
                <a:latin typeface="Times New Roman" pitchFamily="18" charset="0"/>
                <a:cs typeface="Times New Roman" pitchFamily="18" charset="0"/>
              </a:rPr>
              <a:t> (micro-organisms which develop </a:t>
            </a:r>
            <a:r>
              <a:rPr lang="en-US" sz="2400" b="1" dirty="0" smtClean="0">
                <a:latin typeface="Times New Roman" pitchFamily="18" charset="0"/>
                <a:cs typeface="Times New Roman" pitchFamily="18" charset="0"/>
              </a:rPr>
              <a:t>acidity</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desired aromatic milk</a:t>
            </a:r>
            <a:r>
              <a:rPr lang="en-US" sz="2400" dirty="0" smtClean="0">
                <a:latin typeface="Times New Roman" pitchFamily="18" charset="0"/>
                <a:cs typeface="Times New Roman" pitchFamily="18" charset="0"/>
              </a:rPr>
              <a:t>) are an example of beneficiary </a:t>
            </a:r>
            <a:r>
              <a:rPr lang="en-US" sz="2400" dirty="0" err="1" smtClean="0">
                <a:latin typeface="Times New Roman" pitchFamily="18" charset="0"/>
                <a:cs typeface="Times New Roman" pitchFamily="18" charset="0"/>
              </a:rPr>
              <a:t>MOs</a:t>
            </a:r>
            <a:r>
              <a:rPr lang="en-US" sz="2400" b="1" dirty="0" err="1" smtClean="0">
                <a:latin typeface="Times New Roman" pitchFamily="18" charset="0"/>
                <a:cs typeface="Times New Roman" pitchFamily="18" charset="0"/>
              </a:rPr>
              <a:t>.</a:t>
            </a:r>
            <a:endParaRPr lang="en-US" sz="2400" b="1" dirty="0" smtClean="0">
              <a:latin typeface="Times New Roman" pitchFamily="18" charset="0"/>
              <a:cs typeface="Times New Roman" pitchFamily="18" charset="0"/>
            </a:endParaRPr>
          </a:p>
          <a:p>
            <a:pPr>
              <a:buNone/>
            </a:pPr>
            <a:r>
              <a:rPr lang="en-US" sz="2800" dirty="0" smtClean="0">
                <a:latin typeface="Times New Roman" pitchFamily="18" charset="0"/>
                <a:cs typeface="Times New Roman" pitchFamily="18" charset="0"/>
              </a:rPr>
              <a:t>The 3 main functions of starter culture are to:</a:t>
            </a:r>
          </a:p>
          <a:p>
            <a:pPr marL="1255713" lvl="0" indent="-449263">
              <a:buFont typeface="+mj-lt"/>
              <a:buAutoNum type="arabicPeriod"/>
            </a:pPr>
            <a:r>
              <a:rPr lang="en-US" sz="2400" dirty="0" smtClean="0">
                <a:latin typeface="Times New Roman" pitchFamily="18" charset="0"/>
                <a:cs typeface="Times New Roman" pitchFamily="18" charset="0"/>
              </a:rPr>
              <a:t>Produce acid</a:t>
            </a:r>
          </a:p>
          <a:p>
            <a:pPr marL="1255713" lvl="0" indent="-449263">
              <a:buFont typeface="+mj-lt"/>
              <a:buAutoNum type="arabicPeriod"/>
            </a:pPr>
            <a:r>
              <a:rPr lang="en-US" sz="2400" dirty="0" smtClean="0">
                <a:latin typeface="Times New Roman" pitchFamily="18" charset="0"/>
                <a:cs typeface="Times New Roman" pitchFamily="18" charset="0"/>
              </a:rPr>
              <a:t>Produce desired characteristics of flavor or aroma and  </a:t>
            </a:r>
          </a:p>
          <a:p>
            <a:pPr marL="1255713" lvl="0" indent="-449263">
              <a:buFont typeface="+mj-lt"/>
              <a:buAutoNum type="arabicPeriod"/>
            </a:pPr>
            <a:r>
              <a:rPr lang="en-US" sz="2400" dirty="0" smtClean="0">
                <a:latin typeface="Times New Roman" pitchFamily="18" charset="0"/>
                <a:cs typeface="Times New Roman" pitchFamily="18" charset="0"/>
              </a:rPr>
              <a:t>Prevent the growth of unwanted microorganisms. </a:t>
            </a:r>
          </a:p>
          <a:p>
            <a:pPr algn="just"/>
            <a:endParaRPr lang="en-US" sz="2400"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10600" cy="6324600"/>
          </a:xfrm>
        </p:spPr>
        <p:txBody>
          <a:bodyPr>
            <a:normAutofit/>
          </a:bodyPr>
          <a:lstStyle/>
          <a:p>
            <a:pPr algn="just"/>
            <a:r>
              <a:rPr lang="en-US" sz="2400" dirty="0" smtClean="0">
                <a:latin typeface="Times New Roman" pitchFamily="18" charset="0"/>
                <a:cs typeface="Times New Roman" pitchFamily="18" charset="0"/>
              </a:rPr>
              <a:t>Such Micro-organisms are</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genus </a:t>
            </a:r>
            <a:r>
              <a:rPr lang="en-US" sz="2400" b="1" dirty="0" smtClean="0">
                <a:latin typeface="Times New Roman" pitchFamily="18" charset="0"/>
                <a:cs typeface="Times New Roman" pitchFamily="18" charset="0"/>
              </a:rPr>
              <a:t>streptococcus</a:t>
            </a:r>
            <a:r>
              <a:rPr lang="en-US" sz="2400" dirty="0" smtClean="0">
                <a:latin typeface="Times New Roman" pitchFamily="18" charset="0"/>
                <a:cs typeface="Times New Roman" pitchFamily="18" charset="0"/>
              </a:rPr>
              <a:t> and include; </a:t>
            </a:r>
          </a:p>
          <a:p>
            <a:pPr algn="just">
              <a:spcAft>
                <a:spcPts val="1200"/>
              </a:spcAft>
            </a:pPr>
            <a:r>
              <a:rPr lang="en-US" sz="2400" b="1" i="1" dirty="0" smtClean="0">
                <a:latin typeface="Times New Roman" pitchFamily="18" charset="0"/>
                <a:cs typeface="Times New Roman" pitchFamily="18" charset="0"/>
              </a:rPr>
              <a:t>Str. </a:t>
            </a:r>
            <a:r>
              <a:rPr lang="en-US" sz="2400" b="1" i="1" dirty="0" err="1" smtClean="0">
                <a:latin typeface="Times New Roman" pitchFamily="18" charset="0"/>
                <a:cs typeface="Times New Roman" pitchFamily="18" charset="0"/>
              </a:rPr>
              <a:t>lactis</a:t>
            </a:r>
            <a:r>
              <a:rPr lang="en-US" sz="2400" i="1" dirty="0" smtClean="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Str. </a:t>
            </a:r>
            <a:r>
              <a:rPr lang="en-US" sz="2400" b="1" i="1" dirty="0" err="1" smtClean="0">
                <a:latin typeface="Times New Roman" pitchFamily="18" charset="0"/>
                <a:cs typeface="Times New Roman" pitchFamily="18" charset="0"/>
              </a:rPr>
              <a:t>cremoris</a:t>
            </a:r>
            <a:r>
              <a:rPr lang="en-US" sz="2400" i="1" dirty="0" smtClean="0">
                <a:latin typeface="Times New Roman" pitchFamily="18" charset="0"/>
                <a:cs typeface="Times New Roman" pitchFamily="18" charset="0"/>
              </a:rPr>
              <a:t> and</a:t>
            </a:r>
            <a:r>
              <a:rPr lang="en-US" sz="2400" dirty="0" smtClean="0">
                <a:latin typeface="Times New Roman" pitchFamily="18" charset="0"/>
                <a:cs typeface="Times New Roman" pitchFamily="18" charset="0"/>
              </a:rPr>
              <a:t> </a:t>
            </a:r>
            <a:r>
              <a:rPr lang="en-US" sz="2400" b="1" i="1" dirty="0" smtClean="0">
                <a:latin typeface="Times New Roman" pitchFamily="18" charset="0"/>
                <a:cs typeface="Times New Roman" pitchFamily="18" charset="0"/>
              </a:rPr>
              <a:t>Str. </a:t>
            </a:r>
            <a:r>
              <a:rPr lang="en-US" sz="2400" b="1" i="1" dirty="0" err="1" smtClean="0">
                <a:latin typeface="Times New Roman" pitchFamily="18" charset="0"/>
                <a:cs typeface="Times New Roman" pitchFamily="18" charset="0"/>
              </a:rPr>
              <a:t>lactis</a:t>
            </a:r>
            <a:r>
              <a:rPr lang="en-US" sz="2400" i="1" dirty="0" smtClean="0">
                <a:latin typeface="Times New Roman" pitchFamily="18" charset="0"/>
                <a:cs typeface="Times New Roman" pitchFamily="18" charset="0"/>
              </a:rPr>
              <a:t> sub </a:t>
            </a:r>
            <a:r>
              <a:rPr lang="en-US" sz="2400" i="1" dirty="0" err="1" smtClean="0">
                <a:latin typeface="Times New Roman" pitchFamily="18" charset="0"/>
                <a:cs typeface="Times New Roman" pitchFamily="18" charset="0"/>
              </a:rPr>
              <a:t>spps</a:t>
            </a:r>
            <a:r>
              <a:rPr lang="en-US" sz="2400"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diacetylactis</a:t>
            </a:r>
            <a:r>
              <a:rPr lang="en-US" sz="2400" i="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gn="just">
              <a:spcAft>
                <a:spcPts val="1200"/>
              </a:spcAft>
            </a:pPr>
            <a:r>
              <a:rPr lang="en-US" sz="2400" dirty="0" smtClean="0">
                <a:latin typeface="Times New Roman" pitchFamily="18" charset="0"/>
                <a:cs typeface="Times New Roman" pitchFamily="18" charset="0"/>
              </a:rPr>
              <a:t>Generally, these are those bacteria, which </a:t>
            </a:r>
            <a:r>
              <a:rPr lang="en-US" sz="2400" b="1" dirty="0" smtClean="0">
                <a:latin typeface="Times New Roman" pitchFamily="18" charset="0"/>
                <a:cs typeface="Times New Roman" pitchFamily="18" charset="0"/>
              </a:rPr>
              <a:t>naturally invade</a:t>
            </a:r>
            <a:r>
              <a:rPr lang="en-US" sz="2400" dirty="0" smtClean="0">
                <a:latin typeface="Times New Roman" pitchFamily="18" charset="0"/>
                <a:cs typeface="Times New Roman" pitchFamily="18" charset="0"/>
              </a:rPr>
              <a:t> or which are intentionally added to milk to produce different types of products such as </a:t>
            </a:r>
            <a:r>
              <a:rPr lang="en-US" sz="2400" b="1" dirty="0" smtClean="0">
                <a:latin typeface="Times New Roman" pitchFamily="18" charset="0"/>
                <a:cs typeface="Times New Roman" pitchFamily="18" charset="0"/>
              </a:rPr>
              <a:t>yoghurt</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cheese</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butter</a:t>
            </a:r>
            <a:r>
              <a:rPr lang="en-US" sz="2400" dirty="0" smtClean="0">
                <a:latin typeface="Times New Roman" pitchFamily="18" charset="0"/>
                <a:cs typeface="Times New Roman" pitchFamily="18" charset="0"/>
              </a:rPr>
              <a:t>. </a:t>
            </a:r>
          </a:p>
          <a:p>
            <a:pPr algn="just">
              <a:spcAft>
                <a:spcPts val="1200"/>
              </a:spcAft>
            </a:pPr>
            <a:r>
              <a:rPr lang="en-US" sz="2400" dirty="0" smtClean="0">
                <a:latin typeface="Times New Roman" pitchFamily="18" charset="0"/>
                <a:cs typeface="Times New Roman" pitchFamily="18" charset="0"/>
              </a:rPr>
              <a:t>used at home and dairy industry to improve </a:t>
            </a:r>
            <a:r>
              <a:rPr lang="en-US" sz="2400" b="1" dirty="0" smtClean="0">
                <a:latin typeface="Times New Roman" pitchFamily="18" charset="0"/>
                <a:cs typeface="Times New Roman" pitchFamily="18" charset="0"/>
              </a:rPr>
              <a:t>keeping quality </a:t>
            </a:r>
            <a:r>
              <a:rPr lang="en-US" sz="2400" dirty="0" smtClean="0">
                <a:latin typeface="Times New Roman" pitchFamily="18" charset="0"/>
                <a:cs typeface="Times New Roman" pitchFamily="18" charset="0"/>
              </a:rPr>
              <a:t>and </a:t>
            </a:r>
            <a:r>
              <a:rPr lang="en-US" sz="2400" b="1" dirty="0" smtClean="0">
                <a:latin typeface="Times New Roman" pitchFamily="18" charset="0"/>
                <a:cs typeface="Times New Roman" pitchFamily="18" charset="0"/>
              </a:rPr>
              <a:t>flavor of milk</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Such micro-organisms usually referred to as</a:t>
            </a:r>
            <a:r>
              <a:rPr lang="en-US" sz="2400" b="1" i="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true milk bacteria</a:t>
            </a:r>
            <a:r>
              <a:rPr lang="en-US" sz="2400" dirty="0" smtClean="0">
                <a:latin typeface="Times New Roman" pitchFamily="18" charset="0"/>
                <a:cs typeface="Times New Roman" pitchFamily="18" charset="0"/>
              </a:rPr>
              <a:t> because they produce lactic acid from lactose then </a:t>
            </a:r>
            <a:r>
              <a:rPr lang="en-US" sz="2400" b="1" dirty="0" smtClean="0">
                <a:latin typeface="Times New Roman" pitchFamily="18" charset="0"/>
                <a:cs typeface="Times New Roman" pitchFamily="18" charset="0"/>
              </a:rPr>
              <a:t>reduce pH</a:t>
            </a:r>
            <a:r>
              <a:rPr lang="en-US" sz="2400" dirty="0" smtClean="0">
                <a:latin typeface="Times New Roman" pitchFamily="18" charset="0"/>
                <a:cs typeface="Times New Roman" pitchFamily="18" charset="0"/>
              </a:rPr>
              <a:t> of milk and this induce milk </a:t>
            </a:r>
            <a:r>
              <a:rPr lang="en-US" sz="2400" b="1" dirty="0" smtClean="0">
                <a:latin typeface="Times New Roman" pitchFamily="18" charset="0"/>
                <a:cs typeface="Times New Roman" pitchFamily="18" charset="0"/>
              </a:rPr>
              <a:t>coagulation</a:t>
            </a:r>
            <a:r>
              <a:rPr lang="en-US" sz="2400" dirty="0" smtClean="0">
                <a:latin typeface="Times New Roman" pitchFamily="18" charset="0"/>
                <a:cs typeface="Times New Roman" pitchFamily="18" charset="0"/>
              </a:rPr>
              <a:t> to produce yoghurt.</a:t>
            </a:r>
          </a:p>
          <a:p>
            <a:pPr algn="just"/>
            <a:endParaRPr lang="en-US" sz="24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10600" cy="6324600"/>
          </a:xfrm>
        </p:spPr>
        <p:txBody>
          <a:bodyPr>
            <a:normAutofit/>
          </a:bodyPr>
          <a:lstStyle/>
          <a:p>
            <a:pPr marL="341313" indent="-341313" algn="just">
              <a:spcAft>
                <a:spcPts val="1200"/>
              </a:spcAft>
              <a:buFont typeface="+mj-lt"/>
              <a:buAutoNum type="arabicPeriod"/>
            </a:pPr>
            <a:r>
              <a:rPr lang="en-US" sz="2400" b="1" i="1" dirty="0" smtClean="0">
                <a:latin typeface="Times New Roman" pitchFamily="18" charset="0"/>
                <a:cs typeface="Times New Roman" pitchFamily="18" charset="0"/>
              </a:rPr>
              <a:t>Str. </a:t>
            </a:r>
            <a:r>
              <a:rPr lang="en-US" sz="2400" b="1" i="1" dirty="0" err="1" smtClean="0">
                <a:latin typeface="Times New Roman" pitchFamily="18" charset="0"/>
                <a:cs typeface="Times New Roman" pitchFamily="18" charset="0"/>
              </a:rPr>
              <a:t>lactis</a:t>
            </a:r>
            <a:r>
              <a:rPr lang="en-US" sz="2400" dirty="0" smtClean="0">
                <a:latin typeface="Times New Roman" pitchFamily="18" charset="0"/>
                <a:cs typeface="Times New Roman" pitchFamily="18" charset="0"/>
              </a:rPr>
              <a:t>: - commonest bacteria found in milk and it causes sourness and coagulation of casein and it is used as starter culture in </a:t>
            </a:r>
            <a:r>
              <a:rPr lang="en-US" sz="2400" b="1" dirty="0" smtClean="0">
                <a:latin typeface="Times New Roman" pitchFamily="18" charset="0"/>
                <a:cs typeface="Times New Roman" pitchFamily="18" charset="0"/>
              </a:rPr>
              <a:t>cheese production</a:t>
            </a:r>
            <a:r>
              <a:rPr lang="en-US" sz="2400" dirty="0" smtClean="0">
                <a:latin typeface="Times New Roman" pitchFamily="18" charset="0"/>
                <a:cs typeface="Times New Roman" pitchFamily="18" charset="0"/>
              </a:rPr>
              <a:t>. Optimum temperature </a:t>
            </a:r>
            <a:r>
              <a:rPr lang="en-US" sz="2400" b="1" dirty="0" smtClean="0">
                <a:latin typeface="Times New Roman" pitchFamily="18" charset="0"/>
                <a:cs typeface="Times New Roman" pitchFamily="18" charset="0"/>
              </a:rPr>
              <a:t>6-41</a:t>
            </a:r>
            <a:r>
              <a:rPr lang="en-US" sz="2400" b="1" baseline="30000" dirty="0" smtClean="0">
                <a:latin typeface="Times New Roman" pitchFamily="18" charset="0"/>
                <a:cs typeface="Times New Roman" pitchFamily="18" charset="0"/>
              </a:rPr>
              <a:t>o</a:t>
            </a:r>
            <a:r>
              <a:rPr lang="en-US" sz="2400" b="1" dirty="0" smtClean="0">
                <a:latin typeface="Times New Roman" pitchFamily="18" charset="0"/>
                <a:cs typeface="Times New Roman" pitchFamily="18" charset="0"/>
              </a:rPr>
              <a:t>C</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but it can grow also under 0</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C. At 25</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C</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it sinks pH of milk at </a:t>
            </a:r>
            <a:r>
              <a:rPr lang="en-US" sz="2400" b="1" dirty="0" smtClean="0">
                <a:latin typeface="Times New Roman" pitchFamily="18" charset="0"/>
                <a:cs typeface="Times New Roman" pitchFamily="18" charset="0"/>
              </a:rPr>
              <a:t>4.5</a:t>
            </a:r>
            <a:r>
              <a:rPr lang="en-US" sz="2400" dirty="0" smtClean="0">
                <a:latin typeface="Times New Roman" pitchFamily="18" charset="0"/>
                <a:cs typeface="Times New Roman" pitchFamily="18" charset="0"/>
              </a:rPr>
              <a:t> and at this it will produce </a:t>
            </a:r>
            <a:r>
              <a:rPr lang="en-US" sz="2400" b="1" dirty="0" smtClean="0">
                <a:latin typeface="Times New Roman" pitchFamily="18" charset="0"/>
                <a:cs typeface="Times New Roman" pitchFamily="18" charset="0"/>
              </a:rPr>
              <a:t>1% lactic acid</a:t>
            </a:r>
            <a:r>
              <a:rPr lang="en-US" sz="2400" dirty="0" smtClean="0">
                <a:latin typeface="Times New Roman" pitchFamily="18" charset="0"/>
                <a:cs typeface="Times New Roman" pitchFamily="18" charset="0"/>
              </a:rPr>
              <a:t>.</a:t>
            </a:r>
          </a:p>
          <a:p>
            <a:pPr marL="341313" indent="-341313" algn="just">
              <a:spcAft>
                <a:spcPts val="1200"/>
              </a:spcAft>
              <a:buFont typeface="+mj-lt"/>
              <a:buAutoNum type="arabicPeriod"/>
            </a:pPr>
            <a:r>
              <a:rPr lang="en-US" sz="2400" b="1" i="1" dirty="0" smtClean="0">
                <a:latin typeface="Times New Roman" pitchFamily="18" charset="0"/>
                <a:cs typeface="Times New Roman" pitchFamily="18" charset="0"/>
              </a:rPr>
              <a:t>Str. </a:t>
            </a:r>
            <a:r>
              <a:rPr lang="en-US" sz="2400" b="1" i="1" dirty="0" err="1" smtClean="0">
                <a:latin typeface="Times New Roman" pitchFamily="18" charset="0"/>
                <a:cs typeface="Times New Roman" pitchFamily="18" charset="0"/>
              </a:rPr>
              <a:t>cremoris</a:t>
            </a:r>
            <a:r>
              <a:rPr lang="en-US" sz="2400" dirty="0" smtClean="0">
                <a:latin typeface="Times New Roman" pitchFamily="18" charset="0"/>
                <a:cs typeface="Times New Roman" pitchFamily="18" charset="0"/>
              </a:rPr>
              <a:t>: - optimum temperature is 20-30</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C</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and at 25</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C</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it sinks pH of milk to </a:t>
            </a:r>
            <a:r>
              <a:rPr lang="en-US" sz="2400" b="1" dirty="0" smtClean="0">
                <a:latin typeface="Times New Roman" pitchFamily="18" charset="0"/>
                <a:cs typeface="Times New Roman" pitchFamily="18" charset="0"/>
              </a:rPr>
              <a:t>5</a:t>
            </a:r>
            <a:r>
              <a:rPr lang="en-US" sz="2400" dirty="0" smtClean="0">
                <a:latin typeface="Times New Roman" pitchFamily="18" charset="0"/>
                <a:cs typeface="Times New Roman" pitchFamily="18" charset="0"/>
              </a:rPr>
              <a:t>.</a:t>
            </a:r>
          </a:p>
          <a:p>
            <a:pPr marL="341313" indent="-341313" algn="just">
              <a:spcAft>
                <a:spcPts val="1200"/>
              </a:spcAft>
              <a:buFont typeface="+mj-lt"/>
              <a:buAutoNum type="arabicPeriod"/>
            </a:pPr>
            <a:r>
              <a:rPr lang="en-US" sz="2400" b="1" i="1" dirty="0" smtClean="0">
                <a:latin typeface="Times New Roman" pitchFamily="18" charset="0"/>
                <a:cs typeface="Times New Roman" pitchFamily="18" charset="0"/>
              </a:rPr>
              <a:t>Str. </a:t>
            </a:r>
            <a:r>
              <a:rPr lang="en-US" sz="2400" b="1" i="1" dirty="0" err="1" smtClean="0">
                <a:latin typeface="Times New Roman" pitchFamily="18" charset="0"/>
                <a:cs typeface="Times New Roman" pitchFamily="18" charset="0"/>
              </a:rPr>
              <a:t>lactis</a:t>
            </a:r>
            <a:r>
              <a:rPr lang="en-US" sz="2400" b="1" i="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sub </a:t>
            </a:r>
            <a:r>
              <a:rPr lang="en-US" sz="2400" b="1" dirty="0" err="1" smtClean="0">
                <a:latin typeface="Times New Roman" pitchFamily="18" charset="0"/>
                <a:cs typeface="Times New Roman" pitchFamily="18" charset="0"/>
              </a:rPr>
              <a:t>spps</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diacetylactis</a:t>
            </a:r>
            <a:r>
              <a:rPr lang="en-US" sz="2400" dirty="0" smtClean="0">
                <a:latin typeface="Times New Roman" pitchFamily="18" charset="0"/>
                <a:cs typeface="Times New Roman" pitchFamily="18" charset="0"/>
              </a:rPr>
              <a:t>:- This micro-organism has similar characteristics to </a:t>
            </a:r>
            <a:r>
              <a:rPr lang="en-US" sz="2400" i="1" dirty="0" smtClean="0">
                <a:latin typeface="Times New Roman" pitchFamily="18" charset="0"/>
                <a:cs typeface="Times New Roman" pitchFamily="18" charset="0"/>
              </a:rPr>
              <a:t>Str. </a:t>
            </a:r>
            <a:r>
              <a:rPr lang="en-US" sz="2400" i="1" dirty="0" err="1" smtClean="0">
                <a:latin typeface="Times New Roman" pitchFamily="18" charset="0"/>
                <a:cs typeface="Times New Roman" pitchFamily="18" charset="0"/>
              </a:rPr>
              <a:t>lactis</a:t>
            </a:r>
            <a:r>
              <a:rPr lang="en-US" sz="2400" dirty="0" smtClean="0">
                <a:latin typeface="Times New Roman" pitchFamily="18" charset="0"/>
                <a:cs typeface="Times New Roman" pitchFamily="18" charset="0"/>
              </a:rPr>
              <a:t> however it differs from it in that it produces an </a:t>
            </a:r>
            <a:r>
              <a:rPr lang="en-US" sz="2400" b="1" dirty="0" smtClean="0">
                <a:latin typeface="Times New Roman" pitchFamily="18" charset="0"/>
                <a:cs typeface="Times New Roman" pitchFamily="18" charset="0"/>
              </a:rPr>
              <a:t>aromatic substance</a:t>
            </a:r>
            <a:r>
              <a:rPr lang="en-US" sz="2400" dirty="0" smtClean="0">
                <a:latin typeface="Times New Roman" pitchFamily="18" charset="0"/>
                <a:cs typeface="Times New Roman" pitchFamily="18" charset="0"/>
              </a:rPr>
              <a:t> known as </a:t>
            </a:r>
            <a:r>
              <a:rPr lang="en-US" sz="2400" b="1" dirty="0" err="1" smtClean="0">
                <a:latin typeface="Times New Roman" pitchFamily="18" charset="0"/>
                <a:cs typeface="Times New Roman" pitchFamily="18" charset="0"/>
              </a:rPr>
              <a:t>diacetyl</a:t>
            </a:r>
            <a:r>
              <a:rPr lang="en-US" sz="2400" dirty="0" smtClean="0">
                <a:latin typeface="Times New Roman" pitchFamily="18" charset="0"/>
                <a:cs typeface="Times New Roman" pitchFamily="18" charset="0"/>
              </a:rPr>
              <a:t> which produced from </a:t>
            </a:r>
            <a:r>
              <a:rPr lang="en-US" sz="2400" b="1" dirty="0" smtClean="0">
                <a:latin typeface="Times New Roman" pitchFamily="18" charset="0"/>
                <a:cs typeface="Times New Roman" pitchFamily="18" charset="0"/>
              </a:rPr>
              <a:t>citric acid</a:t>
            </a:r>
            <a:r>
              <a:rPr lang="en-US" sz="2400" dirty="0" smtClean="0">
                <a:latin typeface="Times New Roman" pitchFamily="18" charset="0"/>
                <a:cs typeface="Times New Roman" pitchFamily="18" charset="0"/>
              </a:rPr>
              <a:t> and for this reason it is used as starter culture in butter production.</a:t>
            </a:r>
          </a:p>
          <a:p>
            <a:pPr marL="341313" indent="-341313" algn="just">
              <a:buFont typeface="+mj-lt"/>
              <a:buAutoNum type="arabicPeriod"/>
            </a:pPr>
            <a:r>
              <a:rPr lang="en-US" sz="2400" b="1" i="1" dirty="0" smtClean="0">
                <a:latin typeface="Times New Roman" pitchFamily="18" charset="0"/>
                <a:cs typeface="Times New Roman" pitchFamily="18" charset="0"/>
              </a:rPr>
              <a:t>Str</a:t>
            </a:r>
            <a:r>
              <a:rPr lang="en-US" sz="2400" i="1"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thermophilus</a:t>
            </a:r>
            <a:r>
              <a:rPr lang="en-US" sz="2400" dirty="0" smtClean="0">
                <a:latin typeface="Times New Roman" pitchFamily="18" charset="0"/>
                <a:cs typeface="Times New Roman" pitchFamily="18" charset="0"/>
              </a:rPr>
              <a:t> withstand high temperature of </a:t>
            </a:r>
            <a:r>
              <a:rPr lang="en-US" sz="2400" b="1" dirty="0" smtClean="0">
                <a:latin typeface="Times New Roman" pitchFamily="18" charset="0"/>
                <a:cs typeface="Times New Roman" pitchFamily="18" charset="0"/>
              </a:rPr>
              <a:t>65</a:t>
            </a:r>
            <a:r>
              <a:rPr lang="en-US" sz="2400" dirty="0" smtClean="0">
                <a:latin typeface="Times New Roman" pitchFamily="18" charset="0"/>
                <a:cs typeface="Times New Roman" pitchFamily="18" charset="0"/>
              </a:rPr>
              <a:t> </a:t>
            </a:r>
            <a:r>
              <a:rPr lang="en-US" sz="2400" baseline="30000" dirty="0" err="1" smtClean="0">
                <a:latin typeface="Times New Roman" pitchFamily="18" charset="0"/>
                <a:cs typeface="Times New Roman" pitchFamily="18" charset="0"/>
              </a:rPr>
              <a:t>o</a:t>
            </a:r>
            <a:r>
              <a:rPr lang="en-US" sz="2400" dirty="0" err="1" smtClean="0">
                <a:latin typeface="Times New Roman" pitchFamily="18" charset="0"/>
                <a:cs typeface="Times New Roman" pitchFamily="18" charset="0"/>
              </a:rPr>
              <a:t>C</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for </a:t>
            </a:r>
            <a:r>
              <a:rPr lang="en-US" sz="2400" b="1" dirty="0" smtClean="0">
                <a:latin typeface="Times New Roman" pitchFamily="18" charset="0"/>
                <a:cs typeface="Times New Roman" pitchFamily="18" charset="0"/>
              </a:rPr>
              <a:t>30 minutes</a:t>
            </a:r>
            <a:r>
              <a:rPr lang="en-US" sz="2400" dirty="0" smtClean="0">
                <a:latin typeface="Times New Roman" pitchFamily="18" charset="0"/>
                <a:cs typeface="Times New Roman" pitchFamily="18" charset="0"/>
              </a:rPr>
              <a:t>. Commonly found in </a:t>
            </a:r>
            <a:r>
              <a:rPr lang="en-US" sz="2400" b="1" dirty="0" smtClean="0">
                <a:latin typeface="Times New Roman" pitchFamily="18" charset="0"/>
                <a:cs typeface="Times New Roman" pitchFamily="18" charset="0"/>
              </a:rPr>
              <a:t>milking cans</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other utensils</a:t>
            </a:r>
            <a:r>
              <a:rPr lang="en-US" sz="2400" dirty="0" smtClean="0">
                <a:latin typeface="Times New Roman" pitchFamily="18" charset="0"/>
                <a:cs typeface="Times New Roman" pitchFamily="18" charset="0"/>
              </a:rPr>
              <a:t>.</a:t>
            </a:r>
          </a:p>
          <a:p>
            <a:endParaRPr lang="en-US" sz="2400"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15400" cy="685800"/>
          </a:xfrm>
        </p:spPr>
        <p:txBody>
          <a:bodyPr>
            <a:noAutofit/>
          </a:bodyPr>
          <a:lstStyle/>
          <a:p>
            <a:r>
              <a:rPr lang="en-US" sz="2400" dirty="0" smtClean="0">
                <a:latin typeface="Times New Roman" pitchFamily="18" charset="0"/>
                <a:cs typeface="Times New Roman" pitchFamily="18" charset="0"/>
              </a:rPr>
              <a:t>Table 1</a:t>
            </a:r>
            <a:r>
              <a:rPr lang="en-US" sz="32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Summary of starter culture and their use in milk </a:t>
            </a:r>
            <a:r>
              <a:rPr lang="en-US" sz="2400" dirty="0" smtClean="0">
                <a:latin typeface="Times New Roman" pitchFamily="18" charset="0"/>
                <a:cs typeface="Times New Roman" pitchFamily="18" charset="0"/>
              </a:rPr>
              <a:t>production</a:t>
            </a:r>
            <a:endParaRPr lang="en-US" sz="2800"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228600" y="1219200"/>
          <a:ext cx="8686800" cy="5312664"/>
        </p:xfrm>
        <a:graphic>
          <a:graphicData uri="http://schemas.openxmlformats.org/drawingml/2006/table">
            <a:tbl>
              <a:tblPr firstRow="1" bandRow="1">
                <a:tableStyleId>{5C22544A-7EE6-4342-B048-85BDC9FD1C3A}</a:tableStyleId>
              </a:tblPr>
              <a:tblGrid>
                <a:gridCol w="3657600"/>
                <a:gridCol w="5029200"/>
              </a:tblGrid>
              <a:tr h="685800">
                <a:tc>
                  <a:txBody>
                    <a:bodyPr/>
                    <a:lstStyle/>
                    <a:p>
                      <a:pPr algn="just">
                        <a:lnSpc>
                          <a:spcPct val="115000"/>
                        </a:lnSpc>
                      </a:pPr>
                      <a:r>
                        <a:rPr lang="en-US" sz="2400" b="1" dirty="0">
                          <a:latin typeface="Times New Roman" pitchFamily="18" charset="0"/>
                          <a:cs typeface="Times New Roman" pitchFamily="18" charset="0"/>
                        </a:rPr>
                        <a:t>Starter culture species</a:t>
                      </a:r>
                      <a:endParaRPr lang="en-US" sz="2400" dirty="0">
                        <a:latin typeface="Times New Roman" pitchFamily="18" charset="0"/>
                        <a:cs typeface="Times New Roman" pitchFamily="18" charset="0"/>
                      </a:endParaRPr>
                    </a:p>
                  </a:txBody>
                  <a:tcPr marL="68580" marR="68580" marT="0" marB="0"/>
                </a:tc>
                <a:tc>
                  <a:txBody>
                    <a:bodyPr/>
                    <a:lstStyle/>
                    <a:p>
                      <a:pPr algn="just">
                        <a:lnSpc>
                          <a:spcPct val="115000"/>
                        </a:lnSpc>
                      </a:pPr>
                      <a:r>
                        <a:rPr lang="en-US" sz="2400" b="1">
                          <a:latin typeface="Times New Roman" pitchFamily="18" charset="0"/>
                          <a:cs typeface="Times New Roman" pitchFamily="18" charset="0"/>
                        </a:rPr>
                        <a:t>Role in milk production</a:t>
                      </a:r>
                      <a:endParaRPr lang="en-US" sz="2400">
                        <a:latin typeface="Times New Roman" pitchFamily="18" charset="0"/>
                        <a:cs typeface="Times New Roman" pitchFamily="18" charset="0"/>
                      </a:endParaRPr>
                    </a:p>
                  </a:txBody>
                  <a:tcPr marL="68580" marR="68580" marT="0" marB="0"/>
                </a:tc>
              </a:tr>
              <a:tr h="685800">
                <a:tc>
                  <a:txBody>
                    <a:bodyPr/>
                    <a:lstStyle/>
                    <a:p>
                      <a:pPr algn="just">
                        <a:lnSpc>
                          <a:spcPct val="115000"/>
                        </a:lnSpc>
                      </a:pPr>
                      <a:r>
                        <a:rPr lang="en-US" sz="2400" i="1" dirty="0">
                          <a:latin typeface="Times New Roman" pitchFamily="18" charset="0"/>
                          <a:cs typeface="Times New Roman" pitchFamily="18" charset="0"/>
                        </a:rPr>
                        <a:t>Str. </a:t>
                      </a:r>
                      <a:r>
                        <a:rPr lang="en-US" sz="2400" i="1" dirty="0" err="1">
                          <a:latin typeface="Times New Roman" pitchFamily="18" charset="0"/>
                          <a:cs typeface="Times New Roman" pitchFamily="18" charset="0"/>
                        </a:rPr>
                        <a:t>lactis</a:t>
                      </a:r>
                      <a:endParaRPr lang="en-US" sz="2400" dirty="0">
                        <a:latin typeface="Times New Roman" pitchFamily="18" charset="0"/>
                        <a:cs typeface="Times New Roman" pitchFamily="18" charset="0"/>
                      </a:endParaRPr>
                    </a:p>
                  </a:txBody>
                  <a:tcPr marL="68580" marR="68580" marT="0" marB="0"/>
                </a:tc>
                <a:tc>
                  <a:txBody>
                    <a:bodyPr/>
                    <a:lstStyle/>
                    <a:p>
                      <a:pPr algn="just">
                        <a:lnSpc>
                          <a:spcPct val="115000"/>
                        </a:lnSpc>
                      </a:pPr>
                      <a:r>
                        <a:rPr lang="en-US" sz="2400" dirty="0">
                          <a:latin typeface="Times New Roman" pitchFamily="18" charset="0"/>
                          <a:cs typeface="Times New Roman" pitchFamily="18" charset="0"/>
                        </a:rPr>
                        <a:t>Souring, casein precipitation</a:t>
                      </a:r>
                    </a:p>
                  </a:txBody>
                  <a:tcPr marL="68580" marR="68580" marT="0" marB="0"/>
                </a:tc>
              </a:tr>
              <a:tr h="685800">
                <a:tc>
                  <a:txBody>
                    <a:bodyPr/>
                    <a:lstStyle/>
                    <a:p>
                      <a:pPr algn="just">
                        <a:lnSpc>
                          <a:spcPct val="115000"/>
                        </a:lnSpc>
                      </a:pPr>
                      <a:r>
                        <a:rPr lang="en-US" sz="2400" i="1" dirty="0">
                          <a:latin typeface="Times New Roman" pitchFamily="18" charset="0"/>
                          <a:cs typeface="Times New Roman" pitchFamily="18" charset="0"/>
                        </a:rPr>
                        <a:t>Str. </a:t>
                      </a:r>
                      <a:r>
                        <a:rPr lang="en-US" sz="2400" i="1" dirty="0" err="1">
                          <a:latin typeface="Times New Roman" pitchFamily="18" charset="0"/>
                          <a:cs typeface="Times New Roman" pitchFamily="18" charset="0"/>
                        </a:rPr>
                        <a:t>cremoris</a:t>
                      </a:r>
                      <a:endParaRPr lang="en-US" sz="2400" dirty="0">
                        <a:latin typeface="Times New Roman" pitchFamily="18" charset="0"/>
                        <a:cs typeface="Times New Roman" pitchFamily="18" charset="0"/>
                      </a:endParaRPr>
                    </a:p>
                  </a:txBody>
                  <a:tcPr marL="68580" marR="68580" marT="0" marB="0"/>
                </a:tc>
                <a:tc>
                  <a:txBody>
                    <a:bodyPr/>
                    <a:lstStyle/>
                    <a:p>
                      <a:pPr algn="just">
                        <a:lnSpc>
                          <a:spcPct val="115000"/>
                        </a:lnSpc>
                      </a:pPr>
                      <a:r>
                        <a:rPr lang="en-US" sz="2400">
                          <a:latin typeface="Times New Roman" pitchFamily="18" charset="0"/>
                          <a:cs typeface="Times New Roman" pitchFamily="18" charset="0"/>
                        </a:rPr>
                        <a:t>Souring and yoghurt production</a:t>
                      </a:r>
                    </a:p>
                  </a:txBody>
                  <a:tcPr marL="68580" marR="68580" marT="0" marB="0"/>
                </a:tc>
              </a:tr>
              <a:tr h="685800">
                <a:tc>
                  <a:txBody>
                    <a:bodyPr/>
                    <a:lstStyle/>
                    <a:p>
                      <a:pPr algn="just">
                        <a:lnSpc>
                          <a:spcPct val="115000"/>
                        </a:lnSpc>
                      </a:pPr>
                      <a:r>
                        <a:rPr lang="en-US" sz="2400" i="1" dirty="0">
                          <a:latin typeface="Times New Roman" pitchFamily="18" charset="0"/>
                          <a:cs typeface="Times New Roman" pitchFamily="18" charset="0"/>
                        </a:rPr>
                        <a:t>Str. </a:t>
                      </a:r>
                      <a:r>
                        <a:rPr lang="en-US" sz="2400" i="1" dirty="0" err="1" smtClean="0">
                          <a:latin typeface="Times New Roman" pitchFamily="18" charset="0"/>
                          <a:cs typeface="Times New Roman" pitchFamily="18" charset="0"/>
                        </a:rPr>
                        <a:t>lactis</a:t>
                      </a:r>
                      <a:r>
                        <a:rPr lang="en-US" sz="2400" i="1" baseline="0" dirty="0" smtClean="0">
                          <a:latin typeface="Times New Roman" pitchFamily="18" charset="0"/>
                          <a:cs typeface="Times New Roman" pitchFamily="18" charset="0"/>
                        </a:rPr>
                        <a:t> </a:t>
                      </a:r>
                      <a:r>
                        <a:rPr lang="en-US" sz="2400" i="1" baseline="0" dirty="0" err="1" smtClean="0">
                          <a:latin typeface="Times New Roman" pitchFamily="18" charset="0"/>
                          <a:cs typeface="Times New Roman" pitchFamily="18" charset="0"/>
                        </a:rPr>
                        <a:t>ssp</a:t>
                      </a:r>
                      <a:r>
                        <a:rPr lang="en-US" sz="2400" i="1" baseline="0"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diacetylactis</a:t>
                      </a:r>
                      <a:endParaRPr lang="en-US" sz="2400" dirty="0">
                        <a:latin typeface="Times New Roman" pitchFamily="18" charset="0"/>
                        <a:cs typeface="Times New Roman" pitchFamily="18" charset="0"/>
                      </a:endParaRPr>
                    </a:p>
                  </a:txBody>
                  <a:tcPr marL="68580" marR="68580" marT="0" marB="0"/>
                </a:tc>
                <a:tc>
                  <a:txBody>
                    <a:bodyPr/>
                    <a:lstStyle/>
                    <a:p>
                      <a:pPr algn="just">
                        <a:lnSpc>
                          <a:spcPct val="115000"/>
                        </a:lnSpc>
                      </a:pPr>
                      <a:r>
                        <a:rPr lang="en-US" sz="2400" dirty="0">
                          <a:latin typeface="Times New Roman" pitchFamily="18" charset="0"/>
                          <a:cs typeface="Times New Roman" pitchFamily="18" charset="0"/>
                        </a:rPr>
                        <a:t>Souring, aroma production from citric acid</a:t>
                      </a:r>
                    </a:p>
                  </a:txBody>
                  <a:tcPr marL="68580" marR="68580" marT="0" marB="0"/>
                </a:tc>
              </a:tr>
              <a:tr h="685800">
                <a:tc>
                  <a:txBody>
                    <a:bodyPr/>
                    <a:lstStyle/>
                    <a:p>
                      <a:pPr algn="just">
                        <a:lnSpc>
                          <a:spcPct val="115000"/>
                        </a:lnSpc>
                      </a:pPr>
                      <a:r>
                        <a:rPr lang="en-US" sz="2400" i="1" dirty="0">
                          <a:latin typeface="Times New Roman" pitchFamily="18" charset="0"/>
                          <a:cs typeface="Times New Roman" pitchFamily="18" charset="0"/>
                        </a:rPr>
                        <a:t>Str. </a:t>
                      </a:r>
                      <a:r>
                        <a:rPr lang="en-US" sz="2400" i="1" dirty="0" err="1">
                          <a:latin typeface="Times New Roman" pitchFamily="18" charset="0"/>
                          <a:cs typeface="Times New Roman" pitchFamily="18" charset="0"/>
                        </a:rPr>
                        <a:t>thermophilus</a:t>
                      </a:r>
                      <a:endParaRPr lang="en-US" sz="2400" dirty="0">
                        <a:latin typeface="Times New Roman" pitchFamily="18" charset="0"/>
                        <a:cs typeface="Times New Roman" pitchFamily="18" charset="0"/>
                      </a:endParaRPr>
                    </a:p>
                  </a:txBody>
                  <a:tcPr marL="68580" marR="68580" marT="0" marB="0"/>
                </a:tc>
                <a:tc>
                  <a:txBody>
                    <a:bodyPr/>
                    <a:lstStyle/>
                    <a:p>
                      <a:pPr algn="just">
                        <a:lnSpc>
                          <a:spcPct val="115000"/>
                        </a:lnSpc>
                      </a:pPr>
                      <a:r>
                        <a:rPr lang="en-US" sz="2400">
                          <a:latin typeface="Times New Roman" pitchFamily="18" charset="0"/>
                          <a:cs typeface="Times New Roman" pitchFamily="18" charset="0"/>
                        </a:rPr>
                        <a:t>Cheese production, souring and yoghurt production</a:t>
                      </a:r>
                    </a:p>
                  </a:txBody>
                  <a:tcPr marL="68580" marR="68580" marT="0" marB="0"/>
                </a:tc>
              </a:tr>
              <a:tr h="685800">
                <a:tc>
                  <a:txBody>
                    <a:bodyPr/>
                    <a:lstStyle/>
                    <a:p>
                      <a:pPr marL="342900" lvl="0" indent="-342900" algn="just">
                        <a:spcAft>
                          <a:spcPts val="0"/>
                        </a:spcAft>
                        <a:buFont typeface="Symbol"/>
                        <a:buChar char=""/>
                      </a:pPr>
                      <a:r>
                        <a:rPr lang="en-US" sz="2400" i="1" dirty="0" err="1" smtClean="0">
                          <a:latin typeface="Times New Roman" pitchFamily="18" charset="0"/>
                          <a:cs typeface="Times New Roman" pitchFamily="18" charset="0"/>
                        </a:rPr>
                        <a:t>Leuconostoc</a:t>
                      </a:r>
                      <a:r>
                        <a:rPr lang="en-US" sz="2400" i="1" dirty="0" smtClean="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dextranicum</a:t>
                      </a:r>
                      <a:endParaRPr lang="en-US" sz="2400" dirty="0">
                        <a:latin typeface="Times New Roman" pitchFamily="18" charset="0"/>
                        <a:cs typeface="Times New Roman" pitchFamily="18" charset="0"/>
                      </a:endParaRPr>
                    </a:p>
                    <a:p>
                      <a:pPr marL="342900" lvl="0" indent="-342900" algn="just">
                        <a:spcAft>
                          <a:spcPts val="0"/>
                        </a:spcAft>
                        <a:buFont typeface="Symbol"/>
                        <a:buChar char=""/>
                      </a:pPr>
                      <a:r>
                        <a:rPr lang="en-US" sz="2400" i="1" dirty="0">
                          <a:latin typeface="Times New Roman" pitchFamily="18" charset="0"/>
                          <a:cs typeface="Times New Roman" pitchFamily="18" charset="0"/>
                        </a:rPr>
                        <a:t>L. </a:t>
                      </a:r>
                      <a:r>
                        <a:rPr lang="en-US" sz="2400" i="1" dirty="0" err="1">
                          <a:latin typeface="Times New Roman" pitchFamily="18" charset="0"/>
                          <a:cs typeface="Times New Roman" pitchFamily="18" charset="0"/>
                        </a:rPr>
                        <a:t>citrovolurum</a:t>
                      </a:r>
                      <a:endParaRPr lang="en-US" sz="2400" dirty="0">
                        <a:latin typeface="Times New Roman" pitchFamily="18" charset="0"/>
                        <a:cs typeface="Times New Roman" pitchFamily="18" charset="0"/>
                      </a:endParaRPr>
                    </a:p>
                  </a:txBody>
                  <a:tcPr marL="68580" marR="68580" marT="0" marB="0"/>
                </a:tc>
                <a:tc>
                  <a:txBody>
                    <a:bodyPr/>
                    <a:lstStyle/>
                    <a:p>
                      <a:pPr algn="just">
                        <a:lnSpc>
                          <a:spcPct val="115000"/>
                        </a:lnSpc>
                      </a:pPr>
                      <a:r>
                        <a:rPr lang="en-US" sz="2400">
                          <a:latin typeface="Times New Roman" pitchFamily="18" charset="0"/>
                          <a:cs typeface="Times New Roman" pitchFamily="18" charset="0"/>
                        </a:rPr>
                        <a:t>Production of butter aroma –diacetyl</a:t>
                      </a:r>
                    </a:p>
                  </a:txBody>
                  <a:tcPr marL="68580" marR="68580" marT="0" marB="0"/>
                </a:tc>
              </a:tr>
              <a:tr h="685800">
                <a:tc>
                  <a:txBody>
                    <a:bodyPr/>
                    <a:lstStyle/>
                    <a:p>
                      <a:pPr marL="342900" lvl="0" indent="-342900" algn="just">
                        <a:lnSpc>
                          <a:spcPct val="115000"/>
                        </a:lnSpc>
                        <a:buFont typeface="Wingdings"/>
                        <a:buChar char=""/>
                      </a:pPr>
                      <a:r>
                        <a:rPr lang="en-US" sz="2400" i="1" dirty="0">
                          <a:latin typeface="Times New Roman" pitchFamily="18" charset="0"/>
                          <a:cs typeface="Times New Roman" pitchFamily="18" charset="0"/>
                        </a:rPr>
                        <a:t>Lactobacillus </a:t>
                      </a:r>
                      <a:r>
                        <a:rPr lang="en-US" sz="2400" i="1" dirty="0" err="1">
                          <a:latin typeface="Times New Roman" pitchFamily="18" charset="0"/>
                          <a:cs typeface="Times New Roman" pitchFamily="18" charset="0"/>
                        </a:rPr>
                        <a:t>bulgaricus</a:t>
                      </a:r>
                      <a:endParaRPr lang="en-US" sz="2400" dirty="0">
                        <a:latin typeface="Times New Roman" pitchFamily="18" charset="0"/>
                        <a:cs typeface="Times New Roman" pitchFamily="18" charset="0"/>
                      </a:endParaRPr>
                    </a:p>
                    <a:p>
                      <a:pPr marL="342900" lvl="0" indent="-342900" algn="just">
                        <a:lnSpc>
                          <a:spcPct val="115000"/>
                        </a:lnSpc>
                        <a:buFont typeface="Wingdings"/>
                        <a:buChar char=""/>
                      </a:pPr>
                      <a:r>
                        <a:rPr lang="en-US" sz="2400" i="1" dirty="0">
                          <a:latin typeface="Times New Roman" pitchFamily="18" charset="0"/>
                          <a:cs typeface="Times New Roman" pitchFamily="18" charset="0"/>
                        </a:rPr>
                        <a:t>L. acidophilus</a:t>
                      </a:r>
                      <a:endParaRPr lang="en-US" sz="2400" dirty="0">
                        <a:latin typeface="Times New Roman" pitchFamily="18" charset="0"/>
                        <a:cs typeface="Times New Roman" pitchFamily="18" charset="0"/>
                      </a:endParaRPr>
                    </a:p>
                  </a:txBody>
                  <a:tcPr marL="68580" marR="68580" marT="0" marB="0"/>
                </a:tc>
                <a:tc>
                  <a:txBody>
                    <a:bodyPr/>
                    <a:lstStyle/>
                    <a:p>
                      <a:pPr algn="just">
                        <a:lnSpc>
                          <a:spcPct val="115000"/>
                        </a:lnSpc>
                      </a:pPr>
                      <a:r>
                        <a:rPr lang="en-US" sz="2400" dirty="0">
                          <a:latin typeface="Times New Roman" pitchFamily="18" charset="0"/>
                          <a:cs typeface="Times New Roman" pitchFamily="18" charset="0"/>
                        </a:rPr>
                        <a:t>Souring and aroma production</a:t>
                      </a:r>
                    </a:p>
                  </a:txBody>
                  <a:tcPr marL="68580" marR="68580" marT="0" marB="0"/>
                </a:tc>
              </a:tr>
            </a:tbl>
          </a:graphicData>
        </a:graphic>
      </p:graphicFrame>
      <p:sp>
        <p:nvSpPr>
          <p:cNvPr id="5" name="Slide Number Placeholder 4"/>
          <p:cNvSpPr>
            <a:spLocks noGrp="1"/>
          </p:cNvSpPr>
          <p:nvPr>
            <p:ph type="sldNum" sz="quarter" idx="12"/>
          </p:nvPr>
        </p:nvSpPr>
        <p:spPr/>
        <p:txBody>
          <a:bodyPr/>
          <a:lstStyle/>
          <a:p>
            <a:fld id="{98554918-7F81-4179-ABE7-69427B67C020}"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a:bodyPr>
          <a:lstStyle/>
          <a:p>
            <a:r>
              <a:rPr lang="en-US" sz="2800" b="1" dirty="0" smtClean="0">
                <a:latin typeface="Times New Roman" pitchFamily="18" charset="0"/>
                <a:cs typeface="Times New Roman" pitchFamily="18" charset="0"/>
              </a:rPr>
              <a:t>Factors affecting milk composition</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152400" y="838200"/>
            <a:ext cx="8763000" cy="5791200"/>
          </a:xfrm>
        </p:spPr>
        <p:txBody>
          <a:bodyPr>
            <a:normAutofit/>
          </a:bodyPr>
          <a:lstStyle/>
          <a:p>
            <a:pPr algn="just">
              <a:spcAft>
                <a:spcPts val="1200"/>
              </a:spcAft>
            </a:pPr>
            <a:r>
              <a:rPr lang="en-GB" sz="2400" b="1" dirty="0" smtClean="0">
                <a:latin typeface="Times New Roman" pitchFamily="18" charset="0"/>
                <a:cs typeface="Times New Roman" pitchFamily="18" charset="0"/>
              </a:rPr>
              <a:t>Milk</a:t>
            </a:r>
            <a:r>
              <a:rPr lang="en-GB" sz="2400" dirty="0" smtClean="0">
                <a:latin typeface="Times New Roman" pitchFamily="18" charset="0"/>
                <a:cs typeface="Times New Roman" pitchFamily="18" charset="0"/>
              </a:rPr>
              <a:t> composition is affected by </a:t>
            </a:r>
            <a:r>
              <a:rPr lang="en-GB" sz="2400" b="1" dirty="0" smtClean="0">
                <a:latin typeface="Times New Roman" pitchFamily="18" charset="0"/>
                <a:cs typeface="Times New Roman" pitchFamily="18" charset="0"/>
              </a:rPr>
              <a:t>genetic</a:t>
            </a:r>
            <a:r>
              <a:rPr lang="en-GB" sz="2400" dirty="0" smtClean="0">
                <a:latin typeface="Times New Roman" pitchFamily="18" charset="0"/>
                <a:cs typeface="Times New Roman" pitchFamily="18" charset="0"/>
              </a:rPr>
              <a:t> and </a:t>
            </a:r>
            <a:r>
              <a:rPr lang="en-GB" sz="2400" b="1" dirty="0" smtClean="0">
                <a:latin typeface="Times New Roman" pitchFamily="18" charset="0"/>
                <a:cs typeface="Times New Roman" pitchFamily="18" charset="0"/>
              </a:rPr>
              <a:t>environmental</a:t>
            </a:r>
            <a:r>
              <a:rPr lang="en-GB" sz="2400" dirty="0" smtClean="0">
                <a:latin typeface="Times New Roman" pitchFamily="18" charset="0"/>
                <a:cs typeface="Times New Roman" pitchFamily="18" charset="0"/>
              </a:rPr>
              <a:t> </a:t>
            </a:r>
            <a:r>
              <a:rPr lang="en-GB" sz="2400" b="1" dirty="0" smtClean="0">
                <a:latin typeface="Times New Roman" pitchFamily="18" charset="0"/>
                <a:cs typeface="Times New Roman" pitchFamily="18" charset="0"/>
              </a:rPr>
              <a:t>factors</a:t>
            </a:r>
            <a:r>
              <a:rPr lang="en-GB" sz="2400" dirty="0" smtClean="0">
                <a:latin typeface="Times New Roman" pitchFamily="18" charset="0"/>
                <a:cs typeface="Times New Roman" pitchFamily="18" charset="0"/>
              </a:rPr>
              <a:t>. </a:t>
            </a:r>
          </a:p>
          <a:p>
            <a:pPr algn="just">
              <a:spcAft>
                <a:spcPts val="1200"/>
              </a:spcAft>
            </a:pPr>
            <a:r>
              <a:rPr lang="en-GB" sz="2400" dirty="0" smtClean="0">
                <a:latin typeface="Times New Roman" pitchFamily="18" charset="0"/>
                <a:cs typeface="Times New Roman" pitchFamily="18" charset="0"/>
              </a:rPr>
              <a:t>The potential fat content of milk from an individual cow is determined </a:t>
            </a:r>
            <a:r>
              <a:rPr lang="en-GB" sz="2400" b="1" dirty="0" smtClean="0">
                <a:latin typeface="Times New Roman" pitchFamily="18" charset="0"/>
                <a:cs typeface="Times New Roman" pitchFamily="18" charset="0"/>
              </a:rPr>
              <a:t>genetically</a:t>
            </a:r>
            <a:r>
              <a:rPr lang="en-GB" sz="2400" dirty="0" smtClean="0">
                <a:latin typeface="Times New Roman" pitchFamily="18" charset="0"/>
                <a:cs typeface="Times New Roman" pitchFamily="18" charset="0"/>
              </a:rPr>
              <a:t>, as are protein and lactose levels. Thus, </a:t>
            </a:r>
            <a:r>
              <a:rPr lang="en-GB" sz="2400" b="1" dirty="0" smtClean="0">
                <a:latin typeface="Times New Roman" pitchFamily="18" charset="0"/>
                <a:cs typeface="Times New Roman" pitchFamily="18" charset="0"/>
              </a:rPr>
              <a:t>selective breeding</a:t>
            </a:r>
            <a:r>
              <a:rPr lang="en-GB" sz="2400" dirty="0" smtClean="0">
                <a:latin typeface="Times New Roman" pitchFamily="18" charset="0"/>
                <a:cs typeface="Times New Roman" pitchFamily="18" charset="0"/>
              </a:rPr>
              <a:t> can be used to upgrade milk quality. Heredity also determines the potential </a:t>
            </a:r>
            <a:r>
              <a:rPr lang="en-GB" sz="2400" b="1" dirty="0" smtClean="0">
                <a:latin typeface="Times New Roman" pitchFamily="18" charset="0"/>
                <a:cs typeface="Times New Roman" pitchFamily="18" charset="0"/>
              </a:rPr>
              <a:t>milk production</a:t>
            </a:r>
            <a:r>
              <a:rPr lang="en-GB" sz="2400" dirty="0" smtClean="0">
                <a:latin typeface="Times New Roman" pitchFamily="18" charset="0"/>
                <a:cs typeface="Times New Roman" pitchFamily="18" charset="0"/>
              </a:rPr>
              <a:t> of the animal. </a:t>
            </a:r>
          </a:p>
          <a:p>
            <a:pPr algn="just">
              <a:lnSpc>
                <a:spcPct val="150000"/>
              </a:lnSpc>
              <a:spcAft>
                <a:spcPts val="600"/>
              </a:spcAft>
            </a:pPr>
            <a:r>
              <a:rPr lang="en-GB" sz="2400" dirty="0" smtClean="0">
                <a:latin typeface="Times New Roman" pitchFamily="18" charset="0"/>
                <a:cs typeface="Times New Roman" pitchFamily="18" charset="0"/>
              </a:rPr>
              <a:t>However, </a:t>
            </a:r>
            <a:r>
              <a:rPr lang="en-GB" sz="2400" b="1" dirty="0" smtClean="0">
                <a:latin typeface="Times New Roman" pitchFamily="18" charset="0"/>
                <a:cs typeface="Times New Roman" pitchFamily="18" charset="0"/>
              </a:rPr>
              <a:t>environment</a:t>
            </a:r>
            <a:r>
              <a:rPr lang="en-GB" sz="2400" dirty="0" smtClean="0">
                <a:latin typeface="Times New Roman" pitchFamily="18" charset="0"/>
                <a:cs typeface="Times New Roman" pitchFamily="18" charset="0"/>
              </a:rPr>
              <a:t> and </a:t>
            </a:r>
            <a:r>
              <a:rPr lang="en-GB" sz="2400" b="1" dirty="0" smtClean="0">
                <a:latin typeface="Times New Roman" pitchFamily="18" charset="0"/>
                <a:cs typeface="Times New Roman" pitchFamily="18" charset="0"/>
              </a:rPr>
              <a:t>various physiological factors</a:t>
            </a:r>
            <a:r>
              <a:rPr lang="en-GB" sz="2400" dirty="0" smtClean="0">
                <a:latin typeface="Times New Roman" pitchFamily="18" charset="0"/>
                <a:cs typeface="Times New Roman" pitchFamily="18" charset="0"/>
              </a:rPr>
              <a:t> greatly influence the </a:t>
            </a:r>
            <a:r>
              <a:rPr lang="en-GB" sz="2400" b="1" dirty="0" smtClean="0">
                <a:latin typeface="Times New Roman" pitchFamily="18" charset="0"/>
                <a:cs typeface="Times New Roman" pitchFamily="18" charset="0"/>
              </a:rPr>
              <a:t>amount</a:t>
            </a:r>
            <a:r>
              <a:rPr lang="en-GB" sz="2400" dirty="0" smtClean="0">
                <a:latin typeface="Times New Roman" pitchFamily="18" charset="0"/>
                <a:cs typeface="Times New Roman" pitchFamily="18" charset="0"/>
              </a:rPr>
              <a:t> and </a:t>
            </a:r>
            <a:r>
              <a:rPr lang="en-GB" sz="2400" b="1" dirty="0" smtClean="0">
                <a:latin typeface="Times New Roman" pitchFamily="18" charset="0"/>
                <a:cs typeface="Times New Roman" pitchFamily="18" charset="0"/>
              </a:rPr>
              <a:t>composition</a:t>
            </a:r>
            <a:r>
              <a:rPr lang="en-GB" sz="2400" dirty="0" smtClean="0">
                <a:latin typeface="Times New Roman" pitchFamily="18" charset="0"/>
                <a:cs typeface="Times New Roman" pitchFamily="18" charset="0"/>
              </a:rPr>
              <a:t> of milk that is </a:t>
            </a:r>
            <a:r>
              <a:rPr lang="en-GB" sz="2400" b="1" dirty="0" smtClean="0">
                <a:latin typeface="Times New Roman" pitchFamily="18" charset="0"/>
                <a:cs typeface="Times New Roman" pitchFamily="18" charset="0"/>
              </a:rPr>
              <a:t>actually produced</a:t>
            </a:r>
            <a:r>
              <a:rPr lang="en-GB"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Herd recording of total milk yields and fat and SNF percentages will indicate the most productive cows, and replacement stock should be bred from these.</a:t>
            </a:r>
          </a:p>
          <a:p>
            <a:pPr algn="just"/>
            <a:endParaRPr lang="en-US" sz="24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685800"/>
          </a:xfrm>
        </p:spPr>
        <p:txBody>
          <a:bodyPr>
            <a:noAutofit/>
          </a:bodyPr>
          <a:lstStyle/>
          <a:p>
            <a:r>
              <a:rPr lang="en-GB" sz="2800" dirty="0" smtClean="0">
                <a:latin typeface="Times New Roman" pitchFamily="18" charset="0"/>
                <a:cs typeface="Times New Roman" pitchFamily="18" charset="0"/>
              </a:rPr>
              <a:t>In general factors affecting milk composition include the ff: </a:t>
            </a:r>
            <a:r>
              <a:rPr lang="en-GB" sz="1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2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990600"/>
            <a:ext cx="8686800" cy="5562600"/>
          </a:xfrm>
        </p:spPr>
        <p:txBody>
          <a:bodyPr>
            <a:normAutofit/>
          </a:bodyPr>
          <a:lstStyle/>
          <a:p>
            <a:pPr marL="341313" lvl="0" indent="-341313" algn="just">
              <a:spcAft>
                <a:spcPts val="1200"/>
              </a:spcAft>
              <a:buFont typeface="+mj-lt"/>
              <a:buAutoNum type="arabicPeriod"/>
            </a:pPr>
            <a:r>
              <a:rPr lang="en-US" sz="2800" b="1" dirty="0" smtClean="0">
                <a:latin typeface="Times New Roman" pitchFamily="18" charset="0"/>
                <a:cs typeface="Times New Roman" pitchFamily="18" charset="0"/>
              </a:rPr>
              <a:t>Breed</a:t>
            </a:r>
          </a:p>
          <a:p>
            <a:pPr algn="just">
              <a:spcAft>
                <a:spcPts val="1200"/>
              </a:spcAft>
            </a:pPr>
            <a:r>
              <a:rPr lang="en-GB" sz="2400" dirty="0" smtClean="0">
                <a:latin typeface="Times New Roman" pitchFamily="18" charset="0"/>
                <a:cs typeface="Times New Roman" pitchFamily="18" charset="0"/>
              </a:rPr>
              <a:t>Milk composition varies considerably among breeds of dairy cattle: </a:t>
            </a:r>
            <a:r>
              <a:rPr lang="en-GB" sz="2400" b="1" dirty="0" smtClean="0">
                <a:latin typeface="Times New Roman" pitchFamily="18" charset="0"/>
                <a:cs typeface="Times New Roman" pitchFamily="18" charset="0"/>
              </a:rPr>
              <a:t>Jersey </a:t>
            </a:r>
            <a:r>
              <a:rPr lang="en-GB" sz="2400" dirty="0" smtClean="0">
                <a:latin typeface="Times New Roman" pitchFamily="18" charset="0"/>
                <a:cs typeface="Times New Roman" pitchFamily="18" charset="0"/>
              </a:rPr>
              <a:t>and</a:t>
            </a:r>
            <a:r>
              <a:rPr lang="en-GB"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Guernsey</a:t>
            </a:r>
            <a:r>
              <a:rPr lang="en-GB" sz="2400" dirty="0" smtClean="0">
                <a:latin typeface="Times New Roman" pitchFamily="18" charset="0"/>
                <a:cs typeface="Times New Roman" pitchFamily="18" charset="0"/>
              </a:rPr>
              <a:t> breeds give milk of higher fat and protein content than </a:t>
            </a:r>
            <a:r>
              <a:rPr lang="en-GB" sz="2400" b="1" dirty="0" smtClean="0">
                <a:latin typeface="Times New Roman" pitchFamily="18" charset="0"/>
                <a:cs typeface="Times New Roman" pitchFamily="18" charset="0"/>
              </a:rPr>
              <a:t>Shorthorns</a:t>
            </a:r>
            <a:r>
              <a:rPr lang="en-GB" sz="2400" dirty="0" smtClean="0">
                <a:latin typeface="Times New Roman" pitchFamily="18" charset="0"/>
                <a:cs typeface="Times New Roman" pitchFamily="18" charset="0"/>
              </a:rPr>
              <a:t> and </a:t>
            </a:r>
            <a:r>
              <a:rPr lang="en-GB" sz="2400" b="1" dirty="0" smtClean="0">
                <a:latin typeface="Times New Roman" pitchFamily="18" charset="0"/>
                <a:cs typeface="Times New Roman" pitchFamily="18" charset="0"/>
              </a:rPr>
              <a:t>Friesians</a:t>
            </a:r>
            <a:r>
              <a:rPr lang="en-GB" sz="2400" dirty="0" smtClean="0">
                <a:latin typeface="Times New Roman" pitchFamily="18" charset="0"/>
                <a:cs typeface="Times New Roman" pitchFamily="18" charset="0"/>
              </a:rPr>
              <a:t>. </a:t>
            </a:r>
            <a:r>
              <a:rPr lang="en-GB" sz="2400" b="1" dirty="0" smtClean="0">
                <a:latin typeface="Times New Roman" pitchFamily="18" charset="0"/>
                <a:cs typeface="Times New Roman" pitchFamily="18" charset="0"/>
              </a:rPr>
              <a:t>Zebu</a:t>
            </a:r>
            <a:r>
              <a:rPr lang="en-GB" sz="2400" dirty="0" smtClean="0">
                <a:latin typeface="Times New Roman" pitchFamily="18" charset="0"/>
                <a:cs typeface="Times New Roman" pitchFamily="18" charset="0"/>
              </a:rPr>
              <a:t> cows can give milk containing up to </a:t>
            </a:r>
            <a:r>
              <a:rPr lang="en-GB" sz="2400" b="1" dirty="0" smtClean="0">
                <a:latin typeface="Times New Roman" pitchFamily="18" charset="0"/>
                <a:cs typeface="Times New Roman" pitchFamily="18" charset="0"/>
              </a:rPr>
              <a:t>7</a:t>
            </a:r>
            <a:r>
              <a:rPr lang="en-GB" sz="2400" dirty="0" smtClean="0">
                <a:latin typeface="Times New Roman" pitchFamily="18" charset="0"/>
                <a:cs typeface="Times New Roman" pitchFamily="18" charset="0"/>
              </a:rPr>
              <a:t>% fat.</a:t>
            </a:r>
            <a:endParaRPr lang="en-US" sz="2400" dirty="0" smtClean="0">
              <a:latin typeface="Times New Roman" pitchFamily="18" charset="0"/>
              <a:cs typeface="Times New Roman" pitchFamily="18" charset="0"/>
            </a:endParaRPr>
          </a:p>
          <a:p>
            <a:pPr algn="just">
              <a:spcAft>
                <a:spcPts val="1200"/>
              </a:spcAft>
            </a:pPr>
            <a:r>
              <a:rPr lang="en-GB" sz="2000" b="1" dirty="0" smtClean="0">
                <a:latin typeface="Times New Roman" pitchFamily="18" charset="0"/>
                <a:cs typeface="Times New Roman" pitchFamily="18" charset="0"/>
              </a:rPr>
              <a:t>Shorthorns</a:t>
            </a:r>
            <a:r>
              <a:rPr lang="en-GB" sz="2000" dirty="0" smtClean="0">
                <a:latin typeface="Times New Roman" pitchFamily="18" charset="0"/>
                <a:cs typeface="Times New Roman" pitchFamily="18" charset="0"/>
              </a:rPr>
              <a:t>: </a:t>
            </a:r>
            <a:r>
              <a:rPr lang="en-GB" sz="2000" dirty="0" smtClean="0">
                <a:latin typeface="Times New Roman" pitchFamily="18" charset="0"/>
                <a:ea typeface="Times New Roman"/>
                <a:cs typeface="Times New Roman" pitchFamily="18" charset="0"/>
              </a:rPr>
              <a:t>Breed of beef or dairy cattle: a reddish brown or white cow with short curved horns</a:t>
            </a:r>
            <a:endParaRPr lang="en-US" sz="2000" dirty="0" smtClean="0">
              <a:latin typeface="Times New Roman" pitchFamily="18" charset="0"/>
              <a:ea typeface="Times New Roman"/>
              <a:cs typeface="Times New Roman" pitchFamily="18" charset="0"/>
            </a:endParaRPr>
          </a:p>
          <a:p>
            <a:pPr marL="341313" lvl="0" indent="-341313" algn="just">
              <a:buFont typeface="+mj-lt"/>
              <a:buAutoNum type="arabicPeriod" startAt="2"/>
            </a:pPr>
            <a:r>
              <a:rPr lang="en-US" sz="2800" b="1" dirty="0" smtClean="0">
                <a:latin typeface="Times New Roman" pitchFamily="18" charset="0"/>
                <a:cs typeface="Times New Roman" pitchFamily="18" charset="0"/>
              </a:rPr>
              <a:t>Age</a:t>
            </a:r>
          </a:p>
          <a:p>
            <a:pPr algn="just">
              <a:spcAft>
                <a:spcPts val="1200"/>
              </a:spcAft>
            </a:pPr>
            <a:r>
              <a:rPr lang="en-GB" sz="2400" dirty="0" smtClean="0">
                <a:latin typeface="Times New Roman" pitchFamily="18" charset="0"/>
                <a:cs typeface="Times New Roman" pitchFamily="18" charset="0"/>
              </a:rPr>
              <a:t>As cows grow older, the fat content of their milk decreases by about </a:t>
            </a:r>
            <a:r>
              <a:rPr lang="en-GB" sz="2400" b="1" dirty="0" smtClean="0">
                <a:latin typeface="Times New Roman" pitchFamily="18" charset="0"/>
                <a:cs typeface="Times New Roman" pitchFamily="18" charset="0"/>
              </a:rPr>
              <a:t>0.02</a:t>
            </a:r>
            <a:r>
              <a:rPr lang="en-GB" sz="2400" dirty="0" smtClean="0">
                <a:latin typeface="Times New Roman" pitchFamily="18" charset="0"/>
                <a:cs typeface="Times New Roman" pitchFamily="18" charset="0"/>
              </a:rPr>
              <a:t> percentage units per lactation. The fall in </a:t>
            </a:r>
            <a:r>
              <a:rPr lang="en-GB" sz="2400" b="1" dirty="0" smtClean="0">
                <a:latin typeface="Times New Roman" pitchFamily="18" charset="0"/>
                <a:cs typeface="Times New Roman" pitchFamily="18" charset="0"/>
              </a:rPr>
              <a:t>SNF</a:t>
            </a:r>
            <a:r>
              <a:rPr lang="en-GB" sz="2400" dirty="0" smtClean="0">
                <a:latin typeface="Times New Roman" pitchFamily="18" charset="0"/>
                <a:cs typeface="Times New Roman" pitchFamily="18" charset="0"/>
              </a:rPr>
              <a:t> content is much greater.</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324600"/>
          </a:xfrm>
        </p:spPr>
        <p:txBody>
          <a:bodyPr>
            <a:noAutofit/>
          </a:bodyPr>
          <a:lstStyle/>
          <a:p>
            <a:pPr marL="457200" lvl="0" indent="-457200">
              <a:buFont typeface="+mj-lt"/>
              <a:buAutoNum type="arabicPeriod" startAt="3"/>
            </a:pPr>
            <a:r>
              <a:rPr lang="en-US" sz="2800" b="1" dirty="0" smtClean="0">
                <a:latin typeface="Times New Roman" pitchFamily="18" charset="0"/>
                <a:cs typeface="Times New Roman" pitchFamily="18" charset="0"/>
              </a:rPr>
              <a:t>Stage of lactation</a:t>
            </a:r>
          </a:p>
          <a:p>
            <a:pPr algn="just">
              <a:spcAft>
                <a:spcPts val="1200"/>
              </a:spcAft>
            </a:pPr>
            <a:r>
              <a:rPr lang="en-GB" sz="2400" dirty="0" smtClean="0">
                <a:latin typeface="Times New Roman" pitchFamily="18" charset="0"/>
                <a:cs typeface="Times New Roman" pitchFamily="18" charset="0"/>
              </a:rPr>
              <a:t>The fat, lactose and protein contents of milk vary according to </a:t>
            </a:r>
            <a:r>
              <a:rPr lang="en-GB" sz="2400" b="1" dirty="0" smtClean="0">
                <a:latin typeface="Times New Roman" pitchFamily="18" charset="0"/>
                <a:cs typeface="Times New Roman" pitchFamily="18" charset="0"/>
              </a:rPr>
              <a:t>stage of lactation</a:t>
            </a:r>
            <a:r>
              <a:rPr lang="en-GB" sz="2400" dirty="0" smtClean="0">
                <a:latin typeface="Times New Roman" pitchFamily="18" charset="0"/>
                <a:cs typeface="Times New Roman" pitchFamily="18" charset="0"/>
              </a:rPr>
              <a:t>. Solids-not-fat content is usually highest during the first </a:t>
            </a:r>
            <a:r>
              <a:rPr lang="en-GB" sz="2400" b="1" dirty="0" smtClean="0">
                <a:latin typeface="Times New Roman" pitchFamily="18" charset="0"/>
                <a:cs typeface="Times New Roman" pitchFamily="18" charset="0"/>
              </a:rPr>
              <a:t>2</a:t>
            </a:r>
            <a:r>
              <a:rPr lang="en-GB" sz="2400" dirty="0" smtClean="0">
                <a:latin typeface="Times New Roman" pitchFamily="18" charset="0"/>
                <a:cs typeface="Times New Roman" pitchFamily="18" charset="0"/>
              </a:rPr>
              <a:t> to </a:t>
            </a:r>
            <a:r>
              <a:rPr lang="en-GB" sz="2400" b="1" dirty="0" smtClean="0">
                <a:latin typeface="Times New Roman" pitchFamily="18" charset="0"/>
                <a:cs typeface="Times New Roman" pitchFamily="18" charset="0"/>
              </a:rPr>
              <a:t>3</a:t>
            </a:r>
            <a:r>
              <a:rPr lang="en-GB" sz="2400" dirty="0" smtClean="0">
                <a:latin typeface="Times New Roman" pitchFamily="18" charset="0"/>
                <a:cs typeface="Times New Roman" pitchFamily="18" charset="0"/>
              </a:rPr>
              <a:t> weeks, after which it decreases slightly.</a:t>
            </a:r>
          </a:p>
          <a:p>
            <a:pPr algn="just">
              <a:spcAft>
                <a:spcPts val="1200"/>
              </a:spcAft>
            </a:pPr>
            <a:r>
              <a:rPr lang="en-GB" sz="2400" dirty="0" smtClean="0">
                <a:latin typeface="Times New Roman" pitchFamily="18" charset="0"/>
                <a:cs typeface="Times New Roman" pitchFamily="18" charset="0"/>
              </a:rPr>
              <a:t>Fat content is high </a:t>
            </a:r>
            <a:r>
              <a:rPr lang="en-GB" sz="2400" b="1" dirty="0" smtClean="0">
                <a:latin typeface="Times New Roman" pitchFamily="18" charset="0"/>
                <a:cs typeface="Times New Roman" pitchFamily="18" charset="0"/>
              </a:rPr>
              <a:t>immediately after calving</a:t>
            </a:r>
            <a:r>
              <a:rPr lang="en-GB" sz="2400" dirty="0" smtClean="0">
                <a:latin typeface="Times New Roman" pitchFamily="18" charset="0"/>
                <a:cs typeface="Times New Roman" pitchFamily="18" charset="0"/>
              </a:rPr>
              <a:t> but soon begins to fall, and continues to do so for </a:t>
            </a:r>
            <a:r>
              <a:rPr lang="en-GB" sz="2400" b="1" dirty="0" smtClean="0">
                <a:latin typeface="Times New Roman" pitchFamily="18" charset="0"/>
                <a:cs typeface="Times New Roman" pitchFamily="18" charset="0"/>
              </a:rPr>
              <a:t>10 </a:t>
            </a:r>
            <a:r>
              <a:rPr lang="en-GB" sz="2400" dirty="0" smtClean="0">
                <a:latin typeface="Times New Roman" pitchFamily="18" charset="0"/>
                <a:cs typeface="Times New Roman" pitchFamily="18" charset="0"/>
              </a:rPr>
              <a:t>to</a:t>
            </a:r>
            <a:r>
              <a:rPr lang="en-GB" sz="2400" b="1" dirty="0" smtClean="0">
                <a:latin typeface="Times New Roman" pitchFamily="18" charset="0"/>
                <a:cs typeface="Times New Roman" pitchFamily="18" charset="0"/>
              </a:rPr>
              <a:t> 12 weeks</a:t>
            </a:r>
            <a:r>
              <a:rPr lang="en-GB" sz="2400" dirty="0" smtClean="0">
                <a:latin typeface="Times New Roman" pitchFamily="18" charset="0"/>
                <a:cs typeface="Times New Roman" pitchFamily="18" charset="0"/>
              </a:rPr>
              <a:t>, after which it tends to rise again until the end of the lactation.</a:t>
            </a:r>
            <a:endParaRPr lang="en-US" sz="2400" dirty="0" smtClean="0">
              <a:latin typeface="Times New Roman" pitchFamily="18" charset="0"/>
              <a:cs typeface="Times New Roman" pitchFamily="18" charset="0"/>
            </a:endParaRPr>
          </a:p>
          <a:p>
            <a:pPr marL="457200" lvl="0" indent="-457200">
              <a:buFont typeface="+mj-lt"/>
              <a:buAutoNum type="arabicPeriod" startAt="4"/>
            </a:pPr>
            <a:r>
              <a:rPr lang="en-US" sz="2800" b="1" dirty="0" smtClean="0">
                <a:latin typeface="Times New Roman" pitchFamily="18" charset="0"/>
                <a:cs typeface="Times New Roman" pitchFamily="18" charset="0"/>
              </a:rPr>
              <a:t>Feeding regime (type and amount of feed)</a:t>
            </a:r>
            <a:r>
              <a:rPr lang="en-US" sz="2400" b="1" dirty="0" smtClean="0">
                <a:latin typeface="Times New Roman" pitchFamily="18" charset="0"/>
                <a:cs typeface="Times New Roman" pitchFamily="18" charset="0"/>
              </a:rPr>
              <a:t>:</a:t>
            </a:r>
          </a:p>
          <a:p>
            <a:r>
              <a:rPr lang="en-GB" sz="2400" dirty="0" smtClean="0">
                <a:latin typeface="Times New Roman" pitchFamily="18" charset="0"/>
                <a:cs typeface="Times New Roman" pitchFamily="18" charset="0"/>
              </a:rPr>
              <a:t>Underfeeding reduces both the </a:t>
            </a:r>
            <a:r>
              <a:rPr lang="en-GB" sz="2400" b="1" dirty="0" smtClean="0">
                <a:latin typeface="Times New Roman" pitchFamily="18" charset="0"/>
                <a:cs typeface="Times New Roman" pitchFamily="18" charset="0"/>
              </a:rPr>
              <a:t>fat</a:t>
            </a:r>
            <a:r>
              <a:rPr lang="en-GB" sz="2400" dirty="0" smtClean="0">
                <a:latin typeface="Times New Roman" pitchFamily="18" charset="0"/>
                <a:cs typeface="Times New Roman" pitchFamily="18" charset="0"/>
              </a:rPr>
              <a:t> and the </a:t>
            </a:r>
            <a:r>
              <a:rPr lang="en-GB" sz="2400" b="1" dirty="0" smtClean="0">
                <a:latin typeface="Times New Roman" pitchFamily="18" charset="0"/>
                <a:cs typeface="Times New Roman" pitchFamily="18" charset="0"/>
              </a:rPr>
              <a:t>SNF</a:t>
            </a:r>
            <a:r>
              <a:rPr lang="en-GB" sz="2400" dirty="0" smtClean="0">
                <a:latin typeface="Times New Roman" pitchFamily="18" charset="0"/>
                <a:cs typeface="Times New Roman" pitchFamily="18" charset="0"/>
              </a:rPr>
              <a:t> content of milk produced, although </a:t>
            </a:r>
            <a:r>
              <a:rPr lang="en-GB" sz="2400" b="1" dirty="0" smtClean="0">
                <a:latin typeface="Times New Roman" pitchFamily="18" charset="0"/>
                <a:cs typeface="Times New Roman" pitchFamily="18" charset="0"/>
              </a:rPr>
              <a:t>SNF</a:t>
            </a:r>
            <a:r>
              <a:rPr lang="en-GB" sz="2400" dirty="0" smtClean="0">
                <a:latin typeface="Times New Roman" pitchFamily="18" charset="0"/>
                <a:cs typeface="Times New Roman" pitchFamily="18" charset="0"/>
              </a:rPr>
              <a:t> content is more sensitive to feeding level than </a:t>
            </a:r>
            <a:r>
              <a:rPr lang="en-GB" sz="2400" b="1" dirty="0" smtClean="0">
                <a:latin typeface="Times New Roman" pitchFamily="18" charset="0"/>
                <a:cs typeface="Times New Roman" pitchFamily="18" charset="0"/>
              </a:rPr>
              <a:t>fat content</a:t>
            </a:r>
            <a:r>
              <a:rPr lang="en-GB" sz="2400" dirty="0" smtClean="0">
                <a:latin typeface="Times New Roman" pitchFamily="18" charset="0"/>
                <a:cs typeface="Times New Roman" pitchFamily="18" charset="0"/>
              </a:rPr>
              <a:t>. Fat content and fat composition are influenced more by </a:t>
            </a:r>
            <a:r>
              <a:rPr lang="en-GB" sz="2400" b="1" dirty="0" smtClean="0">
                <a:latin typeface="Times New Roman" pitchFamily="18" charset="0"/>
                <a:cs typeface="Times New Roman" pitchFamily="18" charset="0"/>
              </a:rPr>
              <a:t>roughage</a:t>
            </a:r>
            <a:r>
              <a:rPr lang="en-GB" sz="2400" dirty="0" smtClean="0">
                <a:latin typeface="Times New Roman" pitchFamily="18" charset="0"/>
                <a:cs typeface="Times New Roman" pitchFamily="18" charset="0"/>
              </a:rPr>
              <a:t> (fibre) intake.</a:t>
            </a:r>
            <a:endParaRPr lang="en-US" sz="2400" dirty="0" smtClean="0">
              <a:latin typeface="Times New Roman" pitchFamily="18" charset="0"/>
              <a:cs typeface="Times New Roman" pitchFamily="18" charset="0"/>
            </a:endParaRPr>
          </a:p>
          <a:p>
            <a:pPr>
              <a:spcAft>
                <a:spcPts val="1200"/>
              </a:spcAft>
            </a:pPr>
            <a:r>
              <a:rPr lang="en-GB" sz="2400" dirty="0" smtClean="0">
                <a:latin typeface="Times New Roman" pitchFamily="18" charset="0"/>
                <a:cs typeface="Times New Roman" pitchFamily="18" charset="0"/>
              </a:rPr>
              <a:t>The </a:t>
            </a:r>
            <a:r>
              <a:rPr lang="en-GB" sz="2400" b="1" dirty="0" smtClean="0">
                <a:latin typeface="Times New Roman" pitchFamily="18" charset="0"/>
                <a:cs typeface="Times New Roman" pitchFamily="18" charset="0"/>
              </a:rPr>
              <a:t>SNF</a:t>
            </a:r>
            <a:r>
              <a:rPr lang="en-GB" sz="2400" dirty="0" smtClean="0">
                <a:latin typeface="Times New Roman" pitchFamily="18" charset="0"/>
                <a:cs typeface="Times New Roman" pitchFamily="18" charset="0"/>
              </a:rPr>
              <a:t> content can fall if the cow is fed a </a:t>
            </a:r>
            <a:r>
              <a:rPr lang="en-GB" sz="2400" b="1" dirty="0" smtClean="0">
                <a:latin typeface="Times New Roman" pitchFamily="18" charset="0"/>
                <a:cs typeface="Times New Roman" pitchFamily="18" charset="0"/>
              </a:rPr>
              <a:t>low-energy diet</a:t>
            </a:r>
            <a:r>
              <a:rPr lang="en-GB"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86800" cy="6172200"/>
          </a:xfrm>
        </p:spPr>
        <p:txBody>
          <a:bodyPr>
            <a:normAutofit/>
          </a:bodyPr>
          <a:lstStyle/>
          <a:p>
            <a:pPr marL="457200" indent="-457200">
              <a:spcAft>
                <a:spcPts val="1200"/>
              </a:spcAft>
              <a:buFont typeface="+mj-lt"/>
              <a:buAutoNum type="arabicPeriod" startAt="4"/>
            </a:pPr>
            <a:r>
              <a:rPr lang="en-US" sz="2800" b="1" dirty="0" smtClean="0">
                <a:latin typeface="Times New Roman" pitchFamily="18" charset="0"/>
                <a:cs typeface="Times New Roman" pitchFamily="18" charset="0"/>
              </a:rPr>
              <a:t>Disease: </a:t>
            </a:r>
            <a:r>
              <a:rPr lang="en-GB" sz="2400" dirty="0" smtClean="0">
                <a:latin typeface="Times New Roman" pitchFamily="18" charset="0"/>
                <a:cs typeface="Times New Roman" pitchFamily="18" charset="0"/>
              </a:rPr>
              <a:t>Both fat and SNF contents can be reduced by disease, particularly mastitis.</a:t>
            </a:r>
            <a:endParaRPr lang="en-US" sz="2400" dirty="0" smtClean="0">
              <a:latin typeface="Times New Roman" pitchFamily="18" charset="0"/>
              <a:cs typeface="Times New Roman" pitchFamily="18" charset="0"/>
            </a:endParaRPr>
          </a:p>
          <a:p>
            <a:pPr marL="514350" lvl="0" indent="-514350" algn="just">
              <a:buFont typeface="+mj-lt"/>
              <a:buAutoNum type="arabicPeriod" startAt="5"/>
            </a:pPr>
            <a:r>
              <a:rPr lang="en-US" sz="2600" b="1" dirty="0" smtClean="0">
                <a:latin typeface="Times New Roman" pitchFamily="18" charset="0"/>
                <a:cs typeface="Times New Roman" pitchFamily="18" charset="0"/>
              </a:rPr>
              <a:t>Interval between milking</a:t>
            </a:r>
          </a:p>
          <a:p>
            <a:pPr algn="just">
              <a:spcAft>
                <a:spcPts val="1200"/>
              </a:spcAft>
            </a:pPr>
            <a:r>
              <a:rPr lang="en-GB" sz="2400" dirty="0" smtClean="0">
                <a:latin typeface="Times New Roman" pitchFamily="18" charset="0"/>
                <a:cs typeface="Times New Roman" pitchFamily="18" charset="0"/>
              </a:rPr>
              <a:t>The </a:t>
            </a:r>
            <a:r>
              <a:rPr lang="en-GB" sz="2400" b="1" dirty="0" smtClean="0">
                <a:latin typeface="Times New Roman" pitchFamily="18" charset="0"/>
                <a:cs typeface="Times New Roman" pitchFamily="18" charset="0"/>
              </a:rPr>
              <a:t>fat</a:t>
            </a:r>
            <a:r>
              <a:rPr lang="en-GB" sz="2400" dirty="0" smtClean="0">
                <a:latin typeface="Times New Roman" pitchFamily="18" charset="0"/>
                <a:cs typeface="Times New Roman" pitchFamily="18" charset="0"/>
              </a:rPr>
              <a:t> content of milk varies considerably between the morning and evening milking because there is usually a much shorter interval between the </a:t>
            </a:r>
            <a:r>
              <a:rPr lang="en-GB" sz="2400" b="1" dirty="0" smtClean="0">
                <a:latin typeface="Times New Roman" pitchFamily="18" charset="0"/>
                <a:cs typeface="Times New Roman" pitchFamily="18" charset="0"/>
              </a:rPr>
              <a:t>morning</a:t>
            </a:r>
            <a:r>
              <a:rPr lang="en-GB" sz="2400" dirty="0" smtClean="0">
                <a:latin typeface="Times New Roman" pitchFamily="18" charset="0"/>
                <a:cs typeface="Times New Roman" pitchFamily="18" charset="0"/>
              </a:rPr>
              <a:t> and </a:t>
            </a:r>
            <a:r>
              <a:rPr lang="en-GB" sz="2400" b="1" dirty="0" smtClean="0">
                <a:latin typeface="Times New Roman" pitchFamily="18" charset="0"/>
                <a:cs typeface="Times New Roman" pitchFamily="18" charset="0"/>
              </a:rPr>
              <a:t>evening</a:t>
            </a:r>
            <a:r>
              <a:rPr lang="en-GB" sz="2400" dirty="0" smtClean="0">
                <a:latin typeface="Times New Roman" pitchFamily="18" charset="0"/>
                <a:cs typeface="Times New Roman" pitchFamily="18" charset="0"/>
              </a:rPr>
              <a:t> milking than between the </a:t>
            </a:r>
            <a:r>
              <a:rPr lang="en-GB" sz="2400" b="1" dirty="0" smtClean="0">
                <a:latin typeface="Times New Roman" pitchFamily="18" charset="0"/>
                <a:cs typeface="Times New Roman" pitchFamily="18" charset="0"/>
              </a:rPr>
              <a:t>evening</a:t>
            </a:r>
            <a:r>
              <a:rPr lang="en-GB" sz="2400" dirty="0" smtClean="0">
                <a:latin typeface="Times New Roman" pitchFamily="18" charset="0"/>
                <a:cs typeface="Times New Roman" pitchFamily="18" charset="0"/>
              </a:rPr>
              <a:t> and </a:t>
            </a:r>
            <a:r>
              <a:rPr lang="en-GB" sz="2400" b="1" dirty="0" smtClean="0">
                <a:latin typeface="Times New Roman" pitchFamily="18" charset="0"/>
                <a:cs typeface="Times New Roman" pitchFamily="18" charset="0"/>
              </a:rPr>
              <a:t>morning</a:t>
            </a:r>
            <a:r>
              <a:rPr lang="en-GB" sz="2400" dirty="0" smtClean="0">
                <a:latin typeface="Times New Roman" pitchFamily="18" charset="0"/>
                <a:cs typeface="Times New Roman" pitchFamily="18" charset="0"/>
              </a:rPr>
              <a:t> milking. </a:t>
            </a:r>
          </a:p>
          <a:p>
            <a:pPr algn="just"/>
            <a:r>
              <a:rPr lang="en-GB" sz="2400" dirty="0" smtClean="0">
                <a:latin typeface="Times New Roman" pitchFamily="18" charset="0"/>
                <a:cs typeface="Times New Roman" pitchFamily="18" charset="0"/>
              </a:rPr>
              <a:t>If cows were milked at exactly </a:t>
            </a:r>
            <a:r>
              <a:rPr lang="en-GB" sz="2400" b="1" dirty="0" smtClean="0">
                <a:latin typeface="Times New Roman" pitchFamily="18" charset="0"/>
                <a:cs typeface="Times New Roman" pitchFamily="18" charset="0"/>
              </a:rPr>
              <a:t>12-hour intervals </a:t>
            </a:r>
            <a:r>
              <a:rPr lang="en-GB" sz="2400" dirty="0" smtClean="0">
                <a:latin typeface="Times New Roman" pitchFamily="18" charset="0"/>
                <a:cs typeface="Times New Roman" pitchFamily="18" charset="0"/>
              </a:rPr>
              <a:t>the variation in fat content between milking would be negligible, but this is not practicable on most farms. Normally, </a:t>
            </a:r>
            <a:r>
              <a:rPr lang="en-GB" sz="2400" b="1" dirty="0" smtClean="0">
                <a:latin typeface="Times New Roman" pitchFamily="18" charset="0"/>
                <a:cs typeface="Times New Roman" pitchFamily="18" charset="0"/>
              </a:rPr>
              <a:t>SNF</a:t>
            </a:r>
            <a:r>
              <a:rPr lang="en-GB" sz="2400" dirty="0" smtClean="0">
                <a:latin typeface="Times New Roman" pitchFamily="18" charset="0"/>
                <a:cs typeface="Times New Roman" pitchFamily="18" charset="0"/>
              </a:rPr>
              <a:t> content varies little even if the intervals between milking vary.</a:t>
            </a:r>
            <a:endParaRPr lang="en-US" sz="2400" dirty="0" smtClean="0">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
            <a:ext cx="8610600" cy="6400800"/>
          </a:xfrm>
        </p:spPr>
        <p:txBody>
          <a:bodyPr>
            <a:normAutofit/>
          </a:bodyPr>
          <a:lstStyle/>
          <a:p>
            <a:pPr marL="457200" lvl="0" indent="-457200">
              <a:spcAft>
                <a:spcPts val="1200"/>
              </a:spcAft>
              <a:buFont typeface="+mj-lt"/>
              <a:buAutoNum type="arabicPeriod" startAt="6"/>
            </a:pPr>
            <a:r>
              <a:rPr lang="en-US" sz="2400" b="1" dirty="0" smtClean="0">
                <a:latin typeface="Times New Roman" pitchFamily="18" charset="0"/>
                <a:cs typeface="Times New Roman" pitchFamily="18" charset="0"/>
              </a:rPr>
              <a:t>Completeness of milking:</a:t>
            </a:r>
          </a:p>
          <a:p>
            <a:pPr algn="just">
              <a:spcAft>
                <a:spcPts val="1200"/>
              </a:spcAft>
            </a:pPr>
            <a:r>
              <a:rPr lang="en-GB" sz="2400" dirty="0" smtClean="0">
                <a:latin typeface="Times New Roman" pitchFamily="18" charset="0"/>
                <a:cs typeface="Times New Roman" pitchFamily="18" charset="0"/>
              </a:rPr>
              <a:t>The first milk drawn from the udder is </a:t>
            </a:r>
            <a:r>
              <a:rPr lang="en-GB" sz="2400" b="1" dirty="0" smtClean="0">
                <a:latin typeface="Times New Roman" pitchFamily="18" charset="0"/>
                <a:cs typeface="Times New Roman" pitchFamily="18" charset="0"/>
              </a:rPr>
              <a:t>low </a:t>
            </a:r>
            <a:r>
              <a:rPr lang="en-GB" sz="2400" dirty="0" smtClean="0">
                <a:latin typeface="Times New Roman" pitchFamily="18" charset="0"/>
                <a:cs typeface="Times New Roman" pitchFamily="18" charset="0"/>
              </a:rPr>
              <a:t>in fat while the last milk (or </a:t>
            </a:r>
            <a:r>
              <a:rPr lang="en-GB" sz="2400" dirty="0" err="1" smtClean="0">
                <a:latin typeface="Times New Roman" pitchFamily="18" charset="0"/>
                <a:cs typeface="Times New Roman" pitchFamily="18" charset="0"/>
              </a:rPr>
              <a:t>strippings</a:t>
            </a:r>
            <a:r>
              <a:rPr lang="en-GB" sz="2400" dirty="0" smtClean="0">
                <a:latin typeface="Times New Roman" pitchFamily="18" charset="0"/>
                <a:cs typeface="Times New Roman" pitchFamily="18" charset="0"/>
              </a:rPr>
              <a:t>) is always quite high in fat.</a:t>
            </a:r>
          </a:p>
          <a:p>
            <a:pPr algn="just">
              <a:spcAft>
                <a:spcPts val="1200"/>
              </a:spcAft>
            </a:pPr>
            <a:r>
              <a:rPr lang="en-GB" sz="2400" dirty="0" smtClean="0">
                <a:latin typeface="Times New Roman" pitchFamily="18" charset="0"/>
                <a:cs typeface="Times New Roman" pitchFamily="18" charset="0"/>
              </a:rPr>
              <a:t>Thus it is essential to mix thoroughly all the milk removed, before taking a sample for analysis. The fat left in the udder at the end of a milking is usually picked up during subsequent milking, so there is no net loss of fat.</a:t>
            </a:r>
            <a:endParaRPr lang="en-US" sz="2400" dirty="0" smtClean="0">
              <a:latin typeface="Times New Roman" pitchFamily="18" charset="0"/>
              <a:cs typeface="Times New Roman" pitchFamily="18" charset="0"/>
            </a:endParaRPr>
          </a:p>
          <a:p>
            <a:pPr marL="457200" lvl="0" indent="-457200" algn="just">
              <a:spcAft>
                <a:spcPts val="1200"/>
              </a:spcAft>
              <a:buFont typeface="+mj-lt"/>
              <a:buAutoNum type="arabicPeriod" startAt="7"/>
            </a:pPr>
            <a:r>
              <a:rPr lang="en-US" sz="2400" b="1" dirty="0" smtClean="0">
                <a:latin typeface="Times New Roman" pitchFamily="18" charset="0"/>
                <a:cs typeface="Times New Roman" pitchFamily="18" charset="0"/>
              </a:rPr>
              <a:t>Season: </a:t>
            </a:r>
            <a:r>
              <a:rPr lang="en-US" sz="2400" dirty="0" smtClean="0">
                <a:latin typeface="Times New Roman" pitchFamily="18" charset="0"/>
                <a:cs typeface="Times New Roman" pitchFamily="18" charset="0"/>
              </a:rPr>
              <a:t>Season influences </a:t>
            </a:r>
            <a:r>
              <a:rPr lang="en-US" sz="2400" b="1" dirty="0" smtClean="0">
                <a:latin typeface="Times New Roman" pitchFamily="18" charset="0"/>
                <a:cs typeface="Times New Roman" pitchFamily="18" charset="0"/>
              </a:rPr>
              <a:t>vegetation</a:t>
            </a:r>
            <a:r>
              <a:rPr lang="en-US" sz="2400" dirty="0" smtClean="0">
                <a:latin typeface="Times New Roman" pitchFamily="18" charset="0"/>
                <a:cs typeface="Times New Roman" pitchFamily="18" charset="0"/>
              </a:rPr>
              <a:t> (pasture) and consequently influences milk constituent and </a:t>
            </a:r>
            <a:r>
              <a:rPr lang="en-US" sz="2400" b="1" dirty="0" smtClean="0">
                <a:latin typeface="Times New Roman" pitchFamily="18" charset="0"/>
                <a:cs typeface="Times New Roman" pitchFamily="18" charset="0"/>
              </a:rPr>
              <a:t>color</a:t>
            </a:r>
            <a:r>
              <a:rPr lang="en-US" sz="2400" dirty="0" smtClean="0">
                <a:latin typeface="Times New Roman" pitchFamily="18" charset="0"/>
                <a:cs typeface="Times New Roman" pitchFamily="18" charset="0"/>
              </a:rPr>
              <a:t> of the fat.</a:t>
            </a:r>
          </a:p>
        </p:txBody>
      </p:sp>
      <p:sp>
        <p:nvSpPr>
          <p:cNvPr id="4" name="Slide Number Placeholder 3"/>
          <p:cNvSpPr>
            <a:spLocks noGrp="1"/>
          </p:cNvSpPr>
          <p:nvPr>
            <p:ph type="sldNum" sz="quarter" idx="12"/>
          </p:nvPr>
        </p:nvSpPr>
        <p:spPr/>
        <p:txBody>
          <a:bodyPr/>
          <a:lstStyle/>
          <a:p>
            <a:fld id="{98554918-7F81-4179-ABE7-69427B67C020}"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6172200" cy="533400"/>
          </a:xfrm>
        </p:spPr>
        <p:txBody>
          <a:bodyPr/>
          <a:lstStyle/>
          <a:p>
            <a:r>
              <a:rPr lang="en-US" sz="2800" b="1" dirty="0" smtClean="0">
                <a:latin typeface="Times New Roman" pitchFamily="18" charset="0"/>
                <a:cs typeface="Times New Roman" pitchFamily="18" charset="0"/>
              </a:rPr>
              <a:t>Physicochemical properties of milk</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8686800" cy="5791200"/>
          </a:xfrm>
        </p:spPr>
        <p:txBody>
          <a:bodyPr>
            <a:noAutofit/>
          </a:bodyPr>
          <a:lstStyle/>
          <a:p>
            <a:pPr algn="just">
              <a:spcAft>
                <a:spcPts val="600"/>
              </a:spcAft>
            </a:pPr>
            <a:r>
              <a:rPr lang="en-US" sz="2400" dirty="0" smtClean="0">
                <a:latin typeface="Times New Roman" pitchFamily="18" charset="0"/>
                <a:cs typeface="Times New Roman" pitchFamily="18" charset="0"/>
              </a:rPr>
              <a:t>Knowledge of </a:t>
            </a:r>
            <a:r>
              <a:rPr lang="en-US" sz="2400" b="1" dirty="0" smtClean="0">
                <a:latin typeface="Times New Roman" pitchFamily="18" charset="0"/>
                <a:cs typeface="Times New Roman" pitchFamily="18" charset="0"/>
              </a:rPr>
              <a:t>physicochemical</a:t>
            </a:r>
            <a:r>
              <a:rPr lang="en-US" sz="2400" dirty="0" smtClean="0">
                <a:latin typeface="Times New Roman" pitchFamily="18" charset="0"/>
                <a:cs typeface="Times New Roman" pitchFamily="18" charset="0"/>
              </a:rPr>
              <a:t> properties of the milk is very important for the following reasons: -</a:t>
            </a:r>
          </a:p>
          <a:p>
            <a:pPr marL="457200" lvl="0" indent="-457200" algn="just">
              <a:buFont typeface="+mj-lt"/>
              <a:buAutoNum type="arabicPeriod"/>
            </a:pPr>
            <a:r>
              <a:rPr lang="en-US" sz="2400" dirty="0" smtClean="0">
                <a:latin typeface="Times New Roman" pitchFamily="18" charset="0"/>
                <a:cs typeface="Times New Roman" pitchFamily="18" charset="0"/>
              </a:rPr>
              <a:t>Enables milk technology to determine </a:t>
            </a:r>
            <a:r>
              <a:rPr lang="en-US" sz="2400" b="1" dirty="0" smtClean="0">
                <a:latin typeface="Times New Roman" pitchFamily="18" charset="0"/>
                <a:cs typeface="Times New Roman" pitchFamily="18" charset="0"/>
              </a:rPr>
              <a:t>sound</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unsound</a:t>
            </a:r>
            <a:r>
              <a:rPr lang="en-US" sz="2400" dirty="0" smtClean="0">
                <a:latin typeface="Times New Roman" pitchFamily="18" charset="0"/>
                <a:cs typeface="Times New Roman" pitchFamily="18" charset="0"/>
              </a:rPr>
              <a:t> milk and thus, to </a:t>
            </a:r>
            <a:r>
              <a:rPr lang="en-US" sz="2400" b="1" dirty="0" smtClean="0">
                <a:latin typeface="Times New Roman" pitchFamily="18" charset="0"/>
                <a:cs typeface="Times New Roman" pitchFamily="18" charset="0"/>
              </a:rPr>
              <a:t>safeguard the public</a:t>
            </a:r>
            <a:r>
              <a:rPr lang="en-US" sz="2400" dirty="0" smtClean="0">
                <a:latin typeface="Times New Roman" pitchFamily="18" charset="0"/>
                <a:cs typeface="Times New Roman" pitchFamily="18" charset="0"/>
              </a:rPr>
              <a:t>.</a:t>
            </a:r>
          </a:p>
          <a:p>
            <a:pPr marL="457200" lvl="0" indent="-457200" algn="just">
              <a:buFont typeface="+mj-lt"/>
              <a:buAutoNum type="arabicPeriod"/>
            </a:pPr>
            <a:r>
              <a:rPr lang="en-US" sz="2400" dirty="0" smtClean="0">
                <a:latin typeface="Times New Roman" pitchFamily="18" charset="0"/>
                <a:cs typeface="Times New Roman" pitchFamily="18" charset="0"/>
              </a:rPr>
              <a:t>To determine the </a:t>
            </a:r>
            <a:r>
              <a:rPr lang="en-US" sz="2400" b="1" dirty="0" smtClean="0">
                <a:latin typeface="Times New Roman" pitchFamily="18" charset="0"/>
                <a:cs typeface="Times New Roman" pitchFamily="18" charset="0"/>
              </a:rPr>
              <a:t>quality</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price</a:t>
            </a:r>
            <a:r>
              <a:rPr lang="en-US" sz="2400" dirty="0" smtClean="0">
                <a:latin typeface="Times New Roman" pitchFamily="18" charset="0"/>
                <a:cs typeface="Times New Roman" pitchFamily="18" charset="0"/>
              </a:rPr>
              <a:t> of milk.</a:t>
            </a:r>
          </a:p>
          <a:p>
            <a:pPr marL="749300" lvl="0" indent="-465138" algn="just">
              <a:lnSpc>
                <a:spcPct val="150000"/>
              </a:lnSpc>
              <a:spcBef>
                <a:spcPts val="0"/>
              </a:spcBef>
              <a:buFont typeface="+mj-lt"/>
              <a:buAutoNum type="alphaUcPeriod"/>
            </a:pPr>
            <a:r>
              <a:rPr lang="en-US" sz="2800" b="1" dirty="0" smtClean="0">
                <a:latin typeface="Times New Roman"/>
                <a:ea typeface="Times New Roman"/>
                <a:cs typeface="Times New Roman"/>
              </a:rPr>
              <a:t>Physical properties of milk</a:t>
            </a:r>
            <a:r>
              <a:rPr lang="en-US" sz="2000" b="1" dirty="0" smtClean="0">
                <a:latin typeface="Times New Roman"/>
                <a:ea typeface="Times New Roman"/>
                <a:cs typeface="Times New Roman"/>
              </a:rPr>
              <a:t>:</a:t>
            </a:r>
            <a:endParaRPr lang="en-US" sz="2000" dirty="0" smtClean="0">
              <a:latin typeface="Times New Roman"/>
              <a:ea typeface="Times New Roman"/>
              <a:cs typeface="Times New Roman"/>
            </a:endParaRPr>
          </a:p>
          <a:p>
            <a:pPr marL="0" marR="0" algn="just">
              <a:lnSpc>
                <a:spcPct val="150000"/>
              </a:lnSpc>
              <a:spcBef>
                <a:spcPts val="0"/>
              </a:spcBef>
              <a:spcAft>
                <a:spcPts val="0"/>
              </a:spcAft>
            </a:pPr>
            <a:r>
              <a:rPr lang="en-US" sz="2400" dirty="0" smtClean="0">
                <a:latin typeface="Times New Roman"/>
                <a:ea typeface="Times New Roman"/>
              </a:rPr>
              <a:t>The </a:t>
            </a:r>
            <a:r>
              <a:rPr lang="en-US" sz="2400" b="1" dirty="0" smtClean="0">
                <a:latin typeface="Times New Roman"/>
                <a:ea typeface="Times New Roman"/>
              </a:rPr>
              <a:t>major</a:t>
            </a:r>
            <a:r>
              <a:rPr lang="en-US" sz="2400" dirty="0" smtClean="0">
                <a:latin typeface="Times New Roman"/>
                <a:ea typeface="Times New Roman"/>
              </a:rPr>
              <a:t> and possibly </a:t>
            </a:r>
            <a:r>
              <a:rPr lang="en-US" sz="2400" b="1" dirty="0" smtClean="0">
                <a:latin typeface="Times New Roman"/>
                <a:ea typeface="Times New Roman"/>
              </a:rPr>
              <a:t>dependable</a:t>
            </a:r>
            <a:r>
              <a:rPr lang="en-US" sz="2400" dirty="0" smtClean="0">
                <a:latin typeface="Times New Roman"/>
                <a:ea typeface="Times New Roman"/>
              </a:rPr>
              <a:t> physical properties of milk include the following:</a:t>
            </a:r>
          </a:p>
          <a:p>
            <a:pPr lvl="0" algn="just">
              <a:lnSpc>
                <a:spcPct val="150000"/>
              </a:lnSpc>
              <a:spcBef>
                <a:spcPts val="0"/>
              </a:spcBef>
              <a:buFont typeface="Times New Roman"/>
              <a:buAutoNum type="arabicPeriod"/>
            </a:pPr>
            <a:r>
              <a:rPr lang="en-US" sz="2400" b="1" dirty="0" smtClean="0">
                <a:latin typeface="Times New Roman"/>
                <a:ea typeface="Times New Roman"/>
              </a:rPr>
              <a:t>Color</a:t>
            </a:r>
            <a:r>
              <a:rPr lang="en-US" sz="2400" dirty="0" smtClean="0">
                <a:latin typeface="Times New Roman"/>
                <a:ea typeface="Times New Roman"/>
              </a:rPr>
              <a:t>: - Ranges from bluish-white to golden yellow. Yellow color is influenced by </a:t>
            </a:r>
            <a:r>
              <a:rPr lang="en-US" sz="2400" b="1" dirty="0" smtClean="0">
                <a:latin typeface="Times New Roman"/>
                <a:ea typeface="Times New Roman"/>
              </a:rPr>
              <a:t>breed</a:t>
            </a:r>
            <a:r>
              <a:rPr lang="en-US" sz="2400" dirty="0" smtClean="0">
                <a:latin typeface="Times New Roman"/>
                <a:ea typeface="Times New Roman"/>
              </a:rPr>
              <a:t>, </a:t>
            </a:r>
            <a:r>
              <a:rPr lang="en-US" sz="2400" b="1" dirty="0" smtClean="0">
                <a:latin typeface="Times New Roman"/>
                <a:ea typeface="Times New Roman"/>
              </a:rPr>
              <a:t>feed</a:t>
            </a:r>
            <a:r>
              <a:rPr lang="en-US" sz="2400" dirty="0" smtClean="0">
                <a:latin typeface="Times New Roman"/>
                <a:ea typeface="Times New Roman"/>
              </a:rPr>
              <a:t> and </a:t>
            </a:r>
            <a:r>
              <a:rPr lang="en-US" sz="2400" b="1" dirty="0" smtClean="0">
                <a:latin typeface="Times New Roman"/>
                <a:ea typeface="Times New Roman"/>
              </a:rPr>
              <a:t>fat percentage</a:t>
            </a:r>
            <a:r>
              <a:rPr lang="en-US" sz="2400" dirty="0" smtClean="0">
                <a:latin typeface="Times New Roman"/>
                <a:ea typeface="Times New Roman"/>
              </a:rPr>
              <a:t>.</a:t>
            </a:r>
          </a:p>
          <a:p>
            <a:pPr lvl="0" algn="just">
              <a:lnSpc>
                <a:spcPct val="150000"/>
              </a:lnSpc>
              <a:spcBef>
                <a:spcPts val="0"/>
              </a:spcBef>
              <a:buFont typeface="Times New Roman"/>
              <a:buAutoNum type="arabicPeriod"/>
            </a:pPr>
            <a:r>
              <a:rPr lang="en-US" sz="2400" b="1" dirty="0" smtClean="0">
                <a:latin typeface="Times New Roman"/>
                <a:ea typeface="Times New Roman"/>
              </a:rPr>
              <a:t>Taste</a:t>
            </a:r>
            <a:r>
              <a:rPr lang="en-US" sz="2400" dirty="0" smtClean="0">
                <a:latin typeface="Times New Roman"/>
                <a:ea typeface="Times New Roman"/>
              </a:rPr>
              <a:t>: - sweet due to presence of lactose.</a:t>
            </a:r>
          </a:p>
        </p:txBody>
      </p:sp>
      <p:sp>
        <p:nvSpPr>
          <p:cNvPr id="4" name="Slide Number Placeholder 3"/>
          <p:cNvSpPr>
            <a:spLocks noGrp="1"/>
          </p:cNvSpPr>
          <p:nvPr>
            <p:ph type="sldNum" sz="quarter" idx="12"/>
          </p:nvPr>
        </p:nvSpPr>
        <p:spPr/>
        <p:txBody>
          <a:bodyPr/>
          <a:lstStyle/>
          <a:p>
            <a:fld id="{98554918-7F81-4179-ABE7-69427B67C020}" type="slidenum">
              <a:rPr lang="en-US" smtClean="0"/>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Autofit/>
          </a:bodyPr>
          <a:lstStyle/>
          <a:p>
            <a:r>
              <a:rPr lang="en-US" sz="2800" b="1" dirty="0">
                <a:latin typeface="Times New Roman" pitchFamily="18" charset="0"/>
                <a:cs typeface="Times New Roman" pitchFamily="18" charset="0"/>
              </a:rPr>
              <a:t>Composition of</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Milk</a:t>
            </a:r>
            <a:endParaRPr lang="en-US" sz="2800"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228600" y="838200"/>
          <a:ext cx="8686800" cy="5287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rved Right Arrow 4"/>
          <p:cNvSpPr/>
          <p:nvPr/>
        </p:nvSpPr>
        <p:spPr>
          <a:xfrm>
            <a:off x="0" y="4572000"/>
            <a:ext cx="762000" cy="18288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685800" y="5791200"/>
            <a:ext cx="3352800" cy="838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Times New Roman" pitchFamily="18" charset="0"/>
                <a:cs typeface="Times New Roman" pitchFamily="18" charset="0"/>
              </a:rPr>
              <a:t>protein + lactose + ash or minerals </a:t>
            </a:r>
            <a:r>
              <a:rPr lang="en-GB" sz="2400" dirty="0">
                <a:solidFill>
                  <a:schemeClr val="bg1"/>
                </a:solidFill>
                <a:latin typeface="Times New Roman" pitchFamily="18" charset="0"/>
                <a:cs typeface="Times New Roman" pitchFamily="18" charset="0"/>
              </a:rPr>
              <a:t>+ vitamins</a:t>
            </a:r>
            <a:endParaRPr lang="en-US" sz="2400" dirty="0">
              <a:solidFill>
                <a:schemeClr val="bg1"/>
              </a:solidFill>
              <a:latin typeface="Times New Roman" pitchFamily="18" charset="0"/>
              <a:cs typeface="Times New Roman" pitchFamily="18" charset="0"/>
            </a:endParaRPr>
          </a:p>
        </p:txBody>
      </p:sp>
      <p:sp>
        <p:nvSpPr>
          <p:cNvPr id="7" name="Oval 6"/>
          <p:cNvSpPr/>
          <p:nvPr/>
        </p:nvSpPr>
        <p:spPr>
          <a:xfrm>
            <a:off x="6705600" y="5334000"/>
            <a:ext cx="2438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itchFamily="18" charset="0"/>
                <a:cs typeface="Times New Roman" pitchFamily="18" charset="0"/>
              </a:rPr>
              <a:t>The principal constituents of milk</a:t>
            </a:r>
            <a:r>
              <a:rPr lang="en-US" dirty="0" smtClean="0"/>
              <a:t> </a:t>
            </a:r>
            <a:endParaRPr lang="en-US" dirty="0"/>
          </a:p>
        </p:txBody>
      </p:sp>
      <p:sp>
        <p:nvSpPr>
          <p:cNvPr id="8" name="Right Arrow 7"/>
          <p:cNvSpPr/>
          <p:nvPr/>
        </p:nvSpPr>
        <p:spPr>
          <a:xfrm rot="10585058">
            <a:off x="4045671" y="6102982"/>
            <a:ext cx="2671903" cy="299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2305024">
            <a:off x="5712716" y="5570982"/>
            <a:ext cx="1054220" cy="313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5455464">
            <a:off x="7190280" y="4376674"/>
            <a:ext cx="1447800" cy="4465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98554918-7F81-4179-ABE7-69427B67C020}"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10600" cy="6324600"/>
          </a:xfrm>
        </p:spPr>
        <p:txBody>
          <a:bodyPr>
            <a:normAutofit/>
          </a:bodyPr>
          <a:lstStyle/>
          <a:p>
            <a:pPr marL="457200" lvl="0" indent="-457200" algn="just">
              <a:lnSpc>
                <a:spcPct val="150000"/>
              </a:lnSpc>
              <a:spcBef>
                <a:spcPts val="0"/>
              </a:spcBef>
              <a:spcAft>
                <a:spcPts val="1200"/>
              </a:spcAft>
              <a:buFont typeface="+mj-lt"/>
              <a:buAutoNum type="arabicPeriod" startAt="3"/>
            </a:pPr>
            <a:r>
              <a:rPr lang="en-US" sz="2800" b="1" dirty="0" smtClean="0">
                <a:solidFill>
                  <a:prstClr val="black"/>
                </a:solidFill>
                <a:latin typeface="Times New Roman"/>
                <a:ea typeface="Times New Roman"/>
              </a:rPr>
              <a:t>Flavor </a:t>
            </a:r>
            <a:r>
              <a:rPr lang="en-US" sz="2000" b="1" dirty="0" smtClean="0">
                <a:solidFill>
                  <a:prstClr val="black"/>
                </a:solidFill>
                <a:latin typeface="Times New Roman"/>
                <a:ea typeface="Times New Roman"/>
              </a:rPr>
              <a:t>(</a:t>
            </a:r>
            <a:r>
              <a:rPr lang="en-US" sz="2400" dirty="0" smtClean="0">
                <a:solidFill>
                  <a:prstClr val="black"/>
                </a:solidFill>
                <a:latin typeface="Times New Roman"/>
                <a:ea typeface="Times New Roman"/>
              </a:rPr>
              <a:t>perceived with the combined senses of taste and smell</a:t>
            </a:r>
            <a:r>
              <a:rPr lang="en-US" sz="2400" b="1" dirty="0" smtClean="0">
                <a:solidFill>
                  <a:prstClr val="black"/>
                </a:solidFill>
                <a:latin typeface="Times New Roman"/>
                <a:ea typeface="Times New Roman"/>
              </a:rPr>
              <a:t>) Aroma (Smell): -</a:t>
            </a:r>
            <a:r>
              <a:rPr lang="en-US" sz="2400" dirty="0" smtClean="0">
                <a:solidFill>
                  <a:prstClr val="black"/>
                </a:solidFill>
                <a:latin typeface="Times New Roman"/>
                <a:ea typeface="Times New Roman"/>
              </a:rPr>
              <a:t> </a:t>
            </a:r>
            <a:r>
              <a:rPr lang="en-US" sz="2400" b="1" dirty="0" smtClean="0">
                <a:solidFill>
                  <a:prstClr val="black"/>
                </a:solidFill>
                <a:latin typeface="Times New Roman"/>
                <a:ea typeface="Times New Roman"/>
              </a:rPr>
              <a:t>Pleasant</a:t>
            </a:r>
            <a:r>
              <a:rPr lang="en-US" sz="2400" dirty="0" smtClean="0">
                <a:solidFill>
                  <a:prstClr val="black"/>
                </a:solidFill>
                <a:latin typeface="Times New Roman"/>
                <a:ea typeface="Times New Roman"/>
              </a:rPr>
              <a:t> due to </a:t>
            </a:r>
            <a:r>
              <a:rPr lang="en-US" sz="2400" b="1" dirty="0" smtClean="0">
                <a:solidFill>
                  <a:prstClr val="black"/>
                </a:solidFill>
                <a:latin typeface="Times New Roman"/>
                <a:ea typeface="Times New Roman"/>
              </a:rPr>
              <a:t>unsaturated fatty acid</a:t>
            </a:r>
            <a:r>
              <a:rPr lang="en-US" sz="2400" dirty="0" smtClean="0">
                <a:solidFill>
                  <a:prstClr val="black"/>
                </a:solidFill>
                <a:latin typeface="Times New Roman"/>
                <a:ea typeface="Times New Roman"/>
              </a:rPr>
              <a:t> in the milk</a:t>
            </a:r>
            <a:r>
              <a:rPr lang="en-US" sz="2400" dirty="0" smtClean="0">
                <a:solidFill>
                  <a:schemeClr val="bg1"/>
                </a:solidFill>
                <a:latin typeface="Times New Roman"/>
                <a:ea typeface="Times New Roman"/>
              </a:rPr>
              <a:t>, but after few minutes it disappears. </a:t>
            </a:r>
          </a:p>
          <a:p>
            <a:pPr marL="457200" lvl="0" indent="7938" algn="just">
              <a:lnSpc>
                <a:spcPct val="150000"/>
              </a:lnSpc>
              <a:spcBef>
                <a:spcPts val="0"/>
              </a:spcBef>
              <a:buNone/>
            </a:pPr>
            <a:r>
              <a:rPr lang="en-US" sz="2400" dirty="0" smtClean="0">
                <a:solidFill>
                  <a:prstClr val="black"/>
                </a:solidFill>
                <a:latin typeface="Times New Roman"/>
                <a:ea typeface="Times New Roman"/>
              </a:rPr>
              <a:t>Milk may </a:t>
            </a:r>
            <a:r>
              <a:rPr lang="en-US" sz="2400" b="1" dirty="0" smtClean="0">
                <a:solidFill>
                  <a:prstClr val="black"/>
                </a:solidFill>
                <a:latin typeface="Times New Roman"/>
                <a:ea typeface="Times New Roman"/>
              </a:rPr>
              <a:t>absorb</a:t>
            </a:r>
            <a:r>
              <a:rPr lang="en-US" sz="2400" dirty="0" smtClean="0">
                <a:solidFill>
                  <a:prstClr val="black"/>
                </a:solidFill>
                <a:latin typeface="Times New Roman"/>
                <a:ea typeface="Times New Roman"/>
              </a:rPr>
              <a:t> odors from </a:t>
            </a:r>
            <a:r>
              <a:rPr lang="en-US" sz="2400" b="1" dirty="0" smtClean="0">
                <a:solidFill>
                  <a:prstClr val="black"/>
                </a:solidFill>
                <a:latin typeface="Times New Roman"/>
                <a:ea typeface="Times New Roman"/>
              </a:rPr>
              <a:t>utensils</a:t>
            </a:r>
            <a:r>
              <a:rPr lang="en-US" sz="2400" dirty="0" smtClean="0">
                <a:solidFill>
                  <a:prstClr val="black"/>
                </a:solidFill>
                <a:latin typeface="Times New Roman"/>
                <a:ea typeface="Times New Roman"/>
              </a:rPr>
              <a:t>, </a:t>
            </a:r>
            <a:r>
              <a:rPr lang="en-US" sz="2400" b="1" dirty="0" smtClean="0">
                <a:solidFill>
                  <a:prstClr val="black"/>
                </a:solidFill>
                <a:latin typeface="Times New Roman"/>
                <a:ea typeface="Times New Roman"/>
              </a:rPr>
              <a:t>equipment</a:t>
            </a:r>
            <a:r>
              <a:rPr lang="en-US" sz="2400" dirty="0" smtClean="0">
                <a:solidFill>
                  <a:prstClr val="black"/>
                </a:solidFill>
                <a:latin typeface="Times New Roman"/>
                <a:ea typeface="Times New Roman"/>
              </a:rPr>
              <a:t> and </a:t>
            </a:r>
            <a:r>
              <a:rPr lang="en-US" sz="2400" b="1" dirty="0" smtClean="0">
                <a:solidFill>
                  <a:prstClr val="black"/>
                </a:solidFill>
                <a:latin typeface="Times New Roman"/>
                <a:ea typeface="Times New Roman"/>
              </a:rPr>
              <a:t>atmosphere</a:t>
            </a:r>
            <a:r>
              <a:rPr lang="en-US" sz="2400" dirty="0" smtClean="0">
                <a:solidFill>
                  <a:prstClr val="black"/>
                </a:solidFill>
                <a:latin typeface="Times New Roman"/>
                <a:ea typeface="Times New Roman"/>
              </a:rPr>
              <a:t>. The odors are foreign to good milk and their presence considered as a defect.</a:t>
            </a:r>
          </a:p>
          <a:p>
            <a:pPr marL="457200" lvl="0" indent="-457200" algn="just">
              <a:buFont typeface="+mj-lt"/>
              <a:buAutoNum type="arabicPeriod" startAt="4"/>
            </a:pPr>
            <a:r>
              <a:rPr lang="en-US" sz="2800" b="1" dirty="0" smtClean="0">
                <a:latin typeface="Times New Roman" pitchFamily="18" charset="0"/>
                <a:cs typeface="Times New Roman" pitchFamily="18" charset="0"/>
              </a:rPr>
              <a:t>Specific gravity of milk</a:t>
            </a:r>
            <a:r>
              <a:rPr lang="en-US" sz="2400" dirty="0" smtClean="0">
                <a:latin typeface="Times New Roman" pitchFamily="18" charset="0"/>
                <a:cs typeface="Times New Roman" pitchFamily="18" charset="0"/>
              </a:rPr>
              <a:t>: - Specific gravity is the ratio of the weight of a volume of a material compared to the weight of the same volume of pure water. </a:t>
            </a:r>
          </a:p>
          <a:p>
            <a:pPr marL="457200" lvl="0" indent="-457200" algn="just">
              <a:buNone/>
            </a:pPr>
            <a:r>
              <a:rPr lang="en-US" sz="2400" dirty="0" smtClean="0">
                <a:latin typeface="Times New Roman" pitchFamily="18" charset="0"/>
                <a:cs typeface="Times New Roman" pitchFamily="18" charset="0"/>
              </a:rPr>
              <a:t>Specific gravity of milk is ranges between </a:t>
            </a:r>
            <a:r>
              <a:rPr lang="en-US" sz="2400" b="1" dirty="0" smtClean="0">
                <a:latin typeface="Times New Roman" pitchFamily="18" charset="0"/>
                <a:cs typeface="Times New Roman" pitchFamily="18" charset="0"/>
              </a:rPr>
              <a:t>1.0295- 1.0350</a:t>
            </a:r>
            <a:r>
              <a:rPr lang="en-US" sz="2400" dirty="0" smtClean="0">
                <a:latin typeface="Times New Roman" pitchFamily="18" charset="0"/>
                <a:cs typeface="Times New Roman" pitchFamily="18" charset="0"/>
              </a:rPr>
              <a:t> which usually determined at </a:t>
            </a:r>
            <a:r>
              <a:rPr lang="en-US" sz="2400" b="1" dirty="0" smtClean="0">
                <a:latin typeface="Times New Roman" pitchFamily="18" charset="0"/>
                <a:cs typeface="Times New Roman" pitchFamily="18" charset="0"/>
              </a:rPr>
              <a:t>20</a:t>
            </a:r>
            <a:r>
              <a:rPr lang="en-US" sz="2400" dirty="0" smtClean="0">
                <a:latin typeface="Times New Roman" pitchFamily="18" charset="0"/>
                <a:cs typeface="Times New Roman" pitchFamily="18" charset="0"/>
              </a:rPr>
              <a:t> </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C. </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324600"/>
          </a:xfrm>
        </p:spPr>
        <p:txBody>
          <a:bodyPr>
            <a:normAutofit lnSpcReduction="10000"/>
          </a:bodyPr>
          <a:lstStyle/>
          <a:p>
            <a:pPr algn="just">
              <a:spcAft>
                <a:spcPts val="1200"/>
              </a:spcAft>
            </a:pPr>
            <a:r>
              <a:rPr lang="en-US" sz="2400" dirty="0" smtClean="0">
                <a:solidFill>
                  <a:prstClr val="black"/>
                </a:solidFill>
                <a:latin typeface="Times New Roman" pitchFamily="18" charset="0"/>
                <a:cs typeface="Times New Roman" pitchFamily="18" charset="0"/>
              </a:rPr>
              <a:t>This is important to determine </a:t>
            </a:r>
            <a:r>
              <a:rPr lang="en-US" sz="2400" b="1" dirty="0" smtClean="0">
                <a:solidFill>
                  <a:prstClr val="black"/>
                </a:solidFill>
                <a:latin typeface="Times New Roman" pitchFamily="18" charset="0"/>
                <a:cs typeface="Times New Roman" pitchFamily="18" charset="0"/>
              </a:rPr>
              <a:t>adulteration of milk</a:t>
            </a:r>
            <a:r>
              <a:rPr lang="en-US" sz="2400" dirty="0" smtClean="0">
                <a:solidFill>
                  <a:prstClr val="black"/>
                </a:solidFill>
                <a:latin typeface="Times New Roman" pitchFamily="18" charset="0"/>
                <a:cs typeface="Times New Roman" pitchFamily="18" charset="0"/>
              </a:rPr>
              <a:t> or removal of fat butter from milk. </a:t>
            </a:r>
          </a:p>
          <a:p>
            <a:pPr algn="just">
              <a:spcAft>
                <a:spcPts val="1200"/>
              </a:spcAft>
              <a:buFont typeface="Wingdings" pitchFamily="2" charset="2"/>
              <a:buChar char="Ø"/>
            </a:pPr>
            <a:r>
              <a:rPr lang="en-US" sz="2400" dirty="0" smtClean="0">
                <a:solidFill>
                  <a:prstClr val="black"/>
                </a:solidFill>
                <a:latin typeface="Times New Roman" pitchFamily="18" charset="0"/>
                <a:cs typeface="Times New Roman" pitchFamily="18" charset="0"/>
              </a:rPr>
              <a:t>Milk with a lower fat content has higher specific gravity than milk with higher fat content</a:t>
            </a:r>
            <a:r>
              <a:rPr lang="en-US" sz="2400" b="1" i="1" dirty="0" smtClean="0">
                <a:solidFill>
                  <a:prstClr val="black"/>
                </a:solidFill>
                <a:latin typeface="Times New Roman" pitchFamily="18" charset="0"/>
                <a:cs typeface="Times New Roman" pitchFamily="18" charset="0"/>
              </a:rPr>
              <a:t>.</a:t>
            </a:r>
          </a:p>
          <a:p>
            <a:pPr marL="457200" lvl="0" indent="-457200" algn="just">
              <a:spcAft>
                <a:spcPts val="1200"/>
              </a:spcAft>
              <a:buFont typeface="+mj-lt"/>
              <a:buAutoNum type="arabicPeriod" startAt="5"/>
            </a:pPr>
            <a:r>
              <a:rPr lang="en-US" sz="2800" b="1" dirty="0" smtClean="0">
                <a:latin typeface="Times New Roman" pitchFamily="18" charset="0"/>
                <a:cs typeface="Times New Roman" pitchFamily="18" charset="0"/>
              </a:rPr>
              <a:t>Freezing points</a:t>
            </a:r>
            <a:r>
              <a:rPr lang="en-US" sz="2400" dirty="0" smtClean="0">
                <a:latin typeface="Times New Roman" pitchFamily="18" charset="0"/>
                <a:cs typeface="Times New Roman" pitchFamily="18" charset="0"/>
              </a:rPr>
              <a:t>: - freezing point of milk is almost a constant value and freezes at -0.</a:t>
            </a:r>
            <a:r>
              <a:rPr lang="en-US" sz="2400" b="1" dirty="0" smtClean="0">
                <a:latin typeface="Times New Roman" pitchFamily="18" charset="0"/>
                <a:cs typeface="Times New Roman" pitchFamily="18" charset="0"/>
              </a:rPr>
              <a:t>55</a:t>
            </a:r>
            <a:r>
              <a:rPr lang="en-US" sz="2400" dirty="0" smtClean="0">
                <a:latin typeface="Times New Roman" pitchFamily="18" charset="0"/>
                <a:cs typeface="Times New Roman" pitchFamily="18" charset="0"/>
              </a:rPr>
              <a:t> to -0.</a:t>
            </a:r>
            <a:r>
              <a:rPr lang="en-US" sz="2400" b="1" dirty="0" smtClean="0">
                <a:latin typeface="Times New Roman" pitchFamily="18" charset="0"/>
                <a:cs typeface="Times New Roman" pitchFamily="18" charset="0"/>
              </a:rPr>
              <a:t>53</a:t>
            </a:r>
            <a:r>
              <a:rPr lang="en-US" sz="2400" dirty="0" smtClean="0">
                <a:latin typeface="Times New Roman" pitchFamily="18" charset="0"/>
                <a:cs typeface="Times New Roman" pitchFamily="18" charset="0"/>
              </a:rPr>
              <a:t> </a:t>
            </a:r>
            <a:r>
              <a:rPr lang="en-US" sz="2400" baseline="30000" dirty="0" err="1" smtClean="0">
                <a:latin typeface="Times New Roman" pitchFamily="18" charset="0"/>
                <a:cs typeface="Times New Roman" pitchFamily="18" charset="0"/>
              </a:rPr>
              <a:t>o</a:t>
            </a:r>
            <a:r>
              <a:rPr lang="en-US" sz="2400" dirty="0" err="1" smtClean="0">
                <a:latin typeface="Times New Roman" pitchFamily="18" charset="0"/>
                <a:cs typeface="Times New Roman" pitchFamily="18" charset="0"/>
              </a:rPr>
              <a:t>C</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and is a </a:t>
            </a:r>
            <a:r>
              <a:rPr lang="en-US" sz="2400" b="1" i="1" dirty="0" smtClean="0">
                <a:latin typeface="Times New Roman" pitchFamily="18" charset="0"/>
                <a:cs typeface="Times New Roman" pitchFamily="18" charset="0"/>
              </a:rPr>
              <a:t>suitable indicator for detection of dilution of milk with water.</a:t>
            </a:r>
            <a:endParaRPr lang="en-US" sz="2400" dirty="0" smtClean="0">
              <a:latin typeface="Times New Roman" pitchFamily="18" charset="0"/>
              <a:cs typeface="Times New Roman" pitchFamily="18" charset="0"/>
            </a:endParaRPr>
          </a:p>
          <a:p>
            <a:pPr marL="457200" indent="-457200" algn="just">
              <a:buFont typeface="+mj-lt"/>
              <a:buAutoNum type="arabicPeriod" startAt="6"/>
            </a:pPr>
            <a:r>
              <a:rPr lang="en-US" sz="2800" b="1" dirty="0" smtClean="0">
                <a:latin typeface="Times New Roman" pitchFamily="18" charset="0"/>
                <a:cs typeface="Times New Roman" pitchFamily="18" charset="0"/>
              </a:rPr>
              <a:t>Boiling point</a:t>
            </a:r>
            <a:r>
              <a:rPr lang="en-US" sz="2400" dirty="0" smtClean="0">
                <a:latin typeface="Times New Roman" pitchFamily="18" charset="0"/>
                <a:cs typeface="Times New Roman" pitchFamily="18" charset="0"/>
              </a:rPr>
              <a:t>: - freshly drawn milk boils</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about 100.17 </a:t>
            </a:r>
            <a:r>
              <a:rPr lang="en-US" sz="2400" baseline="30000" dirty="0" err="1" smtClean="0">
                <a:latin typeface="Times New Roman" pitchFamily="18" charset="0"/>
                <a:cs typeface="Times New Roman" pitchFamily="18" charset="0"/>
              </a:rPr>
              <a:t>o</a:t>
            </a:r>
            <a:r>
              <a:rPr lang="en-US" sz="2400" dirty="0" err="1" smtClean="0">
                <a:latin typeface="Times New Roman" pitchFamily="18" charset="0"/>
                <a:cs typeface="Times New Roman" pitchFamily="18" charset="0"/>
              </a:rPr>
              <a:t>C.</a:t>
            </a:r>
            <a:r>
              <a:rPr lang="en-US" sz="2400" dirty="0" smtClean="0">
                <a:latin typeface="Times New Roman" pitchFamily="18" charset="0"/>
                <a:cs typeface="Times New Roman" pitchFamily="18" charset="0"/>
              </a:rPr>
              <a:t> </a:t>
            </a:r>
          </a:p>
          <a:p>
            <a:pPr marL="457200" indent="7938" algn="just">
              <a:buNone/>
            </a:pPr>
            <a:r>
              <a:rPr lang="en-US" sz="2400" dirty="0" smtClean="0">
                <a:latin typeface="Times New Roman" pitchFamily="18" charset="0"/>
                <a:cs typeface="Times New Roman" pitchFamily="18" charset="0"/>
              </a:rPr>
              <a:t>An </a:t>
            </a:r>
            <a:r>
              <a:rPr lang="en-US" sz="2400" b="1" dirty="0" smtClean="0">
                <a:latin typeface="Times New Roman" pitchFamily="18" charset="0"/>
                <a:cs typeface="Times New Roman" pitchFamily="18" charset="0"/>
              </a:rPr>
              <a:t>increase in</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osmotic pressure </a:t>
            </a:r>
            <a:r>
              <a:rPr lang="en-US" sz="2400" dirty="0" smtClean="0">
                <a:latin typeface="Times New Roman" pitchFamily="18" charset="0"/>
                <a:cs typeface="Times New Roman" pitchFamily="18" charset="0"/>
              </a:rPr>
              <a:t>raises the boiling point of the liquid. </a:t>
            </a:r>
          </a:p>
          <a:p>
            <a:pPr marL="457200" indent="7938" algn="just">
              <a:buNone/>
            </a:pPr>
            <a:r>
              <a:rPr lang="en-US" sz="2400" dirty="0" smtClean="0">
                <a:latin typeface="Times New Roman" pitchFamily="18" charset="0"/>
                <a:cs typeface="Times New Roman" pitchFamily="18" charset="0"/>
              </a:rPr>
              <a:t>Decrease of osmotic pressure lower the boiling point. Osmotic pressure affects both the </a:t>
            </a:r>
            <a:r>
              <a:rPr lang="en-US" sz="2400" b="1" dirty="0" smtClean="0">
                <a:latin typeface="Times New Roman" pitchFamily="18" charset="0"/>
                <a:cs typeface="Times New Roman" pitchFamily="18" charset="0"/>
              </a:rPr>
              <a:t>freezing point</a:t>
            </a:r>
            <a:r>
              <a:rPr lang="en-US" sz="2400" dirty="0" smtClean="0">
                <a:latin typeface="Times New Roman" pitchFamily="18" charset="0"/>
                <a:cs typeface="Times New Roman" pitchFamily="18" charset="0"/>
              </a:rPr>
              <a:t> and the </a:t>
            </a:r>
            <a:r>
              <a:rPr lang="en-US" sz="2400" b="1" dirty="0" smtClean="0">
                <a:latin typeface="Times New Roman" pitchFamily="18" charset="0"/>
                <a:cs typeface="Times New Roman" pitchFamily="18" charset="0"/>
              </a:rPr>
              <a:t>boiling point</a:t>
            </a:r>
            <a:r>
              <a:rPr lang="en-US" sz="2400" dirty="0" smtClean="0">
                <a:latin typeface="Times New Roman" pitchFamily="18" charset="0"/>
                <a:cs typeface="Times New Roman" pitchFamily="18" charset="0"/>
              </a:rPr>
              <a:t> of a solution.</a:t>
            </a:r>
          </a:p>
          <a:p>
            <a:pPr marL="457200" indent="-457200" algn="just">
              <a:buFont typeface="Wingdings" pitchFamily="2" charset="2"/>
              <a:buChar char="v"/>
            </a:pPr>
            <a:r>
              <a:rPr lang="en-US" sz="2400" b="1" i="1" dirty="0" smtClean="0">
                <a:latin typeface="Times New Roman" pitchFamily="18" charset="0"/>
                <a:cs typeface="Times New Roman" pitchFamily="18" charset="0"/>
              </a:rPr>
              <a:t>As the strength or concentration of a solution increase, its freezing points </a:t>
            </a:r>
            <a:r>
              <a:rPr lang="en-US" sz="2400" b="1" dirty="0" smtClean="0">
                <a:latin typeface="Times New Roman" pitchFamily="18" charset="0"/>
                <a:cs typeface="Times New Roman" pitchFamily="18" charset="0"/>
              </a:rPr>
              <a:t>diminish</a:t>
            </a:r>
            <a:r>
              <a:rPr lang="en-US" sz="2400" b="1" i="1" dirty="0" smtClean="0">
                <a:latin typeface="Times New Roman" pitchFamily="18" charset="0"/>
                <a:cs typeface="Times New Roman" pitchFamily="18" charset="0"/>
              </a:rPr>
              <a:t> and its boiling point </a:t>
            </a:r>
            <a:r>
              <a:rPr lang="en-US" sz="2400" b="1" dirty="0" smtClean="0">
                <a:latin typeface="Times New Roman" pitchFamily="18" charset="0"/>
                <a:cs typeface="Times New Roman" pitchFamily="18" charset="0"/>
              </a:rPr>
              <a:t>increases</a:t>
            </a:r>
            <a:r>
              <a:rPr lang="en-US" sz="2400" b="1" i="1"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533400"/>
          </a:xfrm>
        </p:spPr>
        <p:txBody>
          <a:bodyPr>
            <a:noAutofit/>
          </a:bodyPr>
          <a:lstStyle/>
          <a:p>
            <a:r>
              <a:rPr lang="en-US" sz="2800" b="1" dirty="0" smtClean="0">
                <a:latin typeface="Times New Roman" pitchFamily="18" charset="0"/>
                <a:cs typeface="Times New Roman" pitchFamily="18" charset="0"/>
              </a:rPr>
              <a:t>Chemical properties of milk (PH and </a:t>
            </a:r>
            <a:r>
              <a:rPr lang="en-US" sz="2800" b="1" dirty="0" err="1" smtClean="0">
                <a:latin typeface="Times New Roman" pitchFamily="18" charset="0"/>
                <a:cs typeface="Times New Roman" pitchFamily="18" charset="0"/>
              </a:rPr>
              <a:t>titratable</a:t>
            </a:r>
            <a:r>
              <a:rPr lang="en-US" sz="2800" b="1" dirty="0" smtClean="0">
                <a:latin typeface="Times New Roman" pitchFamily="18" charset="0"/>
                <a:cs typeface="Times New Roman" pitchFamily="18" charset="0"/>
              </a:rPr>
              <a:t> acidity)</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914400"/>
            <a:ext cx="8610600" cy="5715000"/>
          </a:xfrm>
        </p:spPr>
        <p:txBody>
          <a:bodyPr>
            <a:normAutofit fontScale="25000" lnSpcReduction="20000"/>
          </a:bodyPr>
          <a:lstStyle/>
          <a:p>
            <a:pPr marL="463550" indent="-409575" algn="just">
              <a:lnSpc>
                <a:spcPct val="150000"/>
              </a:lnSpc>
              <a:spcBef>
                <a:spcPts val="600"/>
              </a:spcBef>
              <a:spcAft>
                <a:spcPts val="1200"/>
              </a:spcAft>
            </a:pPr>
            <a:r>
              <a:rPr lang="en-GB" sz="9600" dirty="0" smtClean="0">
                <a:latin typeface="Times New Roman" pitchFamily="18" charset="0"/>
                <a:ea typeface="Times New Roman"/>
                <a:cs typeface="Times New Roman" pitchFamily="18" charset="0"/>
              </a:rPr>
              <a:t>There are two basically different methods of expressing acidity: </a:t>
            </a:r>
          </a:p>
          <a:p>
            <a:pPr marL="463550" indent="-409575" algn="just">
              <a:lnSpc>
                <a:spcPct val="150000"/>
              </a:lnSpc>
              <a:spcBef>
                <a:spcPts val="600"/>
              </a:spcBef>
              <a:spcAft>
                <a:spcPts val="600"/>
              </a:spcAft>
              <a:buFont typeface="+mj-lt"/>
              <a:buAutoNum type="alphaLcPeriod"/>
            </a:pPr>
            <a:r>
              <a:rPr lang="en-GB" sz="9600" dirty="0" err="1" smtClean="0">
                <a:latin typeface="Times New Roman" pitchFamily="18" charset="0"/>
                <a:ea typeface="Times New Roman"/>
                <a:cs typeface="Times New Roman" pitchFamily="18" charset="0"/>
              </a:rPr>
              <a:t>Titratable</a:t>
            </a:r>
            <a:r>
              <a:rPr lang="en-GB" sz="9600" dirty="0" smtClean="0">
                <a:latin typeface="Times New Roman" pitchFamily="18" charset="0"/>
                <a:ea typeface="Times New Roman"/>
                <a:cs typeface="Times New Roman" pitchFamily="18" charset="0"/>
              </a:rPr>
              <a:t> acidity: expressed as percent of lactic acid</a:t>
            </a:r>
          </a:p>
          <a:p>
            <a:pPr marL="463550" indent="-409575" algn="just">
              <a:lnSpc>
                <a:spcPct val="150000"/>
              </a:lnSpc>
              <a:spcBef>
                <a:spcPts val="600"/>
              </a:spcBef>
              <a:spcAft>
                <a:spcPts val="1200"/>
              </a:spcAft>
              <a:buFont typeface="+mj-lt"/>
              <a:buAutoNum type="alphaLcPeriod"/>
            </a:pPr>
            <a:r>
              <a:rPr lang="en-GB" sz="9600" dirty="0" smtClean="0">
                <a:latin typeface="Times New Roman" pitchFamily="18" charset="0"/>
                <a:ea typeface="Times New Roman"/>
                <a:cs typeface="Times New Roman" pitchFamily="18" charset="0"/>
              </a:rPr>
              <a:t>Hydrogen ion concentration or PH. The former measures the total acidity but does not measure the strength of the acids.</a:t>
            </a:r>
            <a:endParaRPr lang="en-US" sz="9600" dirty="0" smtClean="0">
              <a:latin typeface="Times New Roman" pitchFamily="18" charset="0"/>
              <a:ea typeface="Times New Roman"/>
              <a:cs typeface="Times New Roman" pitchFamily="18" charset="0"/>
            </a:endParaRPr>
          </a:p>
          <a:p>
            <a:pPr marL="463550" lvl="0" indent="-409575" algn="just">
              <a:lnSpc>
                <a:spcPct val="120000"/>
              </a:lnSpc>
              <a:spcBef>
                <a:spcPts val="600"/>
              </a:spcBef>
              <a:spcAft>
                <a:spcPts val="600"/>
              </a:spcAft>
              <a:buFont typeface="+mj-lt"/>
              <a:buAutoNum type="arabicPeriod"/>
            </a:pPr>
            <a:r>
              <a:rPr lang="en-US" sz="9600" b="1" dirty="0" smtClean="0">
                <a:latin typeface="Times New Roman" pitchFamily="18" charset="0"/>
                <a:ea typeface="Times New Roman"/>
                <a:cs typeface="Times New Roman" pitchFamily="18" charset="0"/>
              </a:rPr>
              <a:t>PH</a:t>
            </a:r>
            <a:r>
              <a:rPr lang="en-US" sz="9600" dirty="0" smtClean="0">
                <a:latin typeface="Times New Roman" pitchFamily="18" charset="0"/>
                <a:ea typeface="Times New Roman"/>
                <a:cs typeface="Times New Roman" pitchFamily="18" charset="0"/>
              </a:rPr>
              <a:t>: - indicates the strength of the acid condition. </a:t>
            </a:r>
          </a:p>
          <a:p>
            <a:pPr marL="463550" lvl="0" indent="-409575" algn="just">
              <a:lnSpc>
                <a:spcPct val="150000"/>
              </a:lnSpc>
              <a:spcBef>
                <a:spcPts val="600"/>
              </a:spcBef>
              <a:spcAft>
                <a:spcPts val="1200"/>
              </a:spcAft>
              <a:buNone/>
            </a:pPr>
            <a:r>
              <a:rPr lang="en-US" sz="2000" dirty="0" smtClean="0">
                <a:solidFill>
                  <a:schemeClr val="bg1"/>
                </a:solidFill>
                <a:latin typeface="Times New Roman"/>
                <a:ea typeface="Times New Roman"/>
                <a:cs typeface="Times New Roman"/>
              </a:rPr>
              <a:t>The true neutral point is at pH 7.0; pH values below 7.0 indicate an acid reaction; pH values above 7.O indicate an alkaline reaction. </a:t>
            </a:r>
          </a:p>
          <a:p>
            <a:pPr marL="463550" lvl="0" indent="-409575" algn="just">
              <a:lnSpc>
                <a:spcPct val="150000"/>
              </a:lnSpc>
              <a:spcBef>
                <a:spcPts val="600"/>
              </a:spcBef>
              <a:spcAft>
                <a:spcPts val="1200"/>
              </a:spcAft>
              <a:buNone/>
            </a:pPr>
            <a:r>
              <a:rPr lang="en-US" sz="8000" dirty="0" smtClean="0">
                <a:latin typeface="Times New Roman" pitchFamily="18" charset="0"/>
                <a:ea typeface="Times New Roman"/>
                <a:cs typeface="Times New Roman" pitchFamily="18" charset="0"/>
              </a:rPr>
              <a:t>One pH unit means a tenfold difference in strength; for example, a pH 5.5 indicates an acidity that is ten times as great as pH 6.5. </a:t>
            </a:r>
          </a:p>
          <a:p>
            <a:pPr marL="571500" algn="just">
              <a:lnSpc>
                <a:spcPct val="150000"/>
              </a:lnSpc>
              <a:spcBef>
                <a:spcPts val="600"/>
              </a:spcBef>
              <a:spcAft>
                <a:spcPts val="1200"/>
              </a:spcAft>
            </a:pPr>
            <a:r>
              <a:rPr lang="en-US" sz="8000" dirty="0" smtClean="0">
                <a:latin typeface="Times New Roman" pitchFamily="18" charset="0"/>
                <a:ea typeface="Times New Roman"/>
                <a:cs typeface="Times New Roman" pitchFamily="18" charset="0"/>
              </a:rPr>
              <a:t>When milk is freshly drawn from cow it shows an </a:t>
            </a:r>
            <a:r>
              <a:rPr lang="en-US" sz="8000" b="1" dirty="0" err="1" smtClean="0">
                <a:latin typeface="Times New Roman" pitchFamily="18" charset="0"/>
                <a:ea typeface="Times New Roman"/>
                <a:cs typeface="Times New Roman" pitchFamily="18" charset="0"/>
              </a:rPr>
              <a:t>amphoteric</a:t>
            </a:r>
            <a:r>
              <a:rPr lang="en-US" sz="8000" dirty="0" smtClean="0">
                <a:latin typeface="Times New Roman" pitchFamily="18" charset="0"/>
                <a:ea typeface="Times New Roman"/>
                <a:cs typeface="Times New Roman" pitchFamily="18" charset="0"/>
              </a:rPr>
              <a:t> reaction.  Normal fresh milk has a pH of </a:t>
            </a:r>
            <a:r>
              <a:rPr lang="en-US" sz="8000" b="1" dirty="0" smtClean="0">
                <a:latin typeface="Times New Roman" pitchFamily="18" charset="0"/>
                <a:ea typeface="Times New Roman"/>
                <a:cs typeface="Times New Roman" pitchFamily="18" charset="0"/>
              </a:rPr>
              <a:t>6.5-6.8</a:t>
            </a:r>
            <a:r>
              <a:rPr lang="en-US" sz="8000" dirty="0" smtClean="0">
                <a:latin typeface="Times New Roman" pitchFamily="18" charset="0"/>
                <a:ea typeface="Times New Roman"/>
                <a:cs typeface="Times New Roman" pitchFamily="18" charset="0"/>
              </a:rPr>
              <a:t>, which indicates that the milk is slightly acidic.</a:t>
            </a:r>
          </a:p>
        </p:txBody>
      </p:sp>
      <p:sp>
        <p:nvSpPr>
          <p:cNvPr id="4" name="Slide Number Placeholder 3"/>
          <p:cNvSpPr>
            <a:spLocks noGrp="1"/>
          </p:cNvSpPr>
          <p:nvPr>
            <p:ph type="sldNum" sz="quarter" idx="12"/>
          </p:nvPr>
        </p:nvSpPr>
        <p:spPr/>
        <p:txBody>
          <a:bodyPr/>
          <a:lstStyle/>
          <a:p>
            <a:fld id="{98554918-7F81-4179-ABE7-69427B67C020}"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pPr marL="350838" lvl="0" indent="-350838" algn="just">
              <a:spcAft>
                <a:spcPts val="1200"/>
              </a:spcAft>
              <a:buFont typeface="+mj-lt"/>
              <a:buAutoNum type="arabicPeriod" startAt="2"/>
            </a:pPr>
            <a:r>
              <a:rPr lang="en-GB" sz="3000" b="1" dirty="0" err="1" smtClean="0">
                <a:latin typeface="Times New Roman"/>
                <a:ea typeface="Times New Roman"/>
              </a:rPr>
              <a:t>Titratable</a:t>
            </a:r>
            <a:r>
              <a:rPr lang="en-GB" sz="3000" dirty="0" smtClean="0">
                <a:latin typeface="Times New Roman"/>
                <a:ea typeface="Times New Roman"/>
              </a:rPr>
              <a:t> </a:t>
            </a:r>
            <a:r>
              <a:rPr lang="en-GB" sz="3000" b="1" dirty="0" smtClean="0">
                <a:latin typeface="Times New Roman"/>
                <a:ea typeface="Times New Roman"/>
              </a:rPr>
              <a:t>acidity</a:t>
            </a:r>
            <a:r>
              <a:rPr lang="en-GB" sz="2600" dirty="0" smtClean="0">
                <a:latin typeface="Times New Roman"/>
                <a:ea typeface="Times New Roman"/>
              </a:rPr>
              <a:t>: - </a:t>
            </a:r>
            <a:r>
              <a:rPr lang="en-GB" sz="2400" dirty="0" smtClean="0">
                <a:latin typeface="Times New Roman"/>
                <a:ea typeface="Times New Roman"/>
              </a:rPr>
              <a:t>it measures the total acidity, but not the strength. </a:t>
            </a:r>
            <a:r>
              <a:rPr lang="en-GB" sz="2400" dirty="0" err="1" smtClean="0">
                <a:latin typeface="Times New Roman"/>
                <a:ea typeface="Times New Roman"/>
              </a:rPr>
              <a:t>Titratable</a:t>
            </a:r>
            <a:r>
              <a:rPr lang="en-GB" sz="2400" dirty="0" smtClean="0">
                <a:latin typeface="Times New Roman"/>
                <a:ea typeface="Times New Roman"/>
              </a:rPr>
              <a:t> acidity of milk is demonstrated by titrating a given amount of milk with an alkaline such as </a:t>
            </a:r>
            <a:r>
              <a:rPr lang="en-GB" sz="2400" dirty="0" err="1" smtClean="0">
                <a:latin typeface="Times New Roman"/>
                <a:ea typeface="Times New Roman"/>
              </a:rPr>
              <a:t>NaOH</a:t>
            </a:r>
            <a:r>
              <a:rPr lang="en-GB" sz="2400" dirty="0" smtClean="0">
                <a:latin typeface="Times New Roman"/>
                <a:ea typeface="Times New Roman"/>
              </a:rPr>
              <a:t>.</a:t>
            </a:r>
          </a:p>
          <a:p>
            <a:pPr marL="0" lvl="0" indent="0" algn="just">
              <a:spcAft>
                <a:spcPts val="1200"/>
              </a:spcAft>
              <a:buNone/>
            </a:pPr>
            <a:r>
              <a:rPr lang="en-GB" sz="2400" dirty="0" smtClean="0">
                <a:latin typeface="Times New Roman"/>
                <a:ea typeface="Times New Roman"/>
              </a:rPr>
              <a:t>The acidity in milk is measured, for example by titration with </a:t>
            </a:r>
            <a:r>
              <a:rPr lang="en-US" sz="2400" dirty="0" smtClean="0">
                <a:latin typeface="Times New Roman"/>
                <a:ea typeface="Times New Roman"/>
              </a:rPr>
              <a:t>with a 0.1mol/L sodium hydroxide solution</a:t>
            </a:r>
            <a:r>
              <a:rPr lang="en-GB" sz="2400" dirty="0" smtClean="0">
                <a:latin typeface="Times New Roman"/>
                <a:ea typeface="Times New Roman"/>
              </a:rPr>
              <a:t>, and indicates the consumption of </a:t>
            </a:r>
            <a:r>
              <a:rPr lang="en-GB" sz="2400" dirty="0" err="1" smtClean="0">
                <a:latin typeface="Times New Roman"/>
                <a:ea typeface="Times New Roman"/>
              </a:rPr>
              <a:t>NaOH</a:t>
            </a:r>
            <a:r>
              <a:rPr lang="en-GB" sz="2400" dirty="0" smtClean="0">
                <a:latin typeface="Times New Roman"/>
                <a:ea typeface="Times New Roman"/>
              </a:rPr>
              <a:t> necessary to shift the pH-value from the average normal PH value (6.6 ± 0.1 which is corresponding to fresh milk) to a pH-value of </a:t>
            </a:r>
            <a:r>
              <a:rPr lang="en-GB" sz="2400" b="1" dirty="0" smtClean="0">
                <a:latin typeface="Times New Roman"/>
                <a:ea typeface="Times New Roman"/>
              </a:rPr>
              <a:t>8.2 - 8.4</a:t>
            </a:r>
            <a:r>
              <a:rPr lang="en-GB" sz="2400" dirty="0" smtClean="0">
                <a:latin typeface="Times New Roman"/>
                <a:ea typeface="Times New Roman"/>
              </a:rPr>
              <a:t> (phenolphthalein). </a:t>
            </a:r>
          </a:p>
        </p:txBody>
      </p:sp>
      <p:sp>
        <p:nvSpPr>
          <p:cNvPr id="4" name="Slide Number Placeholder 3"/>
          <p:cNvSpPr>
            <a:spLocks noGrp="1"/>
          </p:cNvSpPr>
          <p:nvPr>
            <p:ph type="sldNum" sz="quarter" idx="12"/>
          </p:nvPr>
        </p:nvSpPr>
        <p:spPr/>
        <p:txBody>
          <a:bodyPr/>
          <a:lstStyle/>
          <a:p>
            <a:fld id="{98554918-7F81-4179-ABE7-69427B67C020}"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610600" cy="5668963"/>
          </a:xfrm>
        </p:spPr>
        <p:txBody>
          <a:bodyPr>
            <a:normAutofit/>
          </a:bodyPr>
          <a:lstStyle/>
          <a:p>
            <a:pPr marL="168275" lvl="0" indent="0" algn="just">
              <a:spcAft>
                <a:spcPts val="1200"/>
              </a:spcAft>
              <a:buNone/>
            </a:pPr>
            <a:r>
              <a:rPr lang="en-US" sz="2400" dirty="0" smtClean="0">
                <a:latin typeface="Times New Roman"/>
                <a:ea typeface="Times New Roman"/>
              </a:rPr>
              <a:t>sodium hydroxide will be added till the solution is turned to pink using phenolphthalein as indicator. </a:t>
            </a:r>
          </a:p>
          <a:p>
            <a:pPr marL="168275" lvl="0" indent="0" algn="just">
              <a:spcAft>
                <a:spcPts val="1200"/>
              </a:spcAft>
              <a:buNone/>
            </a:pPr>
            <a:r>
              <a:rPr lang="en-US" sz="2400" dirty="0" smtClean="0">
                <a:latin typeface="Times New Roman"/>
                <a:ea typeface="Times New Roman"/>
              </a:rPr>
              <a:t>The </a:t>
            </a:r>
            <a:r>
              <a:rPr lang="en-US" sz="2400" dirty="0" err="1" smtClean="0">
                <a:latin typeface="Times New Roman"/>
                <a:ea typeface="Times New Roman"/>
              </a:rPr>
              <a:t>titratable</a:t>
            </a:r>
            <a:r>
              <a:rPr lang="en-US" sz="2400" dirty="0" smtClean="0">
                <a:latin typeface="Times New Roman"/>
                <a:ea typeface="Times New Roman"/>
              </a:rPr>
              <a:t> acidity is calculated according to the volume of 0.1mol/L sodium hydroxide solution that has been used to bring the color change.</a:t>
            </a:r>
            <a:endParaRPr lang="en-GB" sz="2400" dirty="0" smtClean="0">
              <a:latin typeface="Times New Roman"/>
              <a:ea typeface="Times New Roman"/>
            </a:endParaRPr>
          </a:p>
          <a:p>
            <a:pPr marL="168275" lvl="0" indent="-168275" algn="just">
              <a:spcAft>
                <a:spcPts val="1200"/>
              </a:spcAft>
              <a:buNone/>
            </a:pPr>
            <a:r>
              <a:rPr lang="en-US" sz="2800" dirty="0" err="1" smtClean="0">
                <a:latin typeface="Times New Roman" pitchFamily="18" charset="0"/>
                <a:cs typeface="Times New Roman" pitchFamily="18" charset="0"/>
              </a:rPr>
              <a:t>Titratable</a:t>
            </a:r>
            <a:r>
              <a:rPr lang="en-US" sz="2800" dirty="0" smtClean="0">
                <a:latin typeface="Times New Roman" pitchFamily="18" charset="0"/>
                <a:cs typeface="Times New Roman" pitchFamily="18" charset="0"/>
              </a:rPr>
              <a:t> acidity of normal fresh milk ranges from </a:t>
            </a:r>
            <a:r>
              <a:rPr lang="en-US" sz="2800" b="1" dirty="0" smtClean="0">
                <a:latin typeface="Times New Roman" pitchFamily="18" charset="0"/>
                <a:cs typeface="Times New Roman" pitchFamily="18" charset="0"/>
              </a:rPr>
              <a:t>0.13-0.14</a:t>
            </a:r>
            <a:r>
              <a:rPr lang="en-US" sz="2800" dirty="0" smtClean="0">
                <a:latin typeface="Times New Roman" pitchFamily="18" charset="0"/>
                <a:cs typeface="Times New Roman" pitchFamily="18" charset="0"/>
              </a:rPr>
              <a:t>%</a:t>
            </a:r>
            <a:endParaRPr lang="en-US" sz="2800" dirty="0" smtClean="0">
              <a:latin typeface="Times New Roman" pitchFamily="18" charset="0"/>
              <a:ea typeface="Times New Roman"/>
              <a:cs typeface="Times New Roman" pitchFamily="18" charset="0"/>
            </a:endParaRPr>
          </a:p>
          <a:p>
            <a:pPr marL="0" indent="0" algn="just">
              <a:buNone/>
            </a:pPr>
            <a:r>
              <a:rPr lang="en-US" sz="2400" dirty="0" smtClean="0">
                <a:latin typeface="Times New Roman" pitchFamily="18" charset="0"/>
                <a:cs typeface="Times New Roman" pitchFamily="18" charset="0"/>
              </a:rPr>
              <a:t>Presence of low lactic acid indicate good/high </a:t>
            </a:r>
            <a:r>
              <a:rPr lang="en-US" sz="2400" b="1" dirty="0" smtClean="0">
                <a:latin typeface="Times New Roman" pitchFamily="18" charset="0"/>
                <a:cs typeface="Times New Roman" pitchFamily="18" charset="0"/>
              </a:rPr>
              <a:t>hygienic standard</a:t>
            </a:r>
            <a:r>
              <a:rPr lang="en-US" sz="2400" dirty="0" smtClean="0">
                <a:latin typeface="Times New Roman" pitchFamily="18" charset="0"/>
                <a:cs typeface="Times New Roman" pitchFamily="18" charset="0"/>
              </a:rPr>
              <a:t> of milk.</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sz="3100" b="1" dirty="0" smtClean="0">
                <a:latin typeface="Times New Roman"/>
                <a:ea typeface="Times New Roman"/>
              </a:rPr>
              <a:t>Criteria of normal (fresh) milk</a:t>
            </a:r>
            <a:endParaRPr lang="en-US" dirty="0"/>
          </a:p>
        </p:txBody>
      </p:sp>
      <p:sp>
        <p:nvSpPr>
          <p:cNvPr id="3" name="Content Placeholder 2"/>
          <p:cNvSpPr>
            <a:spLocks noGrp="1"/>
          </p:cNvSpPr>
          <p:nvPr>
            <p:ph idx="1"/>
          </p:nvPr>
        </p:nvSpPr>
        <p:spPr>
          <a:xfrm>
            <a:off x="228600" y="838200"/>
            <a:ext cx="8686800" cy="5867400"/>
          </a:xfrm>
        </p:spPr>
        <p:txBody>
          <a:bodyPr>
            <a:noAutofit/>
          </a:bodyPr>
          <a:lstStyle/>
          <a:p>
            <a:pPr marL="0" marR="0" algn="just">
              <a:lnSpc>
                <a:spcPct val="150000"/>
              </a:lnSpc>
              <a:spcBef>
                <a:spcPts val="0"/>
              </a:spcBef>
              <a:spcAft>
                <a:spcPts val="0"/>
              </a:spcAft>
            </a:pPr>
            <a:r>
              <a:rPr lang="en-GB" sz="2200" dirty="0" smtClean="0">
                <a:latin typeface="Times New Roman" pitchFamily="18" charset="0"/>
                <a:ea typeface="Times New Roman"/>
                <a:cs typeface="Times New Roman" pitchFamily="18" charset="0"/>
              </a:rPr>
              <a:t>Good quality milk is essential for production of dairy products that are of good quality, free from pathogens and have long keeping quality. Therefore, milk intended for </a:t>
            </a:r>
            <a:r>
              <a:rPr lang="en-GB" sz="2200" b="1" dirty="0" smtClean="0">
                <a:latin typeface="Times New Roman" pitchFamily="18" charset="0"/>
                <a:ea typeface="Times New Roman"/>
                <a:cs typeface="Times New Roman" pitchFamily="18" charset="0"/>
              </a:rPr>
              <a:t>human consumption</a:t>
            </a:r>
            <a:r>
              <a:rPr lang="en-GB" sz="2200" dirty="0" smtClean="0">
                <a:latin typeface="Times New Roman" pitchFamily="18" charset="0"/>
                <a:ea typeface="Times New Roman"/>
                <a:cs typeface="Times New Roman" pitchFamily="18" charset="0"/>
              </a:rPr>
              <a:t> and </a:t>
            </a:r>
            <a:r>
              <a:rPr lang="en-GB" sz="2200" b="1" dirty="0" smtClean="0">
                <a:latin typeface="Times New Roman" pitchFamily="18" charset="0"/>
                <a:ea typeface="Times New Roman"/>
                <a:cs typeface="Times New Roman" pitchFamily="18" charset="0"/>
              </a:rPr>
              <a:t>further processing</a:t>
            </a:r>
            <a:r>
              <a:rPr lang="en-GB" sz="2200" dirty="0" smtClean="0">
                <a:latin typeface="Times New Roman" pitchFamily="18" charset="0"/>
                <a:ea typeface="Times New Roman"/>
                <a:cs typeface="Times New Roman" pitchFamily="18" charset="0"/>
              </a:rPr>
              <a:t> shall meet the following criteria: -</a:t>
            </a:r>
            <a:endParaRPr lang="en-US" sz="2200" dirty="0" smtClean="0">
              <a:latin typeface="Times New Roman" pitchFamily="18" charset="0"/>
              <a:ea typeface="Times New Roman"/>
              <a:cs typeface="Times New Roman" pitchFamily="18" charset="0"/>
            </a:endParaRPr>
          </a:p>
          <a:p>
            <a:pPr algn="just">
              <a:lnSpc>
                <a:spcPct val="150000"/>
              </a:lnSpc>
              <a:buFont typeface="Times New Roman"/>
              <a:buAutoNum type="arabicPeriod"/>
              <a:tabLst>
                <a:tab pos="228600" algn="l"/>
              </a:tabLst>
            </a:pPr>
            <a:r>
              <a:rPr lang="en-US" sz="2200" dirty="0" smtClean="0">
                <a:latin typeface="Times New Roman" pitchFamily="18" charset="0"/>
                <a:cs typeface="Times New Roman" pitchFamily="18" charset="0"/>
              </a:rPr>
              <a:t>Free from debris and sediment. </a:t>
            </a:r>
          </a:p>
          <a:p>
            <a:pPr algn="just">
              <a:lnSpc>
                <a:spcPct val="150000"/>
              </a:lnSpc>
              <a:buFont typeface="Times New Roman"/>
              <a:buAutoNum type="arabicPeriod"/>
              <a:tabLst>
                <a:tab pos="228600" algn="l"/>
              </a:tabLst>
            </a:pPr>
            <a:r>
              <a:rPr lang="en-US" sz="2200" dirty="0" smtClean="0">
                <a:latin typeface="Times New Roman" pitchFamily="18" charset="0"/>
                <a:cs typeface="Times New Roman" pitchFamily="18" charset="0"/>
              </a:rPr>
              <a:t>The </a:t>
            </a:r>
            <a:r>
              <a:rPr lang="en-US" sz="2200" dirty="0" err="1" smtClean="0">
                <a:latin typeface="Times New Roman" pitchFamily="18" charset="0"/>
                <a:cs typeface="Times New Roman" pitchFamily="18" charset="0"/>
              </a:rPr>
              <a:t>Organoleptic</a:t>
            </a:r>
            <a:r>
              <a:rPr lang="en-US" sz="2200" dirty="0" smtClean="0">
                <a:latin typeface="Times New Roman" pitchFamily="18" charset="0"/>
                <a:cs typeface="Times New Roman" pitchFamily="18" charset="0"/>
              </a:rPr>
              <a:t> qualities (appearance, flavor…) should not be affected.</a:t>
            </a:r>
          </a:p>
          <a:p>
            <a:pPr lvl="0" algn="just">
              <a:lnSpc>
                <a:spcPct val="150000"/>
              </a:lnSpc>
              <a:buFont typeface="Times New Roman"/>
              <a:buAutoNum type="arabicPeriod"/>
              <a:tabLst>
                <a:tab pos="228600" algn="l"/>
              </a:tabLst>
            </a:pPr>
            <a:r>
              <a:rPr lang="en-US" sz="2200" dirty="0" smtClean="0">
                <a:latin typeface="Times New Roman" pitchFamily="18" charset="0"/>
                <a:cs typeface="Times New Roman" pitchFamily="18" charset="0"/>
              </a:rPr>
              <a:t>Its constituents should be natural.</a:t>
            </a:r>
          </a:p>
          <a:p>
            <a:pPr marL="628650" lvl="1" indent="-450850" algn="just">
              <a:lnSpc>
                <a:spcPct val="150000"/>
              </a:lnSpc>
              <a:buNone/>
              <a:tabLst>
                <a:tab pos="228600" algn="l"/>
              </a:tabLst>
            </a:pPr>
            <a:r>
              <a:rPr lang="en-US" sz="2200" dirty="0" smtClean="0">
                <a:latin typeface="Symbol"/>
                <a:ea typeface="Times New Roman"/>
                <a:cs typeface="Symbol"/>
              </a:rPr>
              <a:t>Þ </a:t>
            </a:r>
            <a:r>
              <a:rPr lang="en-US" sz="2200" dirty="0" smtClean="0">
                <a:latin typeface="Times New Roman" pitchFamily="18" charset="0"/>
                <a:cs typeface="Times New Roman" pitchFamily="18" charset="0"/>
              </a:rPr>
              <a:t>Shall not be highly deviated from normal and shall not be foreign.</a:t>
            </a:r>
          </a:p>
          <a:p>
            <a:pPr lvl="0" algn="just">
              <a:lnSpc>
                <a:spcPct val="150000"/>
              </a:lnSpc>
              <a:buFont typeface="Times New Roman"/>
              <a:buAutoNum type="arabicPeriod"/>
              <a:tabLst>
                <a:tab pos="228600" algn="l"/>
              </a:tabLst>
            </a:pPr>
            <a:r>
              <a:rPr lang="en-US" sz="2200" dirty="0" smtClean="0">
                <a:latin typeface="Times New Roman" pitchFamily="18" charset="0"/>
                <a:cs typeface="Times New Roman" pitchFamily="18" charset="0"/>
              </a:rPr>
              <a:t>Free of pathogenic microorganisms, antibiotics and other residues.</a:t>
            </a:r>
          </a:p>
        </p:txBody>
      </p:sp>
      <p:sp>
        <p:nvSpPr>
          <p:cNvPr id="4" name="Slide Number Placeholder 3"/>
          <p:cNvSpPr>
            <a:spLocks noGrp="1"/>
          </p:cNvSpPr>
          <p:nvPr>
            <p:ph type="sldNum" sz="quarter" idx="12"/>
          </p:nvPr>
        </p:nvSpPr>
        <p:spPr/>
        <p:txBody>
          <a:bodyPr/>
          <a:lstStyle/>
          <a:p>
            <a:fld id="{98554918-7F81-4179-ABE7-69427B67C020}"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86800" cy="6324600"/>
          </a:xfrm>
        </p:spPr>
        <p:txBody>
          <a:bodyPr>
            <a:normAutofit fontScale="92500" lnSpcReduction="20000"/>
          </a:bodyPr>
          <a:lstStyle/>
          <a:p>
            <a:pPr marL="395288" lvl="0" indent="-395288" algn="just">
              <a:lnSpc>
                <a:spcPct val="150000"/>
              </a:lnSpc>
              <a:buFont typeface="+mj-lt"/>
              <a:buAutoNum type="arabicPeriod" startAt="5"/>
              <a:tabLst>
                <a:tab pos="228600" algn="l"/>
              </a:tabLst>
            </a:pPr>
            <a:r>
              <a:rPr lang="en-US" sz="2400" dirty="0" smtClean="0">
                <a:latin typeface="Times New Roman" pitchFamily="18" charset="0"/>
                <a:cs typeface="Times New Roman" pitchFamily="18" charset="0"/>
              </a:rPr>
              <a:t>The temperature shall not be greater than 10</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C.</a:t>
            </a:r>
          </a:p>
          <a:p>
            <a:pPr marL="228600" indent="-228600" algn="just">
              <a:lnSpc>
                <a:spcPct val="150000"/>
              </a:lnSpc>
              <a:spcBef>
                <a:spcPts val="600"/>
              </a:spcBef>
              <a:spcAft>
                <a:spcPts val="1200"/>
              </a:spcAft>
              <a:buNone/>
              <a:tabLst>
                <a:tab pos="228600" algn="l"/>
              </a:tabLst>
            </a:pPr>
            <a:r>
              <a:rPr lang="en-US" sz="2400" dirty="0" smtClean="0">
                <a:latin typeface="Times New Roman" pitchFamily="18" charset="0"/>
                <a:cs typeface="Times New Roman" pitchFamily="18" charset="0"/>
                <a:sym typeface="Wingdings"/>
              </a:rPr>
              <a:t>  </a:t>
            </a:r>
            <a:r>
              <a:rPr lang="en-US" sz="2400" dirty="0" smtClean="0">
                <a:latin typeface="Times New Roman" pitchFamily="18" charset="0"/>
                <a:cs typeface="Times New Roman" pitchFamily="18" charset="0"/>
              </a:rPr>
              <a:t>This is to hinder bacterial multiplication. If the temperature is greater than 10 </a:t>
            </a:r>
            <a:r>
              <a:rPr lang="en-US" sz="2400" baseline="30000" dirty="0" err="1" smtClean="0">
                <a:latin typeface="Times New Roman" pitchFamily="18" charset="0"/>
                <a:cs typeface="Times New Roman" pitchFamily="18" charset="0"/>
              </a:rPr>
              <a:t>o</a:t>
            </a:r>
            <a:r>
              <a:rPr lang="en-US" sz="2400" dirty="0" err="1" smtClean="0">
                <a:latin typeface="Times New Roman" pitchFamily="18" charset="0"/>
                <a:cs typeface="Times New Roman" pitchFamily="18" charset="0"/>
              </a:rPr>
              <a:t>C</a:t>
            </a:r>
            <a:r>
              <a:rPr lang="en-US" sz="2400" dirty="0" smtClean="0">
                <a:latin typeface="Times New Roman" pitchFamily="18" charset="0"/>
                <a:cs typeface="Times New Roman" pitchFamily="18" charset="0"/>
              </a:rPr>
              <a:t>, there will be bacterial multiplication and lactic acid production which leads to milk coagulation.</a:t>
            </a:r>
          </a:p>
          <a:p>
            <a:pPr lvl="0" algn="just">
              <a:lnSpc>
                <a:spcPct val="150000"/>
              </a:lnSpc>
              <a:spcBef>
                <a:spcPts val="600"/>
              </a:spcBef>
              <a:spcAft>
                <a:spcPts val="1200"/>
              </a:spcAft>
              <a:buFont typeface="Times New Roman"/>
              <a:buAutoNum type="arabicPeriod" startAt="6"/>
              <a:tabLst>
                <a:tab pos="228600" algn="l"/>
              </a:tabLst>
            </a:pPr>
            <a:r>
              <a:rPr lang="en-US" sz="2400" dirty="0" smtClean="0">
                <a:latin typeface="Times New Roman"/>
                <a:ea typeface="Times New Roman"/>
              </a:rPr>
              <a:t>The specific gravity shall range from </a:t>
            </a:r>
            <a:r>
              <a:rPr lang="en-US" sz="2400" b="1" dirty="0" smtClean="0">
                <a:latin typeface="Times New Roman"/>
                <a:ea typeface="Times New Roman"/>
              </a:rPr>
              <a:t>1.0295 to 1.0350</a:t>
            </a:r>
            <a:r>
              <a:rPr lang="en-US" sz="2400" dirty="0" smtClean="0">
                <a:latin typeface="Times New Roman"/>
                <a:ea typeface="Times New Roman"/>
              </a:rPr>
              <a:t>.</a:t>
            </a:r>
          </a:p>
          <a:p>
            <a:pPr lvl="0" algn="just">
              <a:lnSpc>
                <a:spcPct val="150000"/>
              </a:lnSpc>
              <a:spcBef>
                <a:spcPts val="600"/>
              </a:spcBef>
              <a:spcAft>
                <a:spcPts val="1200"/>
              </a:spcAft>
              <a:buFont typeface="Times New Roman"/>
              <a:buAutoNum type="arabicPeriod" startAt="6"/>
              <a:tabLst>
                <a:tab pos="228600" algn="l"/>
              </a:tabLst>
            </a:pPr>
            <a:r>
              <a:rPr lang="en-US" sz="2400" dirty="0" smtClean="0">
                <a:latin typeface="Times New Roman"/>
                <a:ea typeface="Times New Roman"/>
              </a:rPr>
              <a:t>The pH shall range from </a:t>
            </a:r>
            <a:r>
              <a:rPr lang="en-US" sz="2400" b="1" dirty="0" smtClean="0">
                <a:latin typeface="Times New Roman"/>
                <a:ea typeface="Times New Roman"/>
              </a:rPr>
              <a:t>6.5</a:t>
            </a:r>
            <a:r>
              <a:rPr lang="en-US" sz="2400" dirty="0" smtClean="0">
                <a:latin typeface="Times New Roman"/>
                <a:ea typeface="Times New Roman"/>
              </a:rPr>
              <a:t> to </a:t>
            </a:r>
            <a:r>
              <a:rPr lang="en-US" sz="2400" b="1" dirty="0" smtClean="0">
                <a:latin typeface="Times New Roman"/>
                <a:ea typeface="Times New Roman"/>
              </a:rPr>
              <a:t>6.8</a:t>
            </a:r>
            <a:r>
              <a:rPr lang="en-US" sz="2400" dirty="0" smtClean="0">
                <a:latin typeface="Times New Roman"/>
                <a:ea typeface="Times New Roman"/>
              </a:rPr>
              <a:t>.</a:t>
            </a:r>
          </a:p>
          <a:p>
            <a:pPr lvl="0" algn="just">
              <a:lnSpc>
                <a:spcPct val="150000"/>
              </a:lnSpc>
              <a:spcBef>
                <a:spcPts val="600"/>
              </a:spcBef>
              <a:spcAft>
                <a:spcPts val="1200"/>
              </a:spcAft>
              <a:buFont typeface="Times New Roman"/>
              <a:buAutoNum type="arabicPeriod" startAt="6"/>
              <a:tabLst>
                <a:tab pos="228600" algn="l"/>
              </a:tabLst>
            </a:pPr>
            <a:r>
              <a:rPr lang="en-US" sz="2400" dirty="0" smtClean="0">
                <a:latin typeface="Times New Roman"/>
                <a:ea typeface="Times New Roman"/>
              </a:rPr>
              <a:t>Bacterial load shall not exceed the acceptable load.</a:t>
            </a:r>
          </a:p>
          <a:p>
            <a:pPr lvl="0" algn="just">
              <a:lnSpc>
                <a:spcPct val="150000"/>
              </a:lnSpc>
              <a:spcBef>
                <a:spcPts val="600"/>
              </a:spcBef>
              <a:spcAft>
                <a:spcPts val="1200"/>
              </a:spcAft>
              <a:buNone/>
              <a:tabLst>
                <a:tab pos="228600" algn="l"/>
              </a:tabLst>
            </a:pPr>
            <a:r>
              <a:rPr lang="en-US" sz="2400" dirty="0" smtClean="0">
                <a:latin typeface="Times New Roman"/>
                <a:ea typeface="Times New Roman"/>
              </a:rPr>
              <a:t>The bacterial load in fresh raw milk should be less than 50,000 per ml when it reaches the collection point or processing plant.</a:t>
            </a:r>
          </a:p>
          <a:p>
            <a:pPr marL="457200" lvl="0" indent="-457200" algn="just">
              <a:lnSpc>
                <a:spcPct val="150000"/>
              </a:lnSpc>
              <a:spcBef>
                <a:spcPts val="600"/>
              </a:spcBef>
              <a:spcAft>
                <a:spcPts val="1200"/>
              </a:spcAft>
              <a:buFont typeface="+mj-lt"/>
              <a:buAutoNum type="arabicPeriod" startAt="9"/>
              <a:tabLst>
                <a:tab pos="228600" algn="l"/>
              </a:tabLst>
            </a:pPr>
            <a:r>
              <a:rPr lang="en-US" sz="2400" dirty="0" smtClean="0">
                <a:latin typeface="Times New Roman"/>
                <a:ea typeface="Times New Roman"/>
              </a:rPr>
              <a:t>Somatic cell count shall not exceed the acceptable load (less than 200,000 cells per ml of milk)</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sz="3100" b="1" dirty="0" smtClean="0">
                <a:latin typeface="Times New Roman" pitchFamily="18" charset="0"/>
                <a:cs typeface="Times New Roman" pitchFamily="18" charset="0"/>
              </a:rPr>
              <a:t>Contamination of raw milk</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228600" y="914400"/>
            <a:ext cx="8686800" cy="5715000"/>
          </a:xfrm>
        </p:spPr>
        <p:txBody>
          <a:bodyPr>
            <a:normAutofit fontScale="70000" lnSpcReduction="20000"/>
          </a:bodyPr>
          <a:lstStyle/>
          <a:p>
            <a:pPr lvl="0" algn="just">
              <a:lnSpc>
                <a:spcPct val="150000"/>
              </a:lnSpc>
              <a:spcBef>
                <a:spcPts val="600"/>
              </a:spcBef>
              <a:spcAft>
                <a:spcPts val="1200"/>
              </a:spcAft>
              <a:buFont typeface="Times New Roman"/>
              <a:buAutoNum type="arabicPeriod"/>
            </a:pPr>
            <a:r>
              <a:rPr lang="en-US" dirty="0" smtClean="0">
                <a:latin typeface="Times New Roman"/>
                <a:ea typeface="Times New Roman"/>
              </a:rPr>
              <a:t>As long as the milk is still in the udder of a healthy animal the bacterial count will be low. After the milk leaves the udder, contamination will take place during </a:t>
            </a:r>
            <a:r>
              <a:rPr lang="en-US" b="1" dirty="0" smtClean="0">
                <a:latin typeface="Times New Roman"/>
                <a:ea typeface="Times New Roman"/>
              </a:rPr>
              <a:t>milking</a:t>
            </a:r>
            <a:r>
              <a:rPr lang="en-US" dirty="0" smtClean="0">
                <a:latin typeface="Times New Roman"/>
                <a:ea typeface="Times New Roman"/>
              </a:rPr>
              <a:t>, </a:t>
            </a:r>
            <a:r>
              <a:rPr lang="en-US" b="1" dirty="0" smtClean="0">
                <a:latin typeface="Times New Roman"/>
                <a:ea typeface="Times New Roman"/>
              </a:rPr>
              <a:t>milk</a:t>
            </a:r>
            <a:r>
              <a:rPr lang="en-US" dirty="0" smtClean="0">
                <a:latin typeface="Times New Roman"/>
                <a:ea typeface="Times New Roman"/>
              </a:rPr>
              <a:t> </a:t>
            </a:r>
            <a:r>
              <a:rPr lang="en-US" b="1" dirty="0" smtClean="0">
                <a:latin typeface="Times New Roman"/>
                <a:ea typeface="Times New Roman"/>
              </a:rPr>
              <a:t>handling</a:t>
            </a:r>
            <a:r>
              <a:rPr lang="en-US" dirty="0" smtClean="0">
                <a:latin typeface="Times New Roman"/>
                <a:ea typeface="Times New Roman"/>
              </a:rPr>
              <a:t>, </a:t>
            </a:r>
            <a:r>
              <a:rPr lang="en-US" b="1" dirty="0" smtClean="0">
                <a:latin typeface="Times New Roman"/>
                <a:ea typeface="Times New Roman"/>
              </a:rPr>
              <a:t>transport</a:t>
            </a:r>
            <a:r>
              <a:rPr lang="en-US" dirty="0" smtClean="0">
                <a:latin typeface="Times New Roman"/>
                <a:ea typeface="Times New Roman"/>
              </a:rPr>
              <a:t> and </a:t>
            </a:r>
            <a:r>
              <a:rPr lang="en-US" b="1" dirty="0" smtClean="0">
                <a:latin typeface="Times New Roman"/>
                <a:ea typeface="Times New Roman"/>
              </a:rPr>
              <a:t>storage</a:t>
            </a:r>
            <a:r>
              <a:rPr lang="en-US" dirty="0" smtClean="0">
                <a:latin typeface="Times New Roman"/>
                <a:ea typeface="Times New Roman"/>
              </a:rPr>
              <a:t> and </a:t>
            </a:r>
          </a:p>
          <a:p>
            <a:pPr lvl="0" algn="just">
              <a:lnSpc>
                <a:spcPct val="150000"/>
              </a:lnSpc>
              <a:spcBef>
                <a:spcPts val="600"/>
              </a:spcBef>
              <a:spcAft>
                <a:spcPts val="1200"/>
              </a:spcAft>
              <a:buFont typeface="Times New Roman"/>
              <a:buAutoNum type="arabicPeriod"/>
            </a:pPr>
            <a:r>
              <a:rPr lang="en-US" dirty="0" smtClean="0">
                <a:latin typeface="Times New Roman"/>
                <a:ea typeface="Times New Roman"/>
              </a:rPr>
              <a:t>The micro-organisms will begin to grow rapidly particularly at high ambient temperature and cause </a:t>
            </a:r>
            <a:r>
              <a:rPr lang="en-US" b="1" dirty="0" smtClean="0">
                <a:latin typeface="Times New Roman"/>
                <a:ea typeface="Times New Roman"/>
              </a:rPr>
              <a:t>marked deterioration</a:t>
            </a:r>
            <a:r>
              <a:rPr lang="en-US" dirty="0" smtClean="0">
                <a:latin typeface="Times New Roman"/>
                <a:ea typeface="Times New Roman"/>
              </a:rPr>
              <a:t>/</a:t>
            </a:r>
            <a:r>
              <a:rPr lang="en-US" b="1" dirty="0" smtClean="0">
                <a:latin typeface="Times New Roman"/>
                <a:ea typeface="Times New Roman"/>
              </a:rPr>
              <a:t>spoilage</a:t>
            </a:r>
            <a:r>
              <a:rPr lang="en-US" dirty="0" smtClean="0">
                <a:latin typeface="Times New Roman"/>
                <a:ea typeface="Times New Roman"/>
              </a:rPr>
              <a:t> and thus </a:t>
            </a:r>
            <a:r>
              <a:rPr lang="en-US" sz="2900" dirty="0" smtClean="0">
                <a:latin typeface="Times New Roman"/>
                <a:ea typeface="Times New Roman"/>
              </a:rPr>
              <a:t>badly affect the </a:t>
            </a:r>
            <a:r>
              <a:rPr lang="en-US" sz="2900" b="1" dirty="0" smtClean="0">
                <a:latin typeface="Times New Roman"/>
                <a:ea typeface="Times New Roman"/>
              </a:rPr>
              <a:t>keeping quality</a:t>
            </a:r>
            <a:r>
              <a:rPr lang="en-US" sz="2900" dirty="0" smtClean="0">
                <a:latin typeface="Times New Roman"/>
                <a:ea typeface="Times New Roman"/>
              </a:rPr>
              <a:t> of the raw milk/ spoil milk for liquid consumption/ and the </a:t>
            </a:r>
            <a:r>
              <a:rPr lang="en-US" sz="2900" b="1" dirty="0" smtClean="0">
                <a:latin typeface="Times New Roman"/>
                <a:ea typeface="Times New Roman"/>
              </a:rPr>
              <a:t>quality of the products</a:t>
            </a:r>
            <a:r>
              <a:rPr lang="en-US" sz="2900" dirty="0" smtClean="0">
                <a:latin typeface="Times New Roman"/>
                <a:ea typeface="Times New Roman"/>
              </a:rPr>
              <a:t> manufactured from such milk.</a:t>
            </a:r>
            <a:endParaRPr lang="en-US" dirty="0" smtClean="0">
              <a:latin typeface="Times New Roman"/>
              <a:ea typeface="Times New Roman"/>
            </a:endParaRPr>
          </a:p>
          <a:p>
            <a:pPr lvl="0" algn="just">
              <a:lnSpc>
                <a:spcPct val="150000"/>
              </a:lnSpc>
              <a:spcBef>
                <a:spcPts val="600"/>
              </a:spcBef>
              <a:spcAft>
                <a:spcPts val="1200"/>
              </a:spcAft>
              <a:buFont typeface="Times New Roman"/>
              <a:buAutoNum type="arabicPeriod"/>
            </a:pPr>
            <a:r>
              <a:rPr lang="en-US" dirty="0" smtClean="0">
                <a:latin typeface="Times New Roman"/>
                <a:ea typeface="Times New Roman"/>
              </a:rPr>
              <a:t>Milk contaminated with pathogenic bacteria is harmful to human health. </a:t>
            </a:r>
          </a:p>
          <a:p>
            <a:pPr lvl="0" algn="just">
              <a:lnSpc>
                <a:spcPct val="150000"/>
              </a:lnSpc>
              <a:spcBef>
                <a:spcPts val="600"/>
              </a:spcBef>
              <a:spcAft>
                <a:spcPts val="1200"/>
              </a:spcAft>
              <a:buFont typeface="Times New Roman"/>
              <a:buAutoNum type="arabicPeriod"/>
            </a:pPr>
            <a:r>
              <a:rPr lang="en-US" dirty="0" smtClean="0">
                <a:latin typeface="Times New Roman"/>
                <a:ea typeface="Times New Roman"/>
              </a:rPr>
              <a:t>Dirt such as dung/ so does bacteria in the intestinal tract, soil, bedding, feed, dust, hair and etc from the skin of the body of the animal in general and udder and flank in particular may fall in to the milk during milking. </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5638800"/>
          </a:xfrm>
        </p:spPr>
        <p:txBody>
          <a:bodyPr>
            <a:normAutofit fontScale="70000" lnSpcReduction="20000"/>
          </a:bodyPr>
          <a:lstStyle/>
          <a:p>
            <a:pPr marL="341313" lvl="0" indent="-341313" algn="just">
              <a:lnSpc>
                <a:spcPct val="150000"/>
              </a:lnSpc>
              <a:spcBef>
                <a:spcPts val="600"/>
              </a:spcBef>
              <a:spcAft>
                <a:spcPts val="1200"/>
              </a:spcAft>
              <a:buFont typeface="+mj-lt"/>
              <a:buAutoNum type="arabicPeriod" startAt="4"/>
            </a:pPr>
            <a:r>
              <a:rPr lang="en-US" sz="3400" dirty="0" smtClean="0">
                <a:latin typeface="Times New Roman"/>
                <a:ea typeface="Times New Roman"/>
              </a:rPr>
              <a:t>Milking in the rain may badly affect the quality of the milk if the rain water is allowed to flow from the animals’ body into the milk. </a:t>
            </a:r>
          </a:p>
          <a:p>
            <a:pPr marL="341313" lvl="0" indent="-341313" algn="just">
              <a:lnSpc>
                <a:spcPct val="150000"/>
              </a:lnSpc>
              <a:spcBef>
                <a:spcPts val="600"/>
              </a:spcBef>
              <a:spcAft>
                <a:spcPts val="1200"/>
              </a:spcAft>
              <a:buFont typeface="Times New Roman"/>
              <a:buAutoNum type="arabicPeriod" startAt="4"/>
            </a:pPr>
            <a:r>
              <a:rPr lang="en-US" sz="3400" dirty="0" smtClean="0">
                <a:latin typeface="Times New Roman"/>
                <a:ea typeface="Times New Roman"/>
              </a:rPr>
              <a:t>Milk may be contaminated by the hands of the </a:t>
            </a:r>
            <a:r>
              <a:rPr lang="en-US" sz="3400" dirty="0" err="1" smtClean="0">
                <a:latin typeface="Times New Roman"/>
                <a:ea typeface="Times New Roman"/>
              </a:rPr>
              <a:t>milkers</a:t>
            </a:r>
            <a:r>
              <a:rPr lang="en-US" sz="3400" dirty="0" smtClean="0">
                <a:latin typeface="Times New Roman"/>
                <a:ea typeface="Times New Roman"/>
              </a:rPr>
              <a:t> as dirt could fall from his/her hand in to container/pail. </a:t>
            </a:r>
          </a:p>
          <a:p>
            <a:pPr marL="341313" lvl="0" indent="-341313" algn="just">
              <a:lnSpc>
                <a:spcPct val="150000"/>
              </a:lnSpc>
              <a:spcBef>
                <a:spcPts val="600"/>
              </a:spcBef>
              <a:spcAft>
                <a:spcPts val="1200"/>
              </a:spcAft>
              <a:buFont typeface="Times New Roman"/>
              <a:buAutoNum type="arabicPeriod" startAt="4"/>
            </a:pPr>
            <a:r>
              <a:rPr lang="en-US" sz="3400" dirty="0" smtClean="0">
                <a:latin typeface="Times New Roman"/>
                <a:ea typeface="Times New Roman"/>
              </a:rPr>
              <a:t>The </a:t>
            </a:r>
            <a:r>
              <a:rPr lang="en-US" sz="3400" dirty="0" err="1" smtClean="0">
                <a:latin typeface="Times New Roman"/>
                <a:ea typeface="Times New Roman"/>
              </a:rPr>
              <a:t>milker</a:t>
            </a:r>
            <a:r>
              <a:rPr lang="en-US" sz="3400" dirty="0" smtClean="0">
                <a:latin typeface="Times New Roman"/>
                <a:ea typeface="Times New Roman"/>
              </a:rPr>
              <a:t> may be a source of pathogenic bacteria of human origin. Moreover, a disease can easily be carried from one animal to another on the </a:t>
            </a:r>
            <a:r>
              <a:rPr lang="en-US" sz="3400" dirty="0" err="1" smtClean="0">
                <a:latin typeface="Times New Roman"/>
                <a:ea typeface="Times New Roman"/>
              </a:rPr>
              <a:t>milker’s</a:t>
            </a:r>
            <a:r>
              <a:rPr lang="en-US" sz="3400" dirty="0" smtClean="0">
                <a:latin typeface="Times New Roman"/>
                <a:ea typeface="Times New Roman"/>
              </a:rPr>
              <a:t> hands. </a:t>
            </a:r>
          </a:p>
          <a:p>
            <a:pPr marL="341313" lvl="0" indent="-341313" algn="just">
              <a:lnSpc>
                <a:spcPct val="150000"/>
              </a:lnSpc>
              <a:spcBef>
                <a:spcPts val="600"/>
              </a:spcBef>
              <a:spcAft>
                <a:spcPts val="1200"/>
              </a:spcAft>
              <a:buFont typeface="Times New Roman"/>
              <a:buAutoNum type="arabicPeriod" startAt="4"/>
            </a:pPr>
            <a:r>
              <a:rPr lang="en-US" sz="3400" dirty="0" smtClean="0">
                <a:latin typeface="Times New Roman"/>
                <a:ea typeface="Times New Roman"/>
              </a:rPr>
              <a:t>Generally, the source of bacterial contamination of milk may be within the udder, or on the surface of the cows, </a:t>
            </a:r>
            <a:r>
              <a:rPr lang="en-US" sz="3400" dirty="0" err="1" smtClean="0">
                <a:latin typeface="Times New Roman"/>
                <a:ea typeface="Times New Roman"/>
              </a:rPr>
              <a:t>milkers</a:t>
            </a:r>
            <a:r>
              <a:rPr lang="en-US" sz="3400" dirty="0" smtClean="0">
                <a:latin typeface="Times New Roman"/>
                <a:ea typeface="Times New Roman"/>
              </a:rPr>
              <a:t>, and other personnel, or the environments.</a:t>
            </a:r>
          </a:p>
        </p:txBody>
      </p:sp>
      <p:sp>
        <p:nvSpPr>
          <p:cNvPr id="4" name="Slide Number Placeholder 3"/>
          <p:cNvSpPr>
            <a:spLocks noGrp="1"/>
          </p:cNvSpPr>
          <p:nvPr>
            <p:ph type="sldNum" sz="quarter" idx="12"/>
          </p:nvPr>
        </p:nvSpPr>
        <p:spPr/>
        <p:txBody>
          <a:bodyPr/>
          <a:lstStyle/>
          <a:p>
            <a:fld id="{98554918-7F81-4179-ABE7-69427B67C020}"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5897563"/>
          </a:xfrm>
        </p:spPr>
        <p:txBody>
          <a:bodyPr>
            <a:normAutofit/>
          </a:bodyPr>
          <a:lstStyle/>
          <a:p>
            <a:pPr marL="1828800" lvl="0" indent="-1774825" algn="ctr">
              <a:buNone/>
            </a:pPr>
            <a:r>
              <a:rPr lang="en-US" sz="2400" dirty="0" smtClean="0">
                <a:latin typeface="Times New Roman"/>
                <a:ea typeface="Times New Roman"/>
              </a:rPr>
              <a:t>The following diagram illustrates major sources of bacterial contamination of milk.</a:t>
            </a:r>
            <a:endParaRPr lang="en-US" sz="4000" dirty="0" smtClean="0">
              <a:latin typeface="Times New Roman"/>
              <a:ea typeface="Times New Roman"/>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39</a:t>
            </a:fld>
            <a:endParaRPr lang="en-US"/>
          </a:p>
        </p:txBody>
      </p:sp>
      <p:graphicFrame>
        <p:nvGraphicFramePr>
          <p:cNvPr id="5" name="Diagram 4"/>
          <p:cNvGraphicFramePr/>
          <p:nvPr/>
        </p:nvGraphicFramePr>
        <p:xfrm>
          <a:off x="457200" y="990600"/>
          <a:ext cx="82296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3429000" y="2743200"/>
            <a:ext cx="2514600" cy="14478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800" b="1" dirty="0" smtClean="0">
                <a:solidFill>
                  <a:schemeClr val="tx1"/>
                </a:solidFill>
                <a:latin typeface="Times New Roman" pitchFamily="18" charset="0"/>
                <a:cs typeface="Times New Roman" pitchFamily="18" charset="0"/>
              </a:rPr>
              <a:t>Contamination of raw milk</a:t>
            </a:r>
            <a:endParaRPr lang="en-US" sz="2400" dirty="0" smtClean="0">
              <a:solidFill>
                <a:schemeClr val="tx1"/>
              </a:solidFill>
              <a:latin typeface="Times New Roman" pitchFamily="18" charset="0"/>
              <a:cs typeface="Times New Roman" pitchFamily="18" charset="0"/>
            </a:endParaRPr>
          </a:p>
        </p:txBody>
      </p:sp>
      <p:sp>
        <p:nvSpPr>
          <p:cNvPr id="7" name="Right Arrow 6"/>
          <p:cNvSpPr/>
          <p:nvPr/>
        </p:nvSpPr>
        <p:spPr>
          <a:xfrm rot="5207184">
            <a:off x="4249499" y="2109731"/>
            <a:ext cx="788735"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8683176">
            <a:off x="2696950" y="4324937"/>
            <a:ext cx="1004207"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637308">
            <a:off x="2589671" y="3211398"/>
            <a:ext cx="926823"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3978738">
            <a:off x="5381324" y="4380260"/>
            <a:ext cx="975437"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9960909">
            <a:off x="5919792" y="2943256"/>
            <a:ext cx="813714"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pPr algn="just">
              <a:buNone/>
            </a:pPr>
            <a:r>
              <a:rPr lang="en-GB" sz="2400" b="1" dirty="0" smtClean="0">
                <a:latin typeface="Times New Roman" pitchFamily="18" charset="0"/>
                <a:cs typeface="Times New Roman" pitchFamily="18" charset="0"/>
              </a:rPr>
              <a:t>The total solids (TS) in milk</a:t>
            </a:r>
            <a:r>
              <a:rPr lang="en-GB" sz="2400" dirty="0" smtClean="0">
                <a:latin typeface="Times New Roman" pitchFamily="18" charset="0"/>
                <a:cs typeface="Times New Roman" pitchFamily="18" charset="0"/>
              </a:rPr>
              <a:t> (i.e. fat </a:t>
            </a:r>
            <a:r>
              <a:rPr lang="en-GB" sz="2400" b="1" dirty="0" smtClean="0">
                <a:latin typeface="Times New Roman" pitchFamily="18" charset="0"/>
                <a:cs typeface="Times New Roman" pitchFamily="18" charset="0"/>
              </a:rPr>
              <a:t>+</a:t>
            </a:r>
            <a:r>
              <a:rPr lang="en-GB" sz="2400" dirty="0" smtClean="0">
                <a:latin typeface="Times New Roman" pitchFamily="18" charset="0"/>
                <a:cs typeface="Times New Roman" pitchFamily="18" charset="0"/>
              </a:rPr>
              <a:t> protein </a:t>
            </a:r>
            <a:r>
              <a:rPr lang="en-GB" sz="2400" b="1" dirty="0" smtClean="0">
                <a:latin typeface="Times New Roman" pitchFamily="18" charset="0"/>
                <a:cs typeface="Times New Roman" pitchFamily="18" charset="0"/>
              </a:rPr>
              <a:t>+</a:t>
            </a:r>
            <a:r>
              <a:rPr lang="en-GB" sz="2400" dirty="0" smtClean="0">
                <a:latin typeface="Times New Roman" pitchFamily="18" charset="0"/>
                <a:cs typeface="Times New Roman" pitchFamily="18" charset="0"/>
              </a:rPr>
              <a:t> lactose </a:t>
            </a:r>
            <a:r>
              <a:rPr lang="en-GB" sz="2400" b="1" dirty="0" smtClean="0">
                <a:latin typeface="Times New Roman" pitchFamily="18" charset="0"/>
                <a:cs typeface="Times New Roman" pitchFamily="18" charset="0"/>
              </a:rPr>
              <a:t>+</a:t>
            </a:r>
            <a:r>
              <a:rPr lang="en-GB" sz="2400" dirty="0" smtClean="0">
                <a:latin typeface="Times New Roman" pitchFamily="18" charset="0"/>
                <a:cs typeface="Times New Roman" pitchFamily="18" charset="0"/>
              </a:rPr>
              <a:t> ash or minerals </a:t>
            </a:r>
            <a:r>
              <a:rPr lang="en-GB" sz="2400" b="1" dirty="0" smtClean="0">
                <a:latin typeface="Times New Roman" pitchFamily="18" charset="0"/>
                <a:cs typeface="Times New Roman" pitchFamily="18" charset="0"/>
              </a:rPr>
              <a:t>+</a:t>
            </a:r>
            <a:r>
              <a:rPr lang="en-GB" sz="2400" dirty="0" smtClean="0">
                <a:latin typeface="Times New Roman" pitchFamily="18" charset="0"/>
                <a:cs typeface="Times New Roman" pitchFamily="18" charset="0"/>
              </a:rPr>
              <a:t> vitamins) minus the fat content are generally referred to as </a:t>
            </a:r>
            <a:r>
              <a:rPr lang="en-GB" sz="2400" b="1" dirty="0" smtClean="0">
                <a:latin typeface="Times New Roman" pitchFamily="18" charset="0"/>
                <a:cs typeface="Times New Roman" pitchFamily="18" charset="0"/>
              </a:rPr>
              <a:t>Total Solids-Non-Fat (TNF) or milk Solids Not Fat (TS- fat = SNF)</a:t>
            </a:r>
            <a:r>
              <a:rPr lang="en-GB" sz="2400" dirty="0" smtClean="0">
                <a:latin typeface="Times New Roman" pitchFamily="18" charset="0"/>
                <a:cs typeface="Times New Roman" pitchFamily="18" charset="0"/>
              </a:rPr>
              <a:t>.</a:t>
            </a:r>
          </a:p>
          <a:p>
            <a:pPr>
              <a:buNone/>
            </a:pPr>
            <a:r>
              <a:rPr lang="en-GB" sz="2400" dirty="0" smtClean="0">
                <a:latin typeface="Times New Roman" pitchFamily="18" charset="0"/>
                <a:cs typeface="Times New Roman" pitchFamily="18" charset="0"/>
              </a:rPr>
              <a:t>On </a:t>
            </a:r>
            <a:r>
              <a:rPr lang="en-GB" sz="2400" dirty="0">
                <a:latin typeface="Times New Roman" pitchFamily="18" charset="0"/>
                <a:cs typeface="Times New Roman" pitchFamily="18" charset="0"/>
              </a:rPr>
              <a:t>average, normal milk must contain </a:t>
            </a:r>
            <a:endParaRPr lang="en-GB" sz="2400" dirty="0" smtClean="0">
              <a:latin typeface="Times New Roman" pitchFamily="18" charset="0"/>
              <a:cs typeface="Times New Roman" pitchFamily="18" charset="0"/>
            </a:endParaRPr>
          </a:p>
          <a:p>
            <a:pPr>
              <a:buNone/>
            </a:pPr>
            <a:r>
              <a:rPr lang="en-GB" sz="2400" b="1" dirty="0" smtClean="0">
                <a:latin typeface="Times New Roman" pitchFamily="18" charset="0"/>
                <a:cs typeface="Times New Roman" pitchFamily="18" charset="0"/>
              </a:rPr>
              <a:t>SNF</a:t>
            </a:r>
            <a:r>
              <a:rPr lang="en-GB" sz="2400" dirty="0" smtClean="0">
                <a:latin typeface="Times New Roman" pitchFamily="18" charset="0"/>
                <a:cs typeface="Times New Roman" pitchFamily="18" charset="0"/>
              </a:rPr>
              <a:t> </a:t>
            </a:r>
            <a:r>
              <a:rPr lang="en-GB" sz="2400" dirty="0">
                <a:latin typeface="Times New Roman" pitchFamily="18" charset="0"/>
                <a:cs typeface="Times New Roman" pitchFamily="18" charset="0"/>
              </a:rPr>
              <a:t>amount </a:t>
            </a:r>
            <a:r>
              <a:rPr lang="en-GB" sz="2400" b="1" dirty="0" smtClean="0">
                <a:latin typeface="Times New Roman" pitchFamily="18" charset="0"/>
                <a:cs typeface="Times New Roman" pitchFamily="18" charset="0"/>
              </a:rPr>
              <a:t>9% </a:t>
            </a:r>
            <a:r>
              <a:rPr lang="en-GB" sz="2400" dirty="0">
                <a:latin typeface="Times New Roman" pitchFamily="18" charset="0"/>
                <a:cs typeface="Times New Roman" pitchFamily="18" charset="0"/>
              </a:rPr>
              <a:t>and TS </a:t>
            </a:r>
            <a:r>
              <a:rPr lang="en-US" sz="2400" b="1" dirty="0" smtClean="0">
                <a:latin typeface="Times New Roman" pitchFamily="18" charset="0"/>
                <a:cs typeface="Times New Roman" pitchFamily="18" charset="0"/>
              </a:rPr>
              <a:t>12.5%</a:t>
            </a:r>
            <a:r>
              <a:rPr lang="en-GB"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buNone/>
            </a:pPr>
            <a:r>
              <a:rPr lang="en-US" sz="2400" b="1" dirty="0" smtClean="0">
                <a:latin typeface="Times New Roman" pitchFamily="18" charset="0"/>
                <a:cs typeface="Times New Roman" pitchFamily="18" charset="0"/>
              </a:rPr>
              <a:t>SNF</a:t>
            </a:r>
            <a:r>
              <a:rPr lang="en-US" sz="2400" dirty="0" smtClean="0">
                <a:latin typeface="Times New Roman" pitchFamily="18" charset="0"/>
                <a:cs typeface="Times New Roman" pitchFamily="18" charset="0"/>
              </a:rPr>
              <a:t>	= protein </a:t>
            </a:r>
            <a:r>
              <a:rPr lang="en-US" sz="2400" b="1" dirty="0" smtClean="0">
                <a:latin typeface="Times New Roman" pitchFamily="18" charset="0"/>
                <a:cs typeface="Times New Roman" pitchFamily="18" charset="0"/>
              </a:rPr>
              <a:t>3.5%</a:t>
            </a:r>
          </a:p>
          <a:p>
            <a:pPr>
              <a:buNone/>
            </a:pPr>
            <a:r>
              <a:rPr lang="en-US" sz="2400" dirty="0" smtClean="0">
                <a:latin typeface="Times New Roman" pitchFamily="18" charset="0"/>
                <a:cs typeface="Times New Roman" pitchFamily="18" charset="0"/>
              </a:rPr>
              <a:t>		= Lactose </a:t>
            </a:r>
            <a:r>
              <a:rPr lang="en-US" sz="2400" b="1" dirty="0" smtClean="0">
                <a:latin typeface="Times New Roman" pitchFamily="18" charset="0"/>
                <a:cs typeface="Times New Roman" pitchFamily="18" charset="0"/>
              </a:rPr>
              <a:t>4.8%</a:t>
            </a:r>
          </a:p>
          <a:p>
            <a:pPr>
              <a:buNone/>
            </a:pPr>
            <a:r>
              <a:rPr lang="en-US" sz="2400" dirty="0" smtClean="0">
                <a:latin typeface="Times New Roman" pitchFamily="18" charset="0"/>
                <a:cs typeface="Times New Roman" pitchFamily="18" charset="0"/>
              </a:rPr>
              <a:t>		= Ash (mineral) </a:t>
            </a:r>
            <a:r>
              <a:rPr lang="en-US" sz="2400" b="1" dirty="0" smtClean="0">
                <a:latin typeface="Times New Roman" pitchFamily="18" charset="0"/>
                <a:cs typeface="Times New Roman" pitchFamily="18" charset="0"/>
              </a:rPr>
              <a:t>0.7%</a:t>
            </a:r>
          </a:p>
          <a:p>
            <a:pPr>
              <a:buNone/>
            </a:pPr>
            <a:r>
              <a:rPr lang="en-US" sz="2400" b="1" dirty="0" smtClean="0">
                <a:latin typeface="Times New Roman" pitchFamily="18" charset="0"/>
                <a:cs typeface="Times New Roman" pitchFamily="18" charset="0"/>
              </a:rPr>
              <a:t>Total</a:t>
            </a:r>
            <a:r>
              <a:rPr lang="en-US" sz="2400" dirty="0" smtClean="0">
                <a:latin typeface="Times New Roman" pitchFamily="18" charset="0"/>
                <a:cs typeface="Times New Roman" pitchFamily="18" charset="0"/>
              </a:rPr>
              <a:t>	= </a:t>
            </a:r>
            <a:r>
              <a:rPr lang="en-US" sz="2400" b="1" dirty="0" smtClean="0">
                <a:latin typeface="Times New Roman" pitchFamily="18" charset="0"/>
                <a:cs typeface="Times New Roman" pitchFamily="18" charset="0"/>
              </a:rPr>
              <a:t>8.54 %</a:t>
            </a:r>
          </a:p>
          <a:p>
            <a:pPr>
              <a:buNone/>
            </a:pP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TS</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 Fat </a:t>
            </a:r>
            <a:r>
              <a:rPr lang="en-US" sz="2400" b="1" dirty="0">
                <a:latin typeface="Times New Roman" pitchFamily="18" charset="0"/>
                <a:cs typeface="Times New Roman" pitchFamily="18" charset="0"/>
              </a:rPr>
              <a:t>+</a:t>
            </a:r>
            <a:r>
              <a:rPr lang="en-US" sz="2400" dirty="0">
                <a:latin typeface="Times New Roman" pitchFamily="18" charset="0"/>
                <a:cs typeface="Times New Roman" pitchFamily="18" charset="0"/>
              </a:rPr>
              <a:t> SNF</a:t>
            </a:r>
          </a:p>
          <a:p>
            <a:pPr>
              <a:buNone/>
            </a:pP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3.5%</a:t>
            </a:r>
            <a:r>
              <a:rPr lang="en-US"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9% </a:t>
            </a:r>
            <a:r>
              <a:rPr lang="en-US" sz="2400"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12.5%</a:t>
            </a:r>
          </a:p>
          <a:p>
            <a:pPr>
              <a:buNone/>
            </a:pP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19200"/>
            <a:ext cx="8686800" cy="5486400"/>
          </a:xfrm>
        </p:spPr>
        <p:txBody>
          <a:bodyPr>
            <a:normAutofit fontScale="77500" lnSpcReduction="20000"/>
          </a:bodyPr>
          <a:lstStyle/>
          <a:p>
            <a:pPr marL="344488" lvl="0" indent="-344488" algn="just">
              <a:spcAft>
                <a:spcPts val="1200"/>
              </a:spcAft>
              <a:buFont typeface="+mj-lt"/>
              <a:buAutoNum type="arabicPeriod"/>
              <a:tabLst>
                <a:tab pos="344488" algn="l"/>
              </a:tabLst>
            </a:pPr>
            <a:r>
              <a:rPr lang="en-US" sz="3100" dirty="0" smtClean="0">
                <a:latin typeface="Times New Roman" pitchFamily="18" charset="0"/>
                <a:cs typeface="Times New Roman" pitchFamily="18" charset="0"/>
              </a:rPr>
              <a:t>Animals must be clean and healthy.</a:t>
            </a:r>
          </a:p>
          <a:p>
            <a:pPr marL="344488" lvl="0" indent="-344488" algn="just">
              <a:spcAft>
                <a:spcPts val="1200"/>
              </a:spcAft>
              <a:buFont typeface="+mj-lt"/>
              <a:buAutoNum type="arabicPeriod"/>
              <a:tabLst>
                <a:tab pos="344488" algn="l"/>
              </a:tabLst>
            </a:pPr>
            <a:r>
              <a:rPr lang="en-GB" sz="3100" b="1" dirty="0" smtClean="0">
                <a:latin typeface="Times New Roman" pitchFamily="18" charset="0"/>
                <a:cs typeface="Times New Roman" pitchFamily="18" charset="0"/>
              </a:rPr>
              <a:t>Milking</a:t>
            </a:r>
            <a:r>
              <a:rPr lang="en-GB" sz="3100" dirty="0" smtClean="0">
                <a:latin typeface="Times New Roman" pitchFamily="18" charset="0"/>
                <a:cs typeface="Times New Roman" pitchFamily="18" charset="0"/>
              </a:rPr>
              <a:t> should be done away from the herd.</a:t>
            </a:r>
            <a:endParaRPr lang="en-US" sz="3100" dirty="0" smtClean="0">
              <a:latin typeface="Times New Roman" pitchFamily="18" charset="0"/>
              <a:cs typeface="Times New Roman" pitchFamily="18" charset="0"/>
            </a:endParaRPr>
          </a:p>
          <a:p>
            <a:pPr marL="344488" lvl="0" indent="-344488" algn="just">
              <a:spcAft>
                <a:spcPts val="1200"/>
              </a:spcAft>
              <a:buFont typeface="+mj-lt"/>
              <a:buAutoNum type="arabicPeriod"/>
              <a:tabLst>
                <a:tab pos="344488" algn="l"/>
              </a:tabLst>
            </a:pPr>
            <a:r>
              <a:rPr lang="en-GB" sz="3100" dirty="0" smtClean="0">
                <a:latin typeface="Times New Roman" pitchFamily="18" charset="0"/>
                <a:cs typeface="Times New Roman" pitchFamily="18" charset="0"/>
              </a:rPr>
              <a:t>The </a:t>
            </a:r>
            <a:r>
              <a:rPr lang="en-GB" sz="3100" b="1" dirty="0" smtClean="0">
                <a:latin typeface="Times New Roman" pitchFamily="18" charset="0"/>
                <a:cs typeface="Times New Roman" pitchFamily="18" charset="0"/>
              </a:rPr>
              <a:t>milk handler</a:t>
            </a:r>
            <a:r>
              <a:rPr lang="en-GB" sz="3100" dirty="0" smtClean="0">
                <a:latin typeface="Times New Roman" pitchFamily="18" charset="0"/>
                <a:cs typeface="Times New Roman" pitchFamily="18" charset="0"/>
              </a:rPr>
              <a:t> should also be clean and healthy. She/he should wear clean outer garments during milking or processing the milk.</a:t>
            </a:r>
            <a:endParaRPr lang="en-US" sz="3100" dirty="0" smtClean="0">
              <a:latin typeface="Times New Roman" pitchFamily="18" charset="0"/>
              <a:cs typeface="Times New Roman" pitchFamily="18" charset="0"/>
            </a:endParaRPr>
          </a:p>
          <a:p>
            <a:pPr marL="344488" lvl="0" indent="-344488" algn="just">
              <a:spcAft>
                <a:spcPts val="1200"/>
              </a:spcAft>
              <a:buFont typeface="+mj-lt"/>
              <a:buAutoNum type="arabicPeriod"/>
              <a:tabLst>
                <a:tab pos="344488" algn="l"/>
              </a:tabLst>
            </a:pPr>
            <a:r>
              <a:rPr lang="en-GB" sz="3100" dirty="0" smtClean="0">
                <a:latin typeface="Times New Roman" pitchFamily="18" charset="0"/>
                <a:cs typeface="Times New Roman" pitchFamily="18" charset="0"/>
              </a:rPr>
              <a:t>The </a:t>
            </a:r>
            <a:r>
              <a:rPr lang="en-GB" sz="3100" b="1" dirty="0" smtClean="0">
                <a:latin typeface="Times New Roman" pitchFamily="18" charset="0"/>
                <a:cs typeface="Times New Roman" pitchFamily="18" charset="0"/>
              </a:rPr>
              <a:t>milking room</a:t>
            </a:r>
            <a:r>
              <a:rPr lang="en-GB" sz="3100" dirty="0" smtClean="0">
                <a:latin typeface="Times New Roman" pitchFamily="18" charset="0"/>
                <a:cs typeface="Times New Roman" pitchFamily="18" charset="0"/>
              </a:rPr>
              <a:t> should be clean, ventilated and dustless.</a:t>
            </a:r>
            <a:endParaRPr lang="en-US" sz="3100" dirty="0" smtClean="0">
              <a:latin typeface="Times New Roman" pitchFamily="18" charset="0"/>
              <a:cs typeface="Times New Roman" pitchFamily="18" charset="0"/>
            </a:endParaRPr>
          </a:p>
          <a:p>
            <a:pPr marL="344488" lvl="0" indent="-344488" algn="just">
              <a:spcAft>
                <a:spcPts val="1200"/>
              </a:spcAft>
              <a:buFont typeface="+mj-lt"/>
              <a:buAutoNum type="arabicPeriod"/>
              <a:tabLst>
                <a:tab pos="344488" algn="l"/>
              </a:tabLst>
            </a:pPr>
            <a:r>
              <a:rPr lang="en-GB" sz="3100" b="1" dirty="0" smtClean="0">
                <a:latin typeface="Times New Roman" pitchFamily="18" charset="0"/>
                <a:cs typeface="Times New Roman" pitchFamily="18" charset="0"/>
              </a:rPr>
              <a:t>Utensils</a:t>
            </a:r>
            <a:r>
              <a:rPr lang="en-GB" sz="3100" dirty="0" smtClean="0">
                <a:latin typeface="Times New Roman" pitchFamily="18" charset="0"/>
                <a:cs typeface="Times New Roman" pitchFamily="18" charset="0"/>
              </a:rPr>
              <a:t> and </a:t>
            </a:r>
            <a:r>
              <a:rPr lang="en-GB" sz="3100" b="1" dirty="0" smtClean="0">
                <a:latin typeface="Times New Roman" pitchFamily="18" charset="0"/>
                <a:cs typeface="Times New Roman" pitchFamily="18" charset="0"/>
              </a:rPr>
              <a:t>equipment</a:t>
            </a:r>
            <a:r>
              <a:rPr lang="en-GB" sz="3100" dirty="0" smtClean="0">
                <a:latin typeface="Times New Roman" pitchFamily="18" charset="0"/>
                <a:cs typeface="Times New Roman" pitchFamily="18" charset="0"/>
              </a:rPr>
              <a:t> for milking and milk handling must be cleaned well.</a:t>
            </a:r>
            <a:endParaRPr lang="en-US" sz="3100" dirty="0" smtClean="0">
              <a:latin typeface="Times New Roman" pitchFamily="18" charset="0"/>
              <a:cs typeface="Times New Roman" pitchFamily="18" charset="0"/>
            </a:endParaRPr>
          </a:p>
          <a:p>
            <a:pPr marL="344488" lvl="0" indent="-344488" algn="just">
              <a:spcAft>
                <a:spcPts val="1200"/>
              </a:spcAft>
              <a:buFont typeface="+mj-lt"/>
              <a:buAutoNum type="arabicPeriod"/>
              <a:tabLst>
                <a:tab pos="344488" algn="l"/>
              </a:tabLst>
            </a:pPr>
            <a:r>
              <a:rPr lang="en-GB" sz="3100" dirty="0" smtClean="0">
                <a:latin typeface="Times New Roman" pitchFamily="18" charset="0"/>
                <a:cs typeface="Times New Roman" pitchFamily="18" charset="0"/>
              </a:rPr>
              <a:t>Immediately before milking the </a:t>
            </a:r>
            <a:r>
              <a:rPr lang="en-GB" sz="3100" b="1" dirty="0" smtClean="0">
                <a:latin typeface="Times New Roman" pitchFamily="18" charset="0"/>
                <a:cs typeface="Times New Roman" pitchFamily="18" charset="0"/>
              </a:rPr>
              <a:t>udder and teats</a:t>
            </a:r>
            <a:r>
              <a:rPr lang="en-GB" sz="3100" dirty="0" smtClean="0">
                <a:latin typeface="Times New Roman" pitchFamily="18" charset="0"/>
                <a:cs typeface="Times New Roman" pitchFamily="18" charset="0"/>
              </a:rPr>
              <a:t> of the cow must be washed with clean lukewarm water and dried with clean cloths – a separate one for each cow.</a:t>
            </a:r>
            <a:endParaRPr lang="en-US" sz="3100" dirty="0" smtClean="0">
              <a:latin typeface="Times New Roman" pitchFamily="18" charset="0"/>
              <a:cs typeface="Times New Roman" pitchFamily="18" charset="0"/>
            </a:endParaRPr>
          </a:p>
          <a:p>
            <a:pPr marL="344488" lvl="0" indent="-344488" algn="just">
              <a:spcAft>
                <a:spcPts val="1200"/>
              </a:spcAft>
              <a:buFont typeface="+mj-lt"/>
              <a:buAutoNum type="arabicPeriod"/>
              <a:tabLst>
                <a:tab pos="344488" algn="l"/>
              </a:tabLst>
            </a:pPr>
            <a:r>
              <a:rPr lang="en-US" sz="3100" dirty="0" smtClean="0">
                <a:latin typeface="Times New Roman" pitchFamily="18" charset="0"/>
                <a:cs typeface="Times New Roman" pitchFamily="18" charset="0"/>
              </a:rPr>
              <a:t>Immediately after milking the milk must be removed from the shed, placed in a clean and covered receptacle and kept in a cool place.</a:t>
            </a:r>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40</a:t>
            </a:fld>
            <a:endParaRPr lang="en-US"/>
          </a:p>
        </p:txBody>
      </p:sp>
      <p:sp>
        <p:nvSpPr>
          <p:cNvPr id="5" name="Rectangle 4"/>
          <p:cNvSpPr/>
          <p:nvPr/>
        </p:nvSpPr>
        <p:spPr>
          <a:xfrm>
            <a:off x="228600" y="304801"/>
            <a:ext cx="8763000" cy="720197"/>
          </a:xfrm>
          <a:prstGeom prst="rect">
            <a:avLst/>
          </a:prstGeom>
        </p:spPr>
        <p:txBody>
          <a:bodyPr wrap="square">
            <a:spAutoFit/>
          </a:bodyPr>
          <a:lstStyle/>
          <a:p>
            <a:pPr algn="ctr">
              <a:lnSpc>
                <a:spcPct val="170000"/>
              </a:lnSpc>
              <a:spcBef>
                <a:spcPts val="600"/>
              </a:spcBef>
              <a:spcAft>
                <a:spcPts val="600"/>
              </a:spcAft>
              <a:buNone/>
            </a:pPr>
            <a:r>
              <a:rPr lang="en-US" sz="2400" b="1" dirty="0" smtClean="0">
                <a:latin typeface="Times New Roman" pitchFamily="18" charset="0"/>
                <a:cs typeface="Times New Roman" pitchFamily="18" charset="0"/>
              </a:rPr>
              <a:t>Hygienic milk production (</a:t>
            </a:r>
            <a:r>
              <a:rPr lang="en-US" dirty="0" smtClean="0">
                <a:latin typeface="Times New Roman" pitchFamily="18" charset="0"/>
                <a:cs typeface="Times New Roman" pitchFamily="18" charset="0"/>
              </a:rPr>
              <a:t>essential steps in hygienic milk production</a:t>
            </a:r>
            <a:r>
              <a:rPr lang="en-US" sz="2400" dirty="0"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5821363"/>
          </a:xfrm>
        </p:spPr>
        <p:txBody>
          <a:bodyPr>
            <a:normAutofit/>
          </a:bodyPr>
          <a:lstStyle/>
          <a:p>
            <a:pPr marL="571500" algn="ctr">
              <a:lnSpc>
                <a:spcPct val="150000"/>
              </a:lnSpc>
              <a:spcBef>
                <a:spcPts val="600"/>
              </a:spcBef>
              <a:spcAft>
                <a:spcPts val="1200"/>
              </a:spcAft>
              <a:buNone/>
            </a:pPr>
            <a:r>
              <a:rPr lang="en-US" sz="2400" b="1" dirty="0" smtClean="0">
                <a:latin typeface="Times New Roman" pitchFamily="18" charset="0"/>
                <a:ea typeface="Times New Roman"/>
                <a:cs typeface="Times New Roman" pitchFamily="18" charset="0"/>
              </a:rPr>
              <a:t>Recommended cooling temperatures</a:t>
            </a:r>
            <a:r>
              <a:rPr lang="en-US" sz="2400" dirty="0" smtClean="0">
                <a:latin typeface="Times New Roman" pitchFamily="18" charset="0"/>
                <a:ea typeface="Times New Roman"/>
                <a:cs typeface="Times New Roman" pitchFamily="18" charset="0"/>
              </a:rPr>
              <a:t>:</a:t>
            </a:r>
          </a:p>
          <a:p>
            <a:pPr marL="288925" indent="-288925" algn="just">
              <a:lnSpc>
                <a:spcPct val="150000"/>
              </a:lnSpc>
              <a:spcBef>
                <a:spcPts val="600"/>
              </a:spcBef>
              <a:spcAft>
                <a:spcPts val="1200"/>
              </a:spcAft>
            </a:pPr>
            <a:r>
              <a:rPr lang="en-US" sz="2400" dirty="0" smtClean="0">
                <a:latin typeface="Times New Roman" pitchFamily="18" charset="0"/>
                <a:ea typeface="Times New Roman"/>
                <a:cs typeface="Times New Roman" pitchFamily="18" charset="0"/>
              </a:rPr>
              <a:t>Table 3: recommended milk cooling temperatures to prevent deterioration.</a:t>
            </a:r>
          </a:p>
        </p:txBody>
      </p:sp>
      <p:sp>
        <p:nvSpPr>
          <p:cNvPr id="4" name="Slide Number Placeholder 3"/>
          <p:cNvSpPr>
            <a:spLocks noGrp="1"/>
          </p:cNvSpPr>
          <p:nvPr>
            <p:ph type="sldNum" sz="quarter" idx="12"/>
          </p:nvPr>
        </p:nvSpPr>
        <p:spPr/>
        <p:txBody>
          <a:bodyPr/>
          <a:lstStyle/>
          <a:p>
            <a:fld id="{98554918-7F81-4179-ABE7-69427B67C020}" type="slidenum">
              <a:rPr lang="en-US" smtClean="0"/>
              <a:pPr/>
              <a:t>41</a:t>
            </a:fld>
            <a:endParaRPr lang="en-US"/>
          </a:p>
        </p:txBody>
      </p:sp>
      <p:graphicFrame>
        <p:nvGraphicFramePr>
          <p:cNvPr id="5" name="Table 4"/>
          <p:cNvGraphicFramePr>
            <a:graphicFrameLocks noGrp="1"/>
          </p:cNvGraphicFramePr>
          <p:nvPr/>
        </p:nvGraphicFramePr>
        <p:xfrm>
          <a:off x="1066800" y="2362200"/>
          <a:ext cx="7239000" cy="2692400"/>
        </p:xfrm>
        <a:graphic>
          <a:graphicData uri="http://schemas.openxmlformats.org/drawingml/2006/table">
            <a:tbl>
              <a:tblPr firstRow="1" bandRow="1">
                <a:tableStyleId>{5C22544A-7EE6-4342-B048-85BDC9FD1C3A}</a:tableStyleId>
              </a:tblPr>
              <a:tblGrid>
                <a:gridCol w="3581400"/>
                <a:gridCol w="3657600"/>
              </a:tblGrid>
              <a:tr h="673100">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Delivery time in hours</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Cooling temperature</a:t>
                      </a:r>
                      <a:endParaRPr lang="en-US" sz="2000" dirty="0">
                        <a:latin typeface="Calibri"/>
                        <a:ea typeface="Times New Roman"/>
                        <a:cs typeface="Times New Roman"/>
                      </a:endParaRPr>
                    </a:p>
                  </a:txBody>
                  <a:tcPr marL="68580" marR="68580" marT="0" marB="0"/>
                </a:tc>
              </a:tr>
              <a:tr h="673100">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Within 4 hrs</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smtClean="0">
                          <a:latin typeface="Times New Roman"/>
                          <a:ea typeface="Times New Roman"/>
                          <a:cs typeface="Times New Roman"/>
                        </a:rPr>
                        <a:t>15</a:t>
                      </a:r>
                      <a:r>
                        <a:rPr lang="en-US" sz="2400" baseline="30000" dirty="0" smtClean="0">
                          <a:latin typeface="Times New Roman"/>
                          <a:ea typeface="Times New Roman"/>
                          <a:cs typeface="Times New Roman"/>
                        </a:rPr>
                        <a:t>o</a:t>
                      </a:r>
                      <a:r>
                        <a:rPr lang="en-US" sz="2400" dirty="0" smtClean="0">
                          <a:latin typeface="Times New Roman"/>
                          <a:ea typeface="Times New Roman"/>
                          <a:cs typeface="Times New Roman"/>
                        </a:rPr>
                        <a:t>C</a:t>
                      </a:r>
                      <a:endParaRPr lang="en-US" sz="2000" dirty="0">
                        <a:latin typeface="Calibri"/>
                        <a:ea typeface="Times New Roman"/>
                        <a:cs typeface="Times New Roman"/>
                      </a:endParaRPr>
                    </a:p>
                  </a:txBody>
                  <a:tcPr marL="68580" marR="68580" marT="0" marB="0"/>
                </a:tc>
              </a:tr>
              <a:tr h="673100">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Within 4-24hrs</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smtClean="0">
                          <a:latin typeface="Times New Roman"/>
                          <a:ea typeface="Times New Roman"/>
                          <a:cs typeface="Times New Roman"/>
                        </a:rPr>
                        <a:t>6-10</a:t>
                      </a:r>
                      <a:r>
                        <a:rPr lang="en-US" sz="2400" baseline="30000" dirty="0" smtClean="0">
                          <a:latin typeface="Times New Roman"/>
                          <a:ea typeface="Times New Roman"/>
                          <a:cs typeface="Times New Roman"/>
                        </a:rPr>
                        <a:t>o</a:t>
                      </a:r>
                      <a:r>
                        <a:rPr lang="en-US" sz="2400" dirty="0" smtClean="0">
                          <a:latin typeface="Times New Roman"/>
                          <a:ea typeface="Times New Roman"/>
                          <a:cs typeface="Times New Roman"/>
                        </a:rPr>
                        <a:t>C</a:t>
                      </a:r>
                      <a:endParaRPr lang="en-US" sz="2000" dirty="0">
                        <a:latin typeface="Calibri"/>
                        <a:ea typeface="Times New Roman"/>
                        <a:cs typeface="Times New Roman"/>
                      </a:endParaRPr>
                    </a:p>
                  </a:txBody>
                  <a:tcPr marL="68580" marR="68580" marT="0" marB="0"/>
                </a:tc>
              </a:tr>
              <a:tr h="673100">
                <a:tc>
                  <a:txBody>
                    <a:bodyPr/>
                    <a:lstStyle/>
                    <a:p>
                      <a:pPr marL="571500" marR="0" indent="-342900" algn="ctr">
                        <a:lnSpc>
                          <a:spcPct val="150000"/>
                        </a:lnSpc>
                        <a:spcBef>
                          <a:spcPts val="600"/>
                        </a:spcBef>
                        <a:spcAft>
                          <a:spcPts val="1200"/>
                        </a:spcAft>
                      </a:pPr>
                      <a:r>
                        <a:rPr lang="en-US" sz="2400">
                          <a:latin typeface="Times New Roman"/>
                          <a:ea typeface="Times New Roman"/>
                          <a:cs typeface="Times New Roman"/>
                        </a:rPr>
                        <a:t>After 24hrs</a:t>
                      </a:r>
                      <a:endParaRPr lang="en-US" sz="200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smtClean="0">
                          <a:latin typeface="Times New Roman"/>
                          <a:ea typeface="Times New Roman"/>
                          <a:cs typeface="Times New Roman"/>
                        </a:rPr>
                        <a:t>4</a:t>
                      </a:r>
                      <a:r>
                        <a:rPr lang="en-US" sz="2400" baseline="30000" dirty="0" smtClean="0">
                          <a:latin typeface="Times New Roman"/>
                          <a:ea typeface="Times New Roman"/>
                          <a:cs typeface="Times New Roman"/>
                        </a:rPr>
                        <a:t>o</a:t>
                      </a:r>
                      <a:r>
                        <a:rPr lang="en-US" sz="2400" dirty="0" smtClean="0">
                          <a:latin typeface="Times New Roman"/>
                          <a:ea typeface="Times New Roman"/>
                          <a:cs typeface="Times New Roman"/>
                        </a:rPr>
                        <a:t>C</a:t>
                      </a:r>
                      <a:endParaRPr lang="en-US" sz="2000" dirty="0">
                        <a:latin typeface="Calibri"/>
                        <a:ea typeface="Times New Roman"/>
                        <a:cs typeface="Times New Roma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5867400" cy="457200"/>
          </a:xfrm>
        </p:spPr>
        <p:txBody>
          <a:bodyPr>
            <a:noAutofit/>
          </a:bodyPr>
          <a:lstStyle/>
          <a:p>
            <a:r>
              <a:rPr lang="en-US" sz="2800" b="1" dirty="0" smtClean="0">
                <a:latin typeface="Times New Roman" pitchFamily="18" charset="0"/>
                <a:cs typeface="Times New Roman" pitchFamily="18" charset="0"/>
              </a:rPr>
              <a:t>Defects encountered in raw milk</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762000"/>
            <a:ext cx="8763000" cy="5791200"/>
          </a:xfrm>
        </p:spPr>
        <p:txBody>
          <a:bodyPr>
            <a:normAutofit fontScale="25000" lnSpcReduction="20000"/>
          </a:bodyPr>
          <a:lstStyle/>
          <a:p>
            <a:endParaRPr lang="en-US" sz="9600" dirty="0" smtClean="0">
              <a:latin typeface="Times New Roman" pitchFamily="18" charset="0"/>
              <a:cs typeface="Times New Roman" pitchFamily="18" charset="0"/>
            </a:endParaRPr>
          </a:p>
          <a:p>
            <a:r>
              <a:rPr lang="en-US" sz="9600" dirty="0" smtClean="0">
                <a:latin typeface="Times New Roman" pitchFamily="18" charset="0"/>
                <a:cs typeface="Times New Roman" pitchFamily="18" charset="0"/>
              </a:rPr>
              <a:t>The following </a:t>
            </a:r>
            <a:r>
              <a:rPr lang="en-US" sz="9600" dirty="0" err="1" smtClean="0">
                <a:latin typeface="Times New Roman" pitchFamily="18" charset="0"/>
                <a:cs typeface="Times New Roman" pitchFamily="18" charset="0"/>
              </a:rPr>
              <a:t>Organoleptic</a:t>
            </a:r>
            <a:r>
              <a:rPr lang="en-US" sz="9600" dirty="0" smtClean="0">
                <a:latin typeface="Times New Roman" pitchFamily="18" charset="0"/>
                <a:cs typeface="Times New Roman" pitchFamily="18" charset="0"/>
              </a:rPr>
              <a:t> changes may be detected in milk:-</a:t>
            </a:r>
          </a:p>
          <a:p>
            <a:pPr marL="514350" lvl="0" indent="-514350">
              <a:buFont typeface="+mj-lt"/>
              <a:buAutoNum type="arabicPeriod"/>
            </a:pPr>
            <a:r>
              <a:rPr lang="en-US" sz="9600" b="1" dirty="0" smtClean="0">
                <a:latin typeface="Times New Roman" pitchFamily="18" charset="0"/>
                <a:cs typeface="Times New Roman" pitchFamily="18" charset="0"/>
              </a:rPr>
              <a:t>Changes in color</a:t>
            </a:r>
          </a:p>
          <a:p>
            <a:pPr marL="860425" lvl="0" indent="-396875">
              <a:buFont typeface="+mj-lt"/>
              <a:buAutoNum type="alphaLcPeriod"/>
            </a:pPr>
            <a:r>
              <a:rPr lang="en-US" sz="9600" dirty="0" smtClean="0">
                <a:latin typeface="Times New Roman" pitchFamily="18" charset="0"/>
                <a:cs typeface="Times New Roman" pitchFamily="18" charset="0"/>
              </a:rPr>
              <a:t>Exaggerated </a:t>
            </a:r>
            <a:r>
              <a:rPr lang="en-US" sz="9600" b="1" dirty="0" smtClean="0">
                <a:latin typeface="Times New Roman" pitchFamily="18" charset="0"/>
                <a:cs typeface="Times New Roman" pitchFamily="18" charset="0"/>
              </a:rPr>
              <a:t>yellow</a:t>
            </a:r>
            <a:r>
              <a:rPr lang="en-US" sz="9600" dirty="0" smtClean="0">
                <a:latin typeface="Times New Roman" pitchFamily="18" charset="0"/>
                <a:cs typeface="Times New Roman" pitchFamily="18" charset="0"/>
              </a:rPr>
              <a:t> color: contamination with </a:t>
            </a:r>
            <a:r>
              <a:rPr lang="en-US" sz="9600" b="1" dirty="0" smtClean="0">
                <a:latin typeface="Times New Roman" pitchFamily="18" charset="0"/>
                <a:cs typeface="Times New Roman" pitchFamily="18" charset="0"/>
              </a:rPr>
              <a:t>yeast</a:t>
            </a:r>
            <a:r>
              <a:rPr lang="en-US" sz="9600" dirty="0" smtClean="0">
                <a:latin typeface="Times New Roman" pitchFamily="18" charset="0"/>
                <a:cs typeface="Times New Roman" pitchFamily="18" charset="0"/>
              </a:rPr>
              <a:t> or </a:t>
            </a:r>
            <a:r>
              <a:rPr lang="en-US" sz="9600" b="1" dirty="0" err="1" smtClean="0">
                <a:latin typeface="Times New Roman" pitchFamily="18" charset="0"/>
                <a:cs typeface="Times New Roman" pitchFamily="18" charset="0"/>
              </a:rPr>
              <a:t>Flavobacteria</a:t>
            </a:r>
            <a:r>
              <a:rPr lang="en-US" sz="9600" dirty="0" smtClean="0">
                <a:latin typeface="Times New Roman" pitchFamily="18" charset="0"/>
                <a:cs typeface="Times New Roman" pitchFamily="18" charset="0"/>
              </a:rPr>
              <a:t>.</a:t>
            </a:r>
          </a:p>
          <a:p>
            <a:pPr marL="1265238" indent="-411163">
              <a:buNone/>
            </a:pPr>
            <a:r>
              <a:rPr lang="en-US" sz="9600" dirty="0" smtClean="0">
                <a:latin typeface="Times New Roman" pitchFamily="18" charset="0"/>
                <a:cs typeface="Times New Roman" pitchFamily="18" charset="0"/>
              </a:rPr>
              <a:t>It may also be due to </a:t>
            </a:r>
            <a:r>
              <a:rPr lang="en-US" sz="9600" b="1" dirty="0" err="1" smtClean="0">
                <a:latin typeface="Times New Roman" pitchFamily="18" charset="0"/>
                <a:cs typeface="Times New Roman" pitchFamily="18" charset="0"/>
              </a:rPr>
              <a:t>lipolytic</a:t>
            </a:r>
            <a:r>
              <a:rPr lang="en-US" sz="9600" dirty="0" smtClean="0">
                <a:latin typeface="Times New Roman" pitchFamily="18" charset="0"/>
                <a:cs typeface="Times New Roman" pitchFamily="18" charset="0"/>
              </a:rPr>
              <a:t> and </a:t>
            </a:r>
            <a:r>
              <a:rPr lang="en-US" sz="9600" b="1" dirty="0" err="1" smtClean="0">
                <a:latin typeface="Times New Roman" pitchFamily="18" charset="0"/>
                <a:cs typeface="Times New Roman" pitchFamily="18" charset="0"/>
              </a:rPr>
              <a:t>proteolytic</a:t>
            </a:r>
            <a:r>
              <a:rPr lang="en-US" sz="9600" dirty="0" smtClean="0">
                <a:latin typeface="Times New Roman" pitchFamily="18" charset="0"/>
                <a:cs typeface="Times New Roman" pitchFamily="18" charset="0"/>
              </a:rPr>
              <a:t> enzymes.</a:t>
            </a:r>
          </a:p>
          <a:p>
            <a:pPr marL="854075" lvl="0" indent="-390525">
              <a:buFont typeface="+mj-lt"/>
              <a:buAutoNum type="alphaLcPeriod" startAt="2"/>
            </a:pPr>
            <a:r>
              <a:rPr lang="en-US" sz="9600" dirty="0" smtClean="0">
                <a:latin typeface="Times New Roman" pitchFamily="18" charset="0"/>
                <a:cs typeface="Times New Roman" pitchFamily="18" charset="0"/>
              </a:rPr>
              <a:t>Blue milk:	</a:t>
            </a:r>
            <a:r>
              <a:rPr lang="en-US" sz="9600" b="1" i="1" dirty="0" smtClean="0">
                <a:latin typeface="Times New Roman" pitchFamily="18" charset="0"/>
                <a:cs typeface="Times New Roman" pitchFamily="18" charset="0"/>
              </a:rPr>
              <a:t>Pseudomonas</a:t>
            </a:r>
            <a:r>
              <a:rPr lang="en-US" sz="9600" i="1" dirty="0" smtClean="0">
                <a:latin typeface="Times New Roman" pitchFamily="18" charset="0"/>
                <a:cs typeface="Times New Roman" pitchFamily="18" charset="0"/>
              </a:rPr>
              <a:t> </a:t>
            </a:r>
            <a:r>
              <a:rPr lang="en-US" sz="9600" i="1" dirty="0" err="1" smtClean="0">
                <a:latin typeface="Times New Roman" pitchFamily="18" charset="0"/>
                <a:cs typeface="Times New Roman" pitchFamily="18" charset="0"/>
              </a:rPr>
              <a:t>eynacase</a:t>
            </a:r>
            <a:r>
              <a:rPr lang="en-US" sz="9600" dirty="0" smtClean="0">
                <a:latin typeface="Times New Roman" pitchFamily="18" charset="0"/>
                <a:cs typeface="Times New Roman" pitchFamily="18" charset="0"/>
              </a:rPr>
              <a:t>.</a:t>
            </a:r>
          </a:p>
          <a:p>
            <a:pPr marL="860425" indent="-396875">
              <a:buFont typeface="+mj-lt"/>
              <a:buAutoNum type="alphaLcPeriod" startAt="2"/>
            </a:pPr>
            <a:r>
              <a:rPr lang="en-US" sz="9600" dirty="0" smtClean="0">
                <a:latin typeface="Times New Roman" pitchFamily="18" charset="0"/>
                <a:cs typeface="Times New Roman" pitchFamily="18" charset="0"/>
              </a:rPr>
              <a:t>Brown milk:	</a:t>
            </a:r>
            <a:r>
              <a:rPr lang="en-US" sz="9600" b="1" i="1" dirty="0" smtClean="0">
                <a:latin typeface="Times New Roman" pitchFamily="18" charset="0"/>
                <a:cs typeface="Times New Roman" pitchFamily="18" charset="0"/>
              </a:rPr>
              <a:t>Pseudomonas</a:t>
            </a:r>
            <a:r>
              <a:rPr lang="en-US" sz="9600" i="1" dirty="0" smtClean="0">
                <a:latin typeface="Times New Roman" pitchFamily="18" charset="0"/>
                <a:cs typeface="Times New Roman" pitchFamily="18" charset="0"/>
              </a:rPr>
              <a:t> </a:t>
            </a:r>
            <a:r>
              <a:rPr lang="en-US" sz="9600" i="1" dirty="0" err="1" smtClean="0">
                <a:latin typeface="Times New Roman" pitchFamily="18" charset="0"/>
                <a:cs typeface="Times New Roman" pitchFamily="18" charset="0"/>
              </a:rPr>
              <a:t>puterfaciens</a:t>
            </a:r>
            <a:r>
              <a:rPr lang="en-US" sz="9600" dirty="0" smtClean="0">
                <a:latin typeface="Times New Roman" pitchFamily="18" charset="0"/>
                <a:cs typeface="Times New Roman" pitchFamily="18" charset="0"/>
              </a:rPr>
              <a:t>. </a:t>
            </a:r>
          </a:p>
          <a:p>
            <a:pPr marL="860425" lvl="0" indent="-396875">
              <a:buFont typeface="+mj-lt"/>
              <a:buAutoNum type="alphaLcPeriod" startAt="2"/>
            </a:pPr>
            <a:r>
              <a:rPr lang="en-US" sz="9600" dirty="0" smtClean="0">
                <a:latin typeface="Times New Roman" pitchFamily="18" charset="0"/>
                <a:cs typeface="Times New Roman" pitchFamily="18" charset="0"/>
              </a:rPr>
              <a:t>Red milk:	</a:t>
            </a:r>
            <a:r>
              <a:rPr lang="en-US" sz="9600" i="1" dirty="0" err="1" smtClean="0">
                <a:latin typeface="Times New Roman" pitchFamily="18" charset="0"/>
                <a:cs typeface="Times New Roman" pitchFamily="18" charset="0"/>
              </a:rPr>
              <a:t>Serratia</a:t>
            </a:r>
            <a:r>
              <a:rPr lang="en-US" sz="9600" i="1" dirty="0" smtClean="0">
                <a:latin typeface="Times New Roman" pitchFamily="18" charset="0"/>
                <a:cs typeface="Times New Roman" pitchFamily="18" charset="0"/>
              </a:rPr>
              <a:t> </a:t>
            </a:r>
            <a:r>
              <a:rPr lang="en-US" sz="9600" i="1" dirty="0" err="1" smtClean="0">
                <a:latin typeface="Times New Roman" pitchFamily="18" charset="0"/>
                <a:cs typeface="Times New Roman" pitchFamily="18" charset="0"/>
              </a:rPr>
              <a:t>marcens</a:t>
            </a:r>
            <a:r>
              <a:rPr lang="en-US" sz="9600" dirty="0" smtClean="0">
                <a:latin typeface="Times New Roman" pitchFamily="18" charset="0"/>
                <a:cs typeface="Times New Roman" pitchFamily="18" charset="0"/>
              </a:rPr>
              <a:t>, inflammation of the udder.</a:t>
            </a:r>
          </a:p>
          <a:p>
            <a:pPr marL="573088" indent="-573088">
              <a:buFont typeface="+mj-lt"/>
              <a:buAutoNum type="arabicPeriod" startAt="2"/>
            </a:pPr>
            <a:r>
              <a:rPr lang="en-US" sz="9600" b="1" dirty="0" smtClean="0">
                <a:latin typeface="Times New Roman" pitchFamily="18" charset="0"/>
                <a:cs typeface="Times New Roman" pitchFamily="18" charset="0"/>
              </a:rPr>
              <a:t>Change in consistency</a:t>
            </a:r>
          </a:p>
          <a:p>
            <a:pPr marL="682625" lvl="0" indent="-395288" algn="just">
              <a:lnSpc>
                <a:spcPct val="150000"/>
              </a:lnSpc>
              <a:buFont typeface="Times New Roman"/>
              <a:buAutoNum type="alphaLcPeriod"/>
            </a:pPr>
            <a:r>
              <a:rPr lang="en-US" sz="9600" dirty="0" err="1" smtClean="0">
                <a:latin typeface="Times New Roman" pitchFamily="18" charset="0"/>
                <a:cs typeface="Times New Roman" pitchFamily="18" charset="0"/>
              </a:rPr>
              <a:t>Roppiness</a:t>
            </a:r>
            <a:r>
              <a:rPr lang="en-US" sz="9600" dirty="0" smtClean="0">
                <a:latin typeface="Times New Roman" pitchFamily="18" charset="0"/>
                <a:cs typeface="Times New Roman" pitchFamily="18" charset="0"/>
              </a:rPr>
              <a:t> or stickiness contamination with </a:t>
            </a:r>
            <a:r>
              <a:rPr lang="en-US" sz="9600" i="1" dirty="0" smtClean="0">
                <a:latin typeface="Times New Roman" pitchFamily="18" charset="0"/>
                <a:cs typeface="Times New Roman" pitchFamily="18" charset="0"/>
              </a:rPr>
              <a:t>B. </a:t>
            </a:r>
            <a:r>
              <a:rPr lang="en-US" sz="9600" i="1" dirty="0" err="1" smtClean="0">
                <a:latin typeface="Times New Roman" pitchFamily="18" charset="0"/>
                <a:cs typeface="Times New Roman" pitchFamily="18" charset="0"/>
              </a:rPr>
              <a:t>lactis</a:t>
            </a:r>
            <a:endParaRPr lang="en-US" sz="9600" i="1" dirty="0" smtClean="0">
              <a:latin typeface="Times New Roman" pitchFamily="18" charset="0"/>
              <a:cs typeface="Times New Roman" pitchFamily="18" charset="0"/>
            </a:endParaRPr>
          </a:p>
          <a:p>
            <a:pPr marL="682625" lvl="0" indent="-395288" algn="just">
              <a:lnSpc>
                <a:spcPct val="150000"/>
              </a:lnSpc>
              <a:buFont typeface="Times New Roman"/>
              <a:buAutoNum type="alphaLcPeriod"/>
            </a:pPr>
            <a:r>
              <a:rPr lang="en-US" sz="9600" dirty="0" smtClean="0">
                <a:latin typeface="Times New Roman" pitchFamily="18" charset="0"/>
                <a:cs typeface="Times New Roman" pitchFamily="18" charset="0"/>
              </a:rPr>
              <a:t>Frothiness: fungal contamination.</a:t>
            </a:r>
            <a:endParaRPr lang="en-US" sz="2800" dirty="0" smtClean="0">
              <a:latin typeface="Times New Roman" pitchFamily="18" charset="0"/>
              <a:cs typeface="Times New Roman" pitchFamily="18" charset="0"/>
            </a:endParaRPr>
          </a:p>
          <a:p>
            <a:pPr marL="514350" lvl="0" indent="-514350">
              <a:buFont typeface="+mj-lt"/>
              <a:buAutoNum type="arabicPeriod"/>
            </a:pPr>
            <a:endParaRPr lang="en-US" sz="2800" dirty="0" smtClean="0">
              <a:latin typeface="Times New Roman" pitchFamily="18" charset="0"/>
              <a:cs typeface="Times New Roman" pitchFamily="18" charset="0"/>
            </a:endParaRPr>
          </a:p>
          <a:p>
            <a:pPr>
              <a:buNone/>
            </a:pPr>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5897563"/>
          </a:xfrm>
        </p:spPr>
        <p:txBody>
          <a:bodyPr>
            <a:normAutofit/>
          </a:bodyPr>
          <a:lstStyle/>
          <a:p>
            <a:pPr marL="514350" indent="-514350">
              <a:buFont typeface="+mj-lt"/>
              <a:buAutoNum type="arabicPeriod" startAt="3"/>
            </a:pPr>
            <a:r>
              <a:rPr lang="en-US" sz="2400" b="1" dirty="0" smtClean="0">
                <a:latin typeface="Times New Roman" pitchFamily="18" charset="0"/>
                <a:cs typeface="Times New Roman" pitchFamily="18" charset="0"/>
              </a:rPr>
              <a:t>Flavor changes</a:t>
            </a:r>
          </a:p>
          <a:p>
            <a:pPr marL="573088" lvl="0" indent="-395288" algn="just">
              <a:lnSpc>
                <a:spcPct val="150000"/>
              </a:lnSpc>
              <a:buFont typeface="Times New Roman"/>
              <a:buAutoNum type="alphaLcPeriod"/>
            </a:pPr>
            <a:r>
              <a:rPr lang="en-US" sz="2400" b="1" dirty="0" smtClean="0">
                <a:latin typeface="Times New Roman" pitchFamily="18" charset="0"/>
                <a:cs typeface="Times New Roman" pitchFamily="18" charset="0"/>
              </a:rPr>
              <a:t>Rancid taste</a:t>
            </a:r>
            <a:r>
              <a:rPr lang="en-US" sz="2400" dirty="0" smtClean="0">
                <a:latin typeface="Times New Roman" pitchFamily="18" charset="0"/>
                <a:cs typeface="Times New Roman" pitchFamily="18" charset="0"/>
              </a:rPr>
              <a:t>: 	increased lipase activity.</a:t>
            </a:r>
          </a:p>
          <a:p>
            <a:pPr marL="573088" lvl="0" indent="-395288" algn="just">
              <a:lnSpc>
                <a:spcPct val="150000"/>
              </a:lnSpc>
              <a:buFont typeface="Times New Roman"/>
              <a:buAutoNum type="alphaLcPeriod"/>
            </a:pPr>
            <a:r>
              <a:rPr lang="en-US" sz="2400" b="1" dirty="0" smtClean="0">
                <a:latin typeface="Times New Roman" pitchFamily="18" charset="0"/>
                <a:cs typeface="Times New Roman" pitchFamily="18" charset="0"/>
              </a:rPr>
              <a:t>Cooked taste</a:t>
            </a:r>
            <a:r>
              <a:rPr lang="en-US" sz="2400" dirty="0" smtClean="0">
                <a:latin typeface="Times New Roman" pitchFamily="18" charset="0"/>
                <a:cs typeface="Times New Roman" pitchFamily="18" charset="0"/>
              </a:rPr>
              <a:t>:	excessive heating</a:t>
            </a:r>
          </a:p>
          <a:p>
            <a:pPr marL="573088" lvl="0" indent="-395288" algn="just">
              <a:lnSpc>
                <a:spcPct val="150000"/>
              </a:lnSpc>
              <a:buFont typeface="Times New Roman"/>
              <a:buAutoNum type="alphaLcPeriod"/>
            </a:pPr>
            <a:r>
              <a:rPr lang="en-US" sz="2400" b="1" dirty="0" smtClean="0">
                <a:latin typeface="Times New Roman" pitchFamily="18" charset="0"/>
                <a:cs typeface="Times New Roman" pitchFamily="18" charset="0"/>
              </a:rPr>
              <a:t>Bitter taste</a:t>
            </a:r>
            <a:r>
              <a:rPr lang="en-US" sz="2400" dirty="0" smtClean="0">
                <a:latin typeface="Times New Roman" pitchFamily="18" charset="0"/>
                <a:cs typeface="Times New Roman" pitchFamily="18" charset="0"/>
              </a:rPr>
              <a:t>: 	increased </a:t>
            </a:r>
            <a:r>
              <a:rPr lang="en-US" sz="2400" dirty="0" err="1" smtClean="0">
                <a:latin typeface="Times New Roman" pitchFamily="18" charset="0"/>
                <a:cs typeface="Times New Roman" pitchFamily="18" charset="0"/>
              </a:rPr>
              <a:t>catalase</a:t>
            </a:r>
            <a:r>
              <a:rPr lang="en-US" sz="2400" dirty="0" smtClean="0">
                <a:latin typeface="Times New Roman" pitchFamily="18" charset="0"/>
                <a:cs typeface="Times New Roman" pitchFamily="18" charset="0"/>
              </a:rPr>
              <a:t> activity</a:t>
            </a:r>
          </a:p>
          <a:p>
            <a:pPr marL="573088" lvl="0" indent="-395288" algn="just">
              <a:lnSpc>
                <a:spcPct val="150000"/>
              </a:lnSpc>
              <a:buFont typeface="Times New Roman"/>
              <a:buAutoNum type="alphaLcPeriod"/>
            </a:pPr>
            <a:r>
              <a:rPr lang="en-US" sz="2400" b="1" dirty="0" smtClean="0">
                <a:latin typeface="Times New Roman" pitchFamily="18" charset="0"/>
                <a:cs typeface="Times New Roman" pitchFamily="18" charset="0"/>
              </a:rPr>
              <a:t>Fishy taste</a:t>
            </a:r>
            <a:r>
              <a:rPr lang="en-US" sz="2400" dirty="0" smtClean="0">
                <a:latin typeface="Times New Roman" pitchFamily="18" charset="0"/>
                <a:cs typeface="Times New Roman" pitchFamily="18" charset="0"/>
              </a:rPr>
              <a:t>: 	fish meal</a:t>
            </a:r>
          </a:p>
          <a:p>
            <a:pPr marL="573088" lvl="0" indent="-395288" algn="just">
              <a:lnSpc>
                <a:spcPct val="150000"/>
              </a:lnSpc>
              <a:buFont typeface="Times New Roman"/>
              <a:buAutoNum type="alphaLcPeriod"/>
            </a:pPr>
            <a:r>
              <a:rPr lang="en-US" sz="2400" b="1" dirty="0" smtClean="0">
                <a:latin typeface="Times New Roman" pitchFamily="18" charset="0"/>
                <a:cs typeface="Times New Roman" pitchFamily="18" charset="0"/>
              </a:rPr>
              <a:t>Soapy taste</a:t>
            </a:r>
            <a:r>
              <a:rPr lang="en-US" sz="2400" dirty="0" smtClean="0">
                <a:latin typeface="Times New Roman" pitchFamily="18" charset="0"/>
                <a:cs typeface="Times New Roman" pitchFamily="18" charset="0"/>
              </a:rPr>
              <a:t>:	contamination with </a:t>
            </a:r>
            <a:r>
              <a:rPr lang="en-US" sz="2400" i="1" dirty="0" smtClean="0">
                <a:latin typeface="Times New Roman" pitchFamily="18" charset="0"/>
                <a:cs typeface="Times New Roman" pitchFamily="18" charset="0"/>
              </a:rPr>
              <a:t>B. </a:t>
            </a:r>
            <a:r>
              <a:rPr lang="en-US" sz="2400" i="1" dirty="0" err="1" smtClean="0">
                <a:latin typeface="Times New Roman" pitchFamily="18" charset="0"/>
                <a:cs typeface="Times New Roman" pitchFamily="18" charset="0"/>
              </a:rPr>
              <a:t>lactosaponasi</a:t>
            </a:r>
            <a:endParaRPr lang="en-US" sz="2400" i="1" dirty="0" smtClean="0">
              <a:latin typeface="Times New Roman" pitchFamily="18" charset="0"/>
              <a:cs typeface="Times New Roman" pitchFamily="18" charset="0"/>
            </a:endParaRPr>
          </a:p>
          <a:p>
            <a:pPr marL="573088" lvl="0" indent="-395288" algn="just">
              <a:lnSpc>
                <a:spcPct val="150000"/>
              </a:lnSpc>
              <a:buFont typeface="Times New Roman"/>
              <a:buAutoNum type="alphaLcPeriod"/>
            </a:pPr>
            <a:r>
              <a:rPr lang="en-US" sz="2400" b="1" dirty="0" smtClean="0">
                <a:latin typeface="Times New Roman" pitchFamily="18" charset="0"/>
                <a:cs typeface="Times New Roman" pitchFamily="18" charset="0"/>
              </a:rPr>
              <a:t>Sour/acid</a:t>
            </a:r>
            <a:r>
              <a:rPr lang="en-US" sz="2400" dirty="0" smtClean="0">
                <a:latin typeface="Times New Roman" pitchFamily="18" charset="0"/>
                <a:cs typeface="Times New Roman" pitchFamily="18" charset="0"/>
              </a:rPr>
              <a:t>:	acid production due to bacterial contamination</a:t>
            </a:r>
          </a:p>
          <a:p>
            <a:pPr marL="573088" lvl="0" indent="-395288" algn="just">
              <a:lnSpc>
                <a:spcPct val="150000"/>
              </a:lnSpc>
              <a:buFont typeface="Times New Roman"/>
              <a:buAutoNum type="alphaLcPeriod"/>
            </a:pPr>
            <a:r>
              <a:rPr lang="en-US" sz="2400" b="1" dirty="0" err="1" smtClean="0">
                <a:latin typeface="Times New Roman" pitchFamily="18" charset="0"/>
                <a:cs typeface="Times New Roman" pitchFamily="18" charset="0"/>
              </a:rPr>
              <a:t>Barny</a:t>
            </a:r>
            <a:r>
              <a:rPr lang="en-US" sz="2400" b="1" dirty="0" smtClean="0">
                <a:latin typeface="Times New Roman" pitchFamily="18" charset="0"/>
                <a:cs typeface="Times New Roman" pitchFamily="18" charset="0"/>
              </a:rPr>
              <a:t> taste</a:t>
            </a:r>
            <a:r>
              <a:rPr lang="en-US" sz="2400" dirty="0" smtClean="0">
                <a:latin typeface="Times New Roman" pitchFamily="18" charset="0"/>
                <a:cs typeface="Times New Roman" pitchFamily="18" charset="0"/>
              </a:rPr>
              <a:t>	poor ventilation</a:t>
            </a:r>
          </a:p>
        </p:txBody>
      </p:sp>
      <p:sp>
        <p:nvSpPr>
          <p:cNvPr id="4" name="Slide Number Placeholder 3"/>
          <p:cNvSpPr>
            <a:spLocks noGrp="1"/>
          </p:cNvSpPr>
          <p:nvPr>
            <p:ph type="sldNum" sz="quarter" idx="12"/>
          </p:nvPr>
        </p:nvSpPr>
        <p:spPr/>
        <p:txBody>
          <a:bodyPr/>
          <a:lstStyle/>
          <a:p>
            <a:fld id="{98554918-7F81-4179-ABE7-69427B67C020}"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609600"/>
          </a:xfrm>
        </p:spPr>
        <p:txBody>
          <a:bodyPr/>
          <a:lstStyle/>
          <a:p>
            <a:r>
              <a:rPr lang="en-US" sz="2800" b="1" dirty="0" smtClean="0">
                <a:latin typeface="Times New Roman" pitchFamily="18" charset="0"/>
                <a:cs typeface="Times New Roman" pitchFamily="18" charset="0"/>
              </a:rPr>
              <a:t>Heat treatment of milk:</a:t>
            </a:r>
            <a:endParaRPr lang="en-US" dirty="0"/>
          </a:p>
        </p:txBody>
      </p:sp>
      <p:sp>
        <p:nvSpPr>
          <p:cNvPr id="3" name="Content Placeholder 2"/>
          <p:cNvSpPr>
            <a:spLocks noGrp="1"/>
          </p:cNvSpPr>
          <p:nvPr>
            <p:ph idx="1"/>
          </p:nvPr>
        </p:nvSpPr>
        <p:spPr>
          <a:xfrm>
            <a:off x="228600" y="1143000"/>
            <a:ext cx="8686800" cy="4038600"/>
          </a:xfrm>
        </p:spPr>
        <p:txBody>
          <a:bodyPr>
            <a:normAutofit/>
          </a:bodyPr>
          <a:lstStyle/>
          <a:p>
            <a:pPr algn="just">
              <a:buNone/>
            </a:pPr>
            <a:r>
              <a:rPr lang="en-US" dirty="0" smtClean="0">
                <a:latin typeface="Times New Roman" pitchFamily="18" charset="0"/>
                <a:cs typeface="Times New Roman" pitchFamily="18" charset="0"/>
              </a:rPr>
              <a:t>Objectives: - </a:t>
            </a:r>
          </a:p>
          <a:p>
            <a:pPr lvl="0" algn="just">
              <a:spcAft>
                <a:spcPts val="1200"/>
              </a:spcAft>
            </a:pPr>
            <a:r>
              <a:rPr lang="en-US" sz="2600" b="1" dirty="0" smtClean="0">
                <a:latin typeface="Times New Roman" pitchFamily="18" charset="0"/>
                <a:cs typeface="Times New Roman" pitchFamily="18" charset="0"/>
              </a:rPr>
              <a:t>To safeguard the public</a:t>
            </a:r>
            <a:r>
              <a:rPr lang="en-US" sz="26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i.e. to prevent milk borne diseases (e.g. bovine tuberculosis, brucellosis, </a:t>
            </a:r>
            <a:r>
              <a:rPr lang="en-US" sz="2400" dirty="0" err="1" smtClean="0">
                <a:latin typeface="Times New Roman" pitchFamily="18" charset="0"/>
                <a:cs typeface="Times New Roman" pitchFamily="18" charset="0"/>
              </a:rPr>
              <a:t>salmonellosis</a:t>
            </a:r>
            <a:r>
              <a:rPr lang="en-US" sz="2400" dirty="0" smtClean="0">
                <a:latin typeface="Times New Roman" pitchFamily="18" charset="0"/>
                <a:cs typeface="Times New Roman" pitchFamily="18" charset="0"/>
              </a:rPr>
              <a:t> etc) and render milk safe for human consumption</a:t>
            </a:r>
            <a:r>
              <a:rPr lang="en-US" sz="2600" dirty="0" smtClean="0">
                <a:latin typeface="Times New Roman" pitchFamily="18" charset="0"/>
                <a:cs typeface="Times New Roman" pitchFamily="18" charset="0"/>
              </a:rPr>
              <a:t>.</a:t>
            </a:r>
          </a:p>
          <a:p>
            <a:pPr lvl="0" algn="just">
              <a:spcAft>
                <a:spcPts val="1200"/>
              </a:spcAft>
            </a:pPr>
            <a:r>
              <a:rPr lang="en-US" sz="2600" dirty="0" smtClean="0">
                <a:latin typeface="Times New Roman" pitchFamily="18" charset="0"/>
                <a:cs typeface="Times New Roman" pitchFamily="18" charset="0"/>
              </a:rPr>
              <a:t>To improve the </a:t>
            </a:r>
            <a:r>
              <a:rPr lang="en-US" sz="2600" b="1" dirty="0" smtClean="0">
                <a:latin typeface="Times New Roman" pitchFamily="18" charset="0"/>
                <a:cs typeface="Times New Roman" pitchFamily="18" charset="0"/>
              </a:rPr>
              <a:t>keeping quality</a:t>
            </a:r>
            <a:r>
              <a:rPr lang="en-US" sz="2600" dirty="0" smtClean="0">
                <a:latin typeface="Times New Roman" pitchFamily="18" charset="0"/>
                <a:cs typeface="Times New Roman" pitchFamily="18" charset="0"/>
              </a:rPr>
              <a:t> of milk and milk products and </a:t>
            </a:r>
            <a:r>
              <a:rPr lang="en-US" sz="2600" b="1" dirty="0" smtClean="0">
                <a:latin typeface="Times New Roman" pitchFamily="18" charset="0"/>
                <a:cs typeface="Times New Roman" pitchFamily="18" charset="0"/>
              </a:rPr>
              <a:t>prolong shelf life</a:t>
            </a:r>
            <a:r>
              <a:rPr lang="en-US" sz="2600" dirty="0" smtClean="0">
                <a:latin typeface="Times New Roman" pitchFamily="18" charset="0"/>
                <a:cs typeface="Times New Roman" pitchFamily="18" charset="0"/>
              </a:rPr>
              <a:t>.</a:t>
            </a:r>
          </a:p>
          <a:p>
            <a:pPr lvl="0" algn="just">
              <a:spcAft>
                <a:spcPts val="1200"/>
              </a:spcAft>
            </a:pPr>
            <a:r>
              <a:rPr lang="en-US" sz="2600" dirty="0" smtClean="0">
                <a:latin typeface="Times New Roman" pitchFamily="18" charset="0"/>
                <a:cs typeface="Times New Roman" pitchFamily="18" charset="0"/>
              </a:rPr>
              <a:t>To minimize </a:t>
            </a:r>
            <a:r>
              <a:rPr lang="en-US" sz="2600" b="1" dirty="0" smtClean="0">
                <a:latin typeface="Times New Roman" pitchFamily="18" charset="0"/>
                <a:cs typeface="Times New Roman" pitchFamily="18" charset="0"/>
              </a:rPr>
              <a:t>economic</a:t>
            </a:r>
            <a:r>
              <a:rPr lang="en-US" sz="2600" dirty="0" smtClean="0">
                <a:latin typeface="Times New Roman" pitchFamily="18" charset="0"/>
                <a:cs typeface="Times New Roman" pitchFamily="18" charset="0"/>
              </a:rPr>
              <a:t> </a:t>
            </a:r>
            <a:r>
              <a:rPr lang="en-US" sz="2600" b="1" dirty="0" smtClean="0">
                <a:latin typeface="Times New Roman" pitchFamily="18" charset="0"/>
                <a:cs typeface="Times New Roman" pitchFamily="18" charset="0"/>
              </a:rPr>
              <a:t>losses</a:t>
            </a:r>
            <a:r>
              <a:rPr lang="en-US" sz="2600" dirty="0" smtClean="0">
                <a:latin typeface="Times New Roman" pitchFamily="18" charset="0"/>
                <a:cs typeface="Times New Roman" pitchFamily="18" charset="0"/>
              </a:rPr>
              <a:t> resulting from milk spoilage.</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5943600"/>
          </a:xfrm>
        </p:spPr>
        <p:txBody>
          <a:bodyPr>
            <a:noAutofit/>
          </a:bodyPr>
          <a:lstStyle/>
          <a:p>
            <a:pPr algn="just">
              <a:spcAft>
                <a:spcPts val="600"/>
              </a:spcAft>
            </a:pPr>
            <a:r>
              <a:rPr lang="en-US" sz="2400" dirty="0" smtClean="0">
                <a:latin typeface="Times New Roman" pitchFamily="18" charset="0"/>
                <a:cs typeface="Times New Roman" pitchFamily="18" charset="0"/>
              </a:rPr>
              <a:t>Heat treatment to temperatures </a:t>
            </a:r>
            <a:r>
              <a:rPr lang="en-US" sz="2400" b="1" dirty="0" smtClean="0">
                <a:latin typeface="Times New Roman" pitchFamily="18" charset="0"/>
                <a:cs typeface="Times New Roman" pitchFamily="18" charset="0"/>
              </a:rPr>
              <a:t>below 100</a:t>
            </a:r>
            <a:r>
              <a:rPr lang="en-US" sz="2400" b="1" baseline="30000" dirty="0" smtClean="0">
                <a:latin typeface="Times New Roman" pitchFamily="18" charset="0"/>
                <a:cs typeface="Times New Roman" pitchFamily="18" charset="0"/>
              </a:rPr>
              <a:t>o</a:t>
            </a:r>
            <a:r>
              <a:rPr lang="en-US" sz="2400" b="1" dirty="0" smtClean="0">
                <a:latin typeface="Times New Roman" pitchFamily="18" charset="0"/>
                <a:cs typeface="Times New Roman" pitchFamily="18" charset="0"/>
              </a:rPr>
              <a:t>C</a:t>
            </a:r>
            <a:r>
              <a:rPr lang="en-US" sz="2400" dirty="0" smtClean="0">
                <a:latin typeface="Times New Roman" pitchFamily="18" charset="0"/>
                <a:cs typeface="Times New Roman" pitchFamily="18" charset="0"/>
              </a:rPr>
              <a:t> is designated as </a:t>
            </a:r>
            <a:r>
              <a:rPr lang="en-US" sz="2400" b="1" dirty="0" smtClean="0">
                <a:latin typeface="Times New Roman" pitchFamily="18" charset="0"/>
                <a:cs typeface="Times New Roman" pitchFamily="18" charset="0"/>
              </a:rPr>
              <a:t>pasteurization</a:t>
            </a:r>
            <a:r>
              <a:rPr lang="en-US" sz="2400" dirty="0" smtClean="0">
                <a:latin typeface="Times New Roman" pitchFamily="18" charset="0"/>
                <a:cs typeface="Times New Roman" pitchFamily="18" charset="0"/>
              </a:rPr>
              <a:t>, and that to temperatures above 100</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C is </a:t>
            </a:r>
            <a:r>
              <a:rPr lang="en-US" sz="2400" b="1" dirty="0" smtClean="0">
                <a:latin typeface="Times New Roman" pitchFamily="18" charset="0"/>
                <a:cs typeface="Times New Roman" pitchFamily="18" charset="0"/>
              </a:rPr>
              <a:t>sterilization</a:t>
            </a:r>
            <a:r>
              <a:rPr lang="en-US" sz="2400" dirty="0" smtClean="0">
                <a:latin typeface="Times New Roman" pitchFamily="18" charset="0"/>
                <a:cs typeface="Times New Roman" pitchFamily="18" charset="0"/>
              </a:rPr>
              <a:t>.</a:t>
            </a:r>
          </a:p>
          <a:p>
            <a:pPr algn="just">
              <a:spcAft>
                <a:spcPts val="600"/>
              </a:spcAft>
            </a:pPr>
            <a:r>
              <a:rPr lang="en-US" sz="2400" b="1" dirty="0" smtClean="0">
                <a:latin typeface="Times New Roman" pitchFamily="18" charset="0"/>
                <a:cs typeface="Times New Roman" pitchFamily="18" charset="0"/>
              </a:rPr>
              <a:t>Pasteurization: </a:t>
            </a:r>
            <a:r>
              <a:rPr lang="en-US" sz="2400" dirty="0" smtClean="0">
                <a:latin typeface="Times New Roman" pitchFamily="18" charset="0"/>
                <a:cs typeface="Times New Roman" pitchFamily="18" charset="0"/>
              </a:rPr>
              <a:t>The process of pasteurization was named after </a:t>
            </a:r>
            <a:r>
              <a:rPr lang="en-US" sz="2400" b="1" dirty="0" smtClean="0">
                <a:latin typeface="Times New Roman" pitchFamily="18" charset="0"/>
                <a:cs typeface="Times New Roman" pitchFamily="18" charset="0"/>
              </a:rPr>
              <a:t>Louis Pasteur</a:t>
            </a:r>
            <a:endParaRPr lang="en-US" sz="2400" dirty="0" smtClean="0">
              <a:latin typeface="Times New Roman" pitchFamily="18" charset="0"/>
              <a:cs typeface="Times New Roman" pitchFamily="18" charset="0"/>
            </a:endParaRPr>
          </a:p>
          <a:p>
            <a:pPr algn="just">
              <a:spcAft>
                <a:spcPts val="600"/>
              </a:spcAft>
            </a:pPr>
            <a:r>
              <a:rPr lang="en-US" sz="2400" b="1" dirty="0" smtClean="0">
                <a:latin typeface="Times New Roman" pitchFamily="18" charset="0"/>
                <a:cs typeface="Times New Roman" pitchFamily="18" charset="0"/>
              </a:rPr>
              <a:t>Pasteurization of milk</a:t>
            </a:r>
            <a:r>
              <a:rPr lang="en-US" sz="2400" dirty="0" smtClean="0">
                <a:latin typeface="Times New Roman" pitchFamily="18" charset="0"/>
                <a:cs typeface="Times New Roman" pitchFamily="18" charset="0"/>
              </a:rPr>
              <a:t> can also be defined as heating milk in order to </a:t>
            </a:r>
            <a:r>
              <a:rPr lang="en-US" sz="2400" b="1" dirty="0" smtClean="0">
                <a:latin typeface="Times New Roman" pitchFamily="18" charset="0"/>
                <a:cs typeface="Times New Roman" pitchFamily="18" charset="0"/>
              </a:rPr>
              <a:t>reduce the number</a:t>
            </a:r>
            <a:r>
              <a:rPr lang="en-US" sz="2400" dirty="0" smtClean="0">
                <a:latin typeface="Times New Roman" pitchFamily="18" charset="0"/>
                <a:cs typeface="Times New Roman" pitchFamily="18" charset="0"/>
              </a:rPr>
              <a:t> of any pathogenic microorganisms to a level at which they do not constitute </a:t>
            </a:r>
            <a:r>
              <a:rPr lang="en-US" sz="2400" b="1" dirty="0" smtClean="0">
                <a:latin typeface="Times New Roman" pitchFamily="18" charset="0"/>
                <a:cs typeface="Times New Roman" pitchFamily="18" charset="0"/>
              </a:rPr>
              <a:t>a significant health hazard</a:t>
            </a:r>
            <a:r>
              <a:rPr lang="en-US" sz="2400" dirty="0" smtClean="0">
                <a:latin typeface="Times New Roman" pitchFamily="18" charset="0"/>
                <a:cs typeface="Times New Roman" pitchFamily="18" charset="0"/>
              </a:rPr>
              <a:t>.</a:t>
            </a:r>
          </a:p>
          <a:p>
            <a:pPr algn="just"/>
            <a:r>
              <a:rPr lang="en-US" sz="2400" b="1" dirty="0" smtClean="0">
                <a:latin typeface="Times New Roman" pitchFamily="18" charset="0"/>
                <a:cs typeface="Times New Roman" pitchFamily="18" charset="0"/>
              </a:rPr>
              <a:t>Pasteurization</a:t>
            </a:r>
            <a:r>
              <a:rPr lang="en-US" sz="2400" dirty="0" smtClean="0">
                <a:latin typeface="Times New Roman" pitchFamily="18" charset="0"/>
                <a:cs typeface="Times New Roman" pitchFamily="18" charset="0"/>
              </a:rPr>
              <a:t> is used to kill harmful microorganisms by heating the milk for </a:t>
            </a:r>
            <a:r>
              <a:rPr lang="en-US" sz="2400" b="1" dirty="0" smtClean="0">
                <a:latin typeface="Times New Roman" pitchFamily="18" charset="0"/>
                <a:cs typeface="Times New Roman" pitchFamily="18" charset="0"/>
              </a:rPr>
              <a:t>a short time</a:t>
            </a:r>
            <a:r>
              <a:rPr lang="en-US" sz="2400" dirty="0" smtClean="0">
                <a:latin typeface="Times New Roman" pitchFamily="18" charset="0"/>
                <a:cs typeface="Times New Roman" pitchFamily="18" charset="0"/>
              </a:rPr>
              <a:t> and then cooling it for </a:t>
            </a:r>
            <a:r>
              <a:rPr lang="en-US" sz="2400" b="1" dirty="0" smtClean="0">
                <a:latin typeface="Times New Roman" pitchFamily="18" charset="0"/>
                <a:cs typeface="Times New Roman" pitchFamily="18" charset="0"/>
              </a:rPr>
              <a:t>storage</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transportation</a:t>
            </a:r>
            <a:r>
              <a:rPr lang="en-US" sz="2400" dirty="0" smtClean="0">
                <a:latin typeface="Times New Roman" pitchFamily="18" charset="0"/>
                <a:cs typeface="Times New Roman" pitchFamily="18" charset="0"/>
              </a:rPr>
              <a:t>.</a:t>
            </a:r>
          </a:p>
        </p:txBody>
      </p:sp>
      <p:sp>
        <p:nvSpPr>
          <p:cNvPr id="4" name="Slide Number Placeholder 3"/>
          <p:cNvSpPr>
            <a:spLocks noGrp="1"/>
          </p:cNvSpPr>
          <p:nvPr>
            <p:ph type="sldNum" sz="quarter" idx="12"/>
          </p:nvPr>
        </p:nvSpPr>
        <p:spPr/>
        <p:txBody>
          <a:bodyPr/>
          <a:lstStyle/>
          <a:p>
            <a:fld id="{98554918-7F81-4179-ABE7-69427B67C020}"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8763000" cy="5592763"/>
          </a:xfrm>
        </p:spPr>
        <p:txBody>
          <a:bodyPr>
            <a:normAutofit/>
          </a:bodyPr>
          <a:lstStyle/>
          <a:p>
            <a:pPr marL="231775" indent="-231775" algn="just">
              <a:spcBef>
                <a:spcPts val="1200"/>
              </a:spcBef>
              <a:spcAft>
                <a:spcPts val="600"/>
              </a:spcAft>
            </a:pPr>
            <a:r>
              <a:rPr lang="en-US" sz="2400" dirty="0" smtClean="0">
                <a:latin typeface="Times New Roman" pitchFamily="18" charset="0"/>
                <a:cs typeface="Times New Roman" pitchFamily="18" charset="0"/>
              </a:rPr>
              <a:t>Pasteurization of milk has successfully eliminated the spread of diseases such as </a:t>
            </a:r>
            <a:r>
              <a:rPr lang="en-US" sz="2400" b="1" dirty="0" smtClean="0">
                <a:latin typeface="Times New Roman" pitchFamily="18" charset="0"/>
                <a:cs typeface="Times New Roman" pitchFamily="18" charset="0"/>
              </a:rPr>
              <a:t>tuberculosis </a:t>
            </a:r>
            <a:r>
              <a:rPr lang="en-US" sz="2400" dirty="0" smtClean="0">
                <a:latin typeface="Times New Roman" pitchFamily="18" charset="0"/>
                <a:cs typeface="Times New Roman" pitchFamily="18" charset="0"/>
              </a:rPr>
              <a:t>and </a:t>
            </a:r>
            <a:r>
              <a:rPr lang="en-US" sz="2400" b="1" dirty="0" smtClean="0">
                <a:latin typeface="Times New Roman" pitchFamily="18" charset="0"/>
                <a:cs typeface="Times New Roman" pitchFamily="18" charset="0"/>
              </a:rPr>
              <a:t>brucellosis</a:t>
            </a:r>
            <a:r>
              <a:rPr lang="en-US" sz="2400" dirty="0" smtClean="0">
                <a:latin typeface="Times New Roman" pitchFamily="18" charset="0"/>
                <a:cs typeface="Times New Roman" pitchFamily="18" charset="0"/>
              </a:rPr>
              <a:t> through contaminated milk.</a:t>
            </a:r>
          </a:p>
          <a:p>
            <a:pPr marL="231775" indent="-231775" algn="just">
              <a:spcBef>
                <a:spcPts val="1200"/>
              </a:spcBef>
              <a:spcAft>
                <a:spcPts val="600"/>
              </a:spcAft>
            </a:pPr>
            <a:r>
              <a:rPr lang="en-US" sz="2400" dirty="0" smtClean="0">
                <a:latin typeface="Times New Roman" pitchFamily="18" charset="0"/>
                <a:cs typeface="Times New Roman" pitchFamily="18" charset="0"/>
              </a:rPr>
              <a:t>In raw milk, the naturally-occurring </a:t>
            </a:r>
            <a:r>
              <a:rPr lang="en-US" sz="2400" b="1" dirty="0" smtClean="0">
                <a:latin typeface="Times New Roman" pitchFamily="18" charset="0"/>
                <a:cs typeface="Times New Roman" pitchFamily="18" charset="0"/>
              </a:rPr>
              <a:t>lactic acid bacteria</a:t>
            </a:r>
            <a:r>
              <a:rPr lang="en-US" sz="2400" dirty="0" smtClean="0">
                <a:latin typeface="Times New Roman" pitchFamily="18" charset="0"/>
                <a:cs typeface="Times New Roman" pitchFamily="18" charset="0"/>
              </a:rPr>
              <a:t>, under suitable conditions, ferment the </a:t>
            </a:r>
            <a:r>
              <a:rPr lang="en-US" sz="2400" b="1" dirty="0" smtClean="0">
                <a:latin typeface="Times New Roman" pitchFamily="18" charset="0"/>
                <a:cs typeface="Times New Roman" pitchFamily="18" charset="0"/>
              </a:rPr>
              <a:t>lactose</a:t>
            </a:r>
            <a:r>
              <a:rPr lang="en-US" sz="2400" dirty="0" smtClean="0">
                <a:latin typeface="Times New Roman" pitchFamily="18" charset="0"/>
                <a:cs typeface="Times New Roman" pitchFamily="18" charset="0"/>
              </a:rPr>
              <a:t> present to </a:t>
            </a:r>
            <a:r>
              <a:rPr lang="en-US" sz="2400" b="1" dirty="0" smtClean="0">
                <a:latin typeface="Times New Roman" pitchFamily="18" charset="0"/>
                <a:cs typeface="Times New Roman" pitchFamily="18" charset="0"/>
              </a:rPr>
              <a:t>lactic acid</a:t>
            </a:r>
            <a:r>
              <a:rPr lang="en-US" sz="2400" dirty="0" smtClean="0">
                <a:latin typeface="Times New Roman" pitchFamily="18" charset="0"/>
                <a:cs typeface="Times New Roman" pitchFamily="18" charset="0"/>
              </a:rPr>
              <a:t>. </a:t>
            </a:r>
          </a:p>
          <a:p>
            <a:pPr marL="231775" indent="-231775" algn="just">
              <a:spcBef>
                <a:spcPts val="1200"/>
              </a:spcBef>
              <a:spcAft>
                <a:spcPts val="600"/>
              </a:spcAft>
            </a:pPr>
            <a:r>
              <a:rPr lang="en-US" sz="2400" dirty="0" smtClean="0">
                <a:latin typeface="Times New Roman" pitchFamily="18" charset="0"/>
                <a:cs typeface="Times New Roman" pitchFamily="18" charset="0"/>
              </a:rPr>
              <a:t>The increasing acidity in turn prevents the growth of other organisms, or slows their growth significantly. During pasteurization however, these lactic acid bacteria are mostly destroyed.</a:t>
            </a:r>
          </a:p>
          <a:p>
            <a:pPr algn="just">
              <a:spcBef>
                <a:spcPts val="1200"/>
              </a:spcBef>
              <a:spcAft>
                <a:spcPts val="600"/>
              </a:spcAft>
            </a:pPr>
            <a:r>
              <a:rPr lang="en-US" sz="2400" b="1" dirty="0" smtClean="0">
                <a:latin typeface="Times New Roman" pitchFamily="18" charset="0"/>
                <a:cs typeface="Times New Roman" pitchFamily="18" charset="0"/>
              </a:rPr>
              <a:t>Pasteurized milk</a:t>
            </a:r>
            <a:r>
              <a:rPr lang="en-US" sz="2400" dirty="0" smtClean="0">
                <a:latin typeface="Times New Roman" pitchFamily="18" charset="0"/>
                <a:cs typeface="Times New Roman" pitchFamily="18" charset="0"/>
              </a:rPr>
              <a:t> is still perishable and must be stored cold by both suppliers and consumers. (Cold chain should be there after pasteurization)</a:t>
            </a:r>
          </a:p>
          <a:p>
            <a:pPr algn="just"/>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sz="3100" b="1" dirty="0" smtClean="0">
                <a:latin typeface="Times New Roman" pitchFamily="18" charset="0"/>
                <a:cs typeface="Times New Roman" pitchFamily="18" charset="0"/>
              </a:rPr>
              <a:t>Methods of pasteurization:</a:t>
            </a:r>
            <a:endParaRPr lang="en-US" dirty="0"/>
          </a:p>
        </p:txBody>
      </p:sp>
      <p:sp>
        <p:nvSpPr>
          <p:cNvPr id="3" name="Content Placeholder 2"/>
          <p:cNvSpPr>
            <a:spLocks noGrp="1"/>
          </p:cNvSpPr>
          <p:nvPr>
            <p:ph idx="1"/>
          </p:nvPr>
        </p:nvSpPr>
        <p:spPr>
          <a:xfrm>
            <a:off x="228600" y="762000"/>
            <a:ext cx="8686800" cy="5867400"/>
          </a:xfrm>
        </p:spPr>
        <p:txBody>
          <a:bodyPr>
            <a:normAutofit fontScale="25000" lnSpcReduction="20000"/>
          </a:bodyPr>
          <a:lstStyle/>
          <a:p>
            <a:pPr algn="ctr">
              <a:spcBef>
                <a:spcPts val="600"/>
              </a:spcBef>
              <a:spcAft>
                <a:spcPts val="1200"/>
              </a:spcAft>
              <a:buNone/>
            </a:pPr>
            <a:r>
              <a:rPr lang="en-US" sz="9600" dirty="0" smtClean="0">
                <a:latin typeface="Times New Roman" pitchFamily="18" charset="0"/>
                <a:cs typeface="Times New Roman" pitchFamily="18" charset="0"/>
              </a:rPr>
              <a:t>Pasteurization can be carried out in </a:t>
            </a:r>
            <a:r>
              <a:rPr lang="en-US" sz="9600" b="1" dirty="0" smtClean="0">
                <a:latin typeface="Times New Roman" pitchFamily="18" charset="0"/>
                <a:cs typeface="Times New Roman" pitchFamily="18" charset="0"/>
              </a:rPr>
              <a:t>2 major</a:t>
            </a:r>
            <a:r>
              <a:rPr lang="en-US" sz="9600" dirty="0" smtClean="0">
                <a:latin typeface="Times New Roman" pitchFamily="18" charset="0"/>
                <a:cs typeface="Times New Roman" pitchFamily="18" charset="0"/>
              </a:rPr>
              <a:t> methods: - </a:t>
            </a:r>
          </a:p>
          <a:p>
            <a:pPr lvl="0" algn="just">
              <a:lnSpc>
                <a:spcPct val="120000"/>
              </a:lnSpc>
              <a:spcBef>
                <a:spcPts val="600"/>
              </a:spcBef>
              <a:spcAft>
                <a:spcPts val="1200"/>
              </a:spcAft>
              <a:buFont typeface="Times New Roman"/>
              <a:buAutoNum type="arabicPeriod"/>
            </a:pPr>
            <a:r>
              <a:rPr lang="en-US" sz="9600" dirty="0" smtClean="0">
                <a:solidFill>
                  <a:srgbClr val="000000"/>
                </a:solidFill>
                <a:latin typeface="Times New Roman" pitchFamily="18" charset="0"/>
                <a:ea typeface="Times New Roman"/>
                <a:cs typeface="Times New Roman" pitchFamily="18" charset="0"/>
              </a:rPr>
              <a:t>As a </a:t>
            </a:r>
            <a:r>
              <a:rPr lang="en-US" sz="9600" b="1" dirty="0" smtClean="0">
                <a:solidFill>
                  <a:srgbClr val="000000"/>
                </a:solidFill>
                <a:latin typeface="Times New Roman" pitchFamily="18" charset="0"/>
                <a:ea typeface="Times New Roman"/>
                <a:cs typeface="Times New Roman" pitchFamily="18" charset="0"/>
              </a:rPr>
              <a:t>batch operation</a:t>
            </a:r>
            <a:r>
              <a:rPr lang="en-US" sz="9600" b="1" i="1" dirty="0" smtClean="0">
                <a:solidFill>
                  <a:srgbClr val="000000"/>
                </a:solidFill>
                <a:latin typeface="Times New Roman" pitchFamily="18" charset="0"/>
                <a:ea typeface="Times New Roman"/>
                <a:cs typeface="Times New Roman" pitchFamily="18" charset="0"/>
              </a:rPr>
              <a:t> </a:t>
            </a:r>
            <a:r>
              <a:rPr lang="en-US" sz="9600" b="1" dirty="0" smtClean="0">
                <a:solidFill>
                  <a:srgbClr val="000000"/>
                </a:solidFill>
                <a:latin typeface="Times New Roman" pitchFamily="18" charset="0"/>
                <a:ea typeface="Times New Roman"/>
                <a:cs typeface="Times New Roman" pitchFamily="18" charset="0"/>
              </a:rPr>
              <a:t>(</a:t>
            </a:r>
            <a:r>
              <a:rPr lang="en-US" sz="9600" b="1" i="1" dirty="0" smtClean="0">
                <a:solidFill>
                  <a:srgbClr val="000000"/>
                </a:solidFill>
                <a:latin typeface="Times New Roman" pitchFamily="18" charset="0"/>
                <a:ea typeface="Times New Roman"/>
                <a:cs typeface="Times New Roman" pitchFamily="18" charset="0"/>
              </a:rPr>
              <a:t>“batch pasteurization” </a:t>
            </a:r>
            <a:r>
              <a:rPr lang="en-US" sz="9600" b="1" dirty="0" smtClean="0">
                <a:solidFill>
                  <a:srgbClr val="000000"/>
                </a:solidFill>
                <a:latin typeface="Times New Roman" pitchFamily="18" charset="0"/>
                <a:ea typeface="Times New Roman"/>
                <a:cs typeface="Times New Roman" pitchFamily="18" charset="0"/>
              </a:rPr>
              <a:t>or</a:t>
            </a:r>
            <a:r>
              <a:rPr lang="en-US" sz="9600" b="1" i="1" dirty="0" smtClean="0">
                <a:solidFill>
                  <a:srgbClr val="000000"/>
                </a:solidFill>
                <a:latin typeface="Times New Roman" pitchFamily="18" charset="0"/>
                <a:ea typeface="Times New Roman"/>
                <a:cs typeface="Times New Roman" pitchFamily="18" charset="0"/>
              </a:rPr>
              <a:t> “</a:t>
            </a:r>
            <a:r>
              <a:rPr lang="en-US" sz="9600" dirty="0" smtClean="0">
                <a:solidFill>
                  <a:srgbClr val="000000"/>
                </a:solidFill>
                <a:latin typeface="Times New Roman" pitchFamily="18" charset="0"/>
                <a:ea typeface="Times New Roman"/>
                <a:cs typeface="Times New Roman" pitchFamily="18" charset="0"/>
              </a:rPr>
              <a:t>Low Temperature, Long Time</a:t>
            </a:r>
            <a:r>
              <a:rPr lang="en-US" sz="9600" b="1" i="1" dirty="0" smtClean="0">
                <a:solidFill>
                  <a:srgbClr val="000000"/>
                </a:solidFill>
                <a:latin typeface="Times New Roman" pitchFamily="18" charset="0"/>
                <a:ea typeface="Times New Roman"/>
                <a:cs typeface="Times New Roman" pitchFamily="18" charset="0"/>
              </a:rPr>
              <a:t> pasteurization” </a:t>
            </a:r>
            <a:r>
              <a:rPr lang="en-US" sz="9600" dirty="0" smtClean="0">
                <a:solidFill>
                  <a:srgbClr val="000000"/>
                </a:solidFill>
                <a:latin typeface="Times New Roman" pitchFamily="18" charset="0"/>
                <a:ea typeface="Times New Roman"/>
                <a:cs typeface="Times New Roman" pitchFamily="18" charset="0"/>
              </a:rPr>
              <a:t>(</a:t>
            </a:r>
            <a:r>
              <a:rPr lang="en-US" sz="9600" b="1" i="1" dirty="0" smtClean="0">
                <a:solidFill>
                  <a:srgbClr val="000000"/>
                </a:solidFill>
                <a:latin typeface="Times New Roman" pitchFamily="18" charset="0"/>
                <a:ea typeface="Times New Roman"/>
                <a:cs typeface="Times New Roman" pitchFamily="18" charset="0"/>
              </a:rPr>
              <a:t>LTLT</a:t>
            </a:r>
            <a:r>
              <a:rPr lang="en-US" sz="9600" dirty="0" smtClean="0">
                <a:solidFill>
                  <a:srgbClr val="000000"/>
                </a:solidFill>
                <a:latin typeface="Times New Roman" pitchFamily="18" charset="0"/>
                <a:ea typeface="Times New Roman"/>
                <a:cs typeface="Times New Roman" pitchFamily="18" charset="0"/>
              </a:rPr>
              <a:t>)), with the product heated and held in an enclosed tank. This is a </a:t>
            </a:r>
            <a:r>
              <a:rPr lang="en-US" sz="9600" dirty="0" smtClean="0">
                <a:latin typeface="Times New Roman" pitchFamily="18" charset="0"/>
                <a:ea typeface="Times New Roman"/>
                <a:cs typeface="Times New Roman" pitchFamily="18" charset="0"/>
              </a:rPr>
              <a:t>process of heating milk and milk products at a temperature of about </a:t>
            </a:r>
            <a:r>
              <a:rPr lang="en-US" sz="9600" b="1" dirty="0" smtClean="0">
                <a:latin typeface="Times New Roman" pitchFamily="18" charset="0"/>
                <a:ea typeface="Times New Roman"/>
                <a:cs typeface="Times New Roman" pitchFamily="18" charset="0"/>
              </a:rPr>
              <a:t>63</a:t>
            </a:r>
            <a:r>
              <a:rPr lang="en-US" sz="9600" b="1" baseline="30000" dirty="0" smtClean="0">
                <a:latin typeface="Times New Roman" pitchFamily="18" charset="0"/>
                <a:ea typeface="Times New Roman"/>
                <a:cs typeface="Times New Roman" pitchFamily="18" charset="0"/>
              </a:rPr>
              <a:t>o</a:t>
            </a:r>
            <a:r>
              <a:rPr lang="en-US" sz="9600" b="1" dirty="0" smtClean="0">
                <a:latin typeface="Times New Roman" pitchFamily="18" charset="0"/>
                <a:ea typeface="Times New Roman"/>
                <a:cs typeface="Times New Roman" pitchFamily="18" charset="0"/>
              </a:rPr>
              <a:t>C</a:t>
            </a:r>
            <a:r>
              <a:rPr lang="en-US" sz="9600" dirty="0" smtClean="0">
                <a:latin typeface="Times New Roman" pitchFamily="18" charset="0"/>
                <a:ea typeface="Times New Roman"/>
                <a:cs typeface="Times New Roman" pitchFamily="18" charset="0"/>
              </a:rPr>
              <a:t> and holding at this temperature for </a:t>
            </a:r>
            <a:r>
              <a:rPr lang="en-US" sz="9600" b="1" dirty="0" smtClean="0">
                <a:latin typeface="Times New Roman" pitchFamily="18" charset="0"/>
                <a:ea typeface="Times New Roman"/>
                <a:cs typeface="Times New Roman" pitchFamily="18" charset="0"/>
              </a:rPr>
              <a:t>30 minutes</a:t>
            </a:r>
            <a:r>
              <a:rPr lang="en-US" sz="9600" dirty="0" smtClean="0">
                <a:latin typeface="Times New Roman" pitchFamily="18" charset="0"/>
                <a:ea typeface="Times New Roman"/>
                <a:cs typeface="Times New Roman" pitchFamily="18" charset="0"/>
              </a:rPr>
              <a:t> and immediately cooled to </a:t>
            </a:r>
            <a:r>
              <a:rPr lang="en-US" sz="9600" b="1" dirty="0" smtClean="0">
                <a:latin typeface="Times New Roman" pitchFamily="18" charset="0"/>
                <a:ea typeface="Times New Roman"/>
                <a:cs typeface="Times New Roman" pitchFamily="18" charset="0"/>
              </a:rPr>
              <a:t>5</a:t>
            </a:r>
            <a:r>
              <a:rPr lang="en-US" sz="9600" baseline="30000" dirty="0" smtClean="0">
                <a:latin typeface="Times New Roman" pitchFamily="18" charset="0"/>
                <a:ea typeface="Times New Roman"/>
                <a:cs typeface="Times New Roman" pitchFamily="18" charset="0"/>
              </a:rPr>
              <a:t>o</a:t>
            </a:r>
            <a:r>
              <a:rPr lang="en-US" sz="9600" dirty="0" smtClean="0">
                <a:latin typeface="Times New Roman" pitchFamily="18" charset="0"/>
                <a:ea typeface="Times New Roman"/>
                <a:cs typeface="Times New Roman" pitchFamily="18" charset="0"/>
              </a:rPr>
              <a:t>C.</a:t>
            </a:r>
          </a:p>
          <a:p>
            <a:pPr lvl="0" algn="just">
              <a:lnSpc>
                <a:spcPct val="150000"/>
              </a:lnSpc>
              <a:spcBef>
                <a:spcPts val="0"/>
              </a:spcBef>
              <a:spcAft>
                <a:spcPts val="1200"/>
              </a:spcAft>
              <a:buFont typeface="Times New Roman"/>
              <a:buAutoNum type="arabicPeriod"/>
            </a:pPr>
            <a:r>
              <a:rPr lang="en-US" sz="9600" dirty="0" smtClean="0">
                <a:solidFill>
                  <a:srgbClr val="000000"/>
                </a:solidFill>
                <a:latin typeface="Times New Roman" pitchFamily="18" charset="0"/>
                <a:ea typeface="Times New Roman"/>
                <a:cs typeface="Times New Roman" pitchFamily="18" charset="0"/>
              </a:rPr>
              <a:t>As a </a:t>
            </a:r>
            <a:r>
              <a:rPr lang="en-US" sz="9600" b="1" dirty="0" smtClean="0">
                <a:solidFill>
                  <a:srgbClr val="000000"/>
                </a:solidFill>
                <a:latin typeface="Times New Roman" pitchFamily="18" charset="0"/>
                <a:ea typeface="Times New Roman"/>
                <a:cs typeface="Times New Roman" pitchFamily="18" charset="0"/>
              </a:rPr>
              <a:t>continuous operation</a:t>
            </a:r>
            <a:r>
              <a:rPr lang="en-US" sz="9600" b="1" i="1" dirty="0" smtClean="0">
                <a:solidFill>
                  <a:srgbClr val="000000"/>
                </a:solidFill>
                <a:latin typeface="Times New Roman" pitchFamily="18" charset="0"/>
                <a:ea typeface="Times New Roman"/>
                <a:cs typeface="Times New Roman" pitchFamily="18" charset="0"/>
              </a:rPr>
              <a:t> </a:t>
            </a:r>
            <a:r>
              <a:rPr lang="en-US" sz="9600" b="1" dirty="0" smtClean="0">
                <a:solidFill>
                  <a:srgbClr val="000000"/>
                </a:solidFill>
                <a:latin typeface="Times New Roman" pitchFamily="18" charset="0"/>
                <a:ea typeface="Times New Roman"/>
                <a:cs typeface="Times New Roman" pitchFamily="18" charset="0"/>
              </a:rPr>
              <a:t>(</a:t>
            </a:r>
            <a:r>
              <a:rPr lang="en-US" sz="9600" b="1" i="1" dirty="0" smtClean="0">
                <a:solidFill>
                  <a:srgbClr val="000000"/>
                </a:solidFill>
                <a:latin typeface="Times New Roman" pitchFamily="18" charset="0"/>
                <a:ea typeface="Times New Roman"/>
                <a:cs typeface="Times New Roman" pitchFamily="18" charset="0"/>
              </a:rPr>
              <a:t>“</a:t>
            </a:r>
            <a:r>
              <a:rPr lang="en-US" sz="9600" dirty="0" smtClean="0">
                <a:solidFill>
                  <a:srgbClr val="000000"/>
                </a:solidFill>
                <a:latin typeface="Times New Roman" pitchFamily="18" charset="0"/>
                <a:ea typeface="Times New Roman"/>
                <a:cs typeface="Times New Roman" pitchFamily="18" charset="0"/>
              </a:rPr>
              <a:t>High Temperature, Short Time </a:t>
            </a:r>
            <a:r>
              <a:rPr lang="en-US" sz="9600" b="1" i="1" dirty="0" smtClean="0">
                <a:solidFill>
                  <a:srgbClr val="000000"/>
                </a:solidFill>
                <a:latin typeface="Times New Roman" pitchFamily="18" charset="0"/>
                <a:ea typeface="Times New Roman"/>
                <a:cs typeface="Times New Roman" pitchFamily="18" charset="0"/>
              </a:rPr>
              <a:t>pasteurization”</a:t>
            </a:r>
            <a:r>
              <a:rPr lang="en-US" sz="9600" dirty="0" smtClean="0">
                <a:solidFill>
                  <a:srgbClr val="000000"/>
                </a:solidFill>
                <a:latin typeface="Times New Roman" pitchFamily="18" charset="0"/>
                <a:ea typeface="Times New Roman"/>
                <a:cs typeface="Times New Roman" pitchFamily="18" charset="0"/>
              </a:rPr>
              <a:t> (</a:t>
            </a:r>
            <a:r>
              <a:rPr lang="en-US" sz="9600" b="1" i="1" dirty="0" smtClean="0">
                <a:solidFill>
                  <a:srgbClr val="000000"/>
                </a:solidFill>
                <a:latin typeface="Times New Roman" pitchFamily="18" charset="0"/>
                <a:ea typeface="Times New Roman"/>
                <a:cs typeface="Times New Roman" pitchFamily="18" charset="0"/>
              </a:rPr>
              <a:t>HTST</a:t>
            </a:r>
            <a:r>
              <a:rPr lang="en-US" sz="9600" dirty="0" smtClean="0">
                <a:solidFill>
                  <a:srgbClr val="000000"/>
                </a:solidFill>
                <a:latin typeface="Times New Roman" pitchFamily="18" charset="0"/>
                <a:ea typeface="Times New Roman"/>
                <a:cs typeface="Times New Roman" pitchFamily="18" charset="0"/>
              </a:rPr>
              <a:t>)) with the product heated in </a:t>
            </a:r>
            <a:r>
              <a:rPr lang="en-US" sz="9600" b="1" dirty="0" smtClean="0">
                <a:solidFill>
                  <a:srgbClr val="000000"/>
                </a:solidFill>
                <a:latin typeface="Times New Roman" pitchFamily="18" charset="0"/>
                <a:ea typeface="Times New Roman"/>
                <a:cs typeface="Times New Roman" pitchFamily="18" charset="0"/>
              </a:rPr>
              <a:t>a heat exchanger</a:t>
            </a:r>
            <a:r>
              <a:rPr lang="en-US" sz="9600" dirty="0" smtClean="0">
                <a:solidFill>
                  <a:srgbClr val="000000"/>
                </a:solidFill>
                <a:latin typeface="Times New Roman" pitchFamily="18" charset="0"/>
                <a:ea typeface="Times New Roman"/>
                <a:cs typeface="Times New Roman" pitchFamily="18" charset="0"/>
              </a:rPr>
              <a:t> and then held in a holding tube for the required time.</a:t>
            </a:r>
            <a:r>
              <a:rPr lang="en-US" sz="9600" dirty="0" smtClean="0">
                <a:latin typeface="Times New Roman" pitchFamily="18" charset="0"/>
                <a:ea typeface="Times New Roman"/>
                <a:cs typeface="Times New Roman" pitchFamily="18" charset="0"/>
              </a:rPr>
              <a:t> This is heating milk and milk products at </a:t>
            </a:r>
            <a:r>
              <a:rPr lang="en-US" sz="9600" b="1" dirty="0" smtClean="0">
                <a:latin typeface="Times New Roman" pitchFamily="18" charset="0"/>
                <a:ea typeface="Times New Roman"/>
                <a:cs typeface="Times New Roman" pitchFamily="18" charset="0"/>
              </a:rPr>
              <a:t>72</a:t>
            </a:r>
            <a:r>
              <a:rPr lang="en-US" sz="9600" b="1" baseline="30000" dirty="0" smtClean="0">
                <a:latin typeface="Times New Roman" pitchFamily="18" charset="0"/>
                <a:ea typeface="Times New Roman"/>
                <a:cs typeface="Times New Roman" pitchFamily="18" charset="0"/>
              </a:rPr>
              <a:t>o</a:t>
            </a:r>
            <a:r>
              <a:rPr lang="en-US" sz="9600" b="1" dirty="0" smtClean="0">
                <a:latin typeface="Times New Roman" pitchFamily="18" charset="0"/>
                <a:ea typeface="Times New Roman"/>
                <a:cs typeface="Times New Roman" pitchFamily="18" charset="0"/>
              </a:rPr>
              <a:t>C</a:t>
            </a:r>
            <a:r>
              <a:rPr lang="en-US" sz="9600" dirty="0" smtClean="0">
                <a:latin typeface="Times New Roman" pitchFamily="18" charset="0"/>
                <a:ea typeface="Times New Roman"/>
                <a:cs typeface="Times New Roman" pitchFamily="18" charset="0"/>
              </a:rPr>
              <a:t> for </a:t>
            </a:r>
            <a:r>
              <a:rPr lang="en-US" sz="9600" b="1" dirty="0" smtClean="0">
                <a:latin typeface="Times New Roman" pitchFamily="18" charset="0"/>
                <a:ea typeface="Times New Roman"/>
                <a:cs typeface="Times New Roman" pitchFamily="18" charset="0"/>
              </a:rPr>
              <a:t>15 seconds</a:t>
            </a:r>
            <a:r>
              <a:rPr lang="en-US" sz="9600" dirty="0" smtClean="0">
                <a:latin typeface="Times New Roman" pitchFamily="18" charset="0"/>
                <a:ea typeface="Times New Roman"/>
                <a:cs typeface="Times New Roman" pitchFamily="18" charset="0"/>
              </a:rPr>
              <a:t> and cooling it immediately to 5</a:t>
            </a:r>
            <a:r>
              <a:rPr lang="en-US" sz="9600" baseline="30000" dirty="0" smtClean="0">
                <a:latin typeface="Times New Roman" pitchFamily="18" charset="0"/>
                <a:ea typeface="Times New Roman"/>
                <a:cs typeface="Times New Roman" pitchFamily="18" charset="0"/>
              </a:rPr>
              <a:t>o</a:t>
            </a:r>
            <a:r>
              <a:rPr lang="en-US" sz="9600" dirty="0" smtClean="0">
                <a:latin typeface="Times New Roman" pitchFamily="18" charset="0"/>
                <a:ea typeface="Times New Roman"/>
                <a:cs typeface="Times New Roman" pitchFamily="18" charset="0"/>
              </a:rPr>
              <a:t>C.</a:t>
            </a:r>
          </a:p>
          <a:p>
            <a:pPr marL="1143000" lvl="0" indent="-625475" algn="just">
              <a:lnSpc>
                <a:spcPct val="150000"/>
              </a:lnSpc>
              <a:spcBef>
                <a:spcPts val="0"/>
              </a:spcBef>
              <a:buFont typeface="Wingdings" pitchFamily="2" charset="2"/>
              <a:buChar char="v"/>
            </a:pPr>
            <a:r>
              <a:rPr lang="en-US" sz="9600" dirty="0" smtClean="0">
                <a:latin typeface="Times New Roman" pitchFamily="18" charset="0"/>
                <a:cs typeface="Times New Roman" pitchFamily="18" charset="0"/>
              </a:rPr>
              <a:t>Currently, the </a:t>
            </a:r>
            <a:r>
              <a:rPr lang="en-US" sz="9600" b="1" dirty="0" smtClean="0">
                <a:latin typeface="Times New Roman" pitchFamily="18" charset="0"/>
                <a:cs typeface="Times New Roman" pitchFamily="18" charset="0"/>
              </a:rPr>
              <a:t>most common</a:t>
            </a:r>
            <a:r>
              <a:rPr lang="en-US" sz="9600" dirty="0" smtClean="0">
                <a:latin typeface="Times New Roman" pitchFamily="18" charset="0"/>
                <a:cs typeface="Times New Roman" pitchFamily="18" charset="0"/>
              </a:rPr>
              <a:t> method of pasteurization </a:t>
            </a:r>
            <a:endParaRPr lang="en-US" sz="9600" dirty="0" smtClean="0">
              <a:latin typeface="Times New Roman" pitchFamily="18" charset="0"/>
              <a:ea typeface="Times New Roman"/>
              <a:cs typeface="Times New Roman" pitchFamily="18" charset="0"/>
            </a:endParaRPr>
          </a:p>
          <a:p>
            <a:endParaRPr lang="en-US" sz="2400"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00800"/>
          </a:xfrm>
        </p:spPr>
        <p:txBody>
          <a:bodyPr>
            <a:noAutofit/>
          </a:bodyPr>
          <a:lstStyle/>
          <a:p>
            <a:pPr marL="0" marR="0" indent="0">
              <a:spcBef>
                <a:spcPts val="0"/>
              </a:spcBef>
              <a:spcAft>
                <a:spcPts val="0"/>
              </a:spcAft>
            </a:pPr>
            <a:r>
              <a:rPr lang="en-US" sz="2800" dirty="0" smtClean="0">
                <a:latin typeface="Times New Roman" pitchFamily="18" charset="0"/>
                <a:ea typeface="Times New Roman"/>
                <a:cs typeface="Times New Roman" pitchFamily="18" charset="0"/>
              </a:rPr>
              <a:t>Generally, several Time-Temperature combinations have been approved as equivalent: -</a:t>
            </a:r>
          </a:p>
          <a:p>
            <a:pPr marL="0" marR="0" indent="0">
              <a:lnSpc>
                <a:spcPct val="150000"/>
              </a:lnSpc>
              <a:spcBef>
                <a:spcPts val="0"/>
              </a:spcBef>
              <a:spcAft>
                <a:spcPts val="0"/>
              </a:spcAft>
            </a:pPr>
            <a:endParaRPr lang="en-US" sz="1900" b="1" dirty="0" smtClean="0">
              <a:latin typeface="Times New Roman" pitchFamily="18" charset="0"/>
              <a:ea typeface="Times New Roman"/>
              <a:cs typeface="Times New Roman" pitchFamily="18" charset="0"/>
            </a:endParaRPr>
          </a:p>
          <a:p>
            <a:pPr marL="0" marR="0" indent="0">
              <a:lnSpc>
                <a:spcPct val="150000"/>
              </a:lnSpc>
              <a:spcBef>
                <a:spcPts val="0"/>
              </a:spcBef>
              <a:spcAft>
                <a:spcPts val="0"/>
              </a:spcAft>
            </a:pPr>
            <a:endParaRPr lang="en-US" sz="1900" b="1" dirty="0" smtClean="0">
              <a:latin typeface="Times New Roman" pitchFamily="18" charset="0"/>
              <a:ea typeface="Times New Roman"/>
              <a:cs typeface="Times New Roman" pitchFamily="18" charset="0"/>
            </a:endParaRPr>
          </a:p>
          <a:p>
            <a:pPr marL="0" marR="0" indent="0">
              <a:lnSpc>
                <a:spcPct val="150000"/>
              </a:lnSpc>
              <a:spcBef>
                <a:spcPts val="0"/>
              </a:spcBef>
              <a:spcAft>
                <a:spcPts val="0"/>
              </a:spcAft>
            </a:pPr>
            <a:endParaRPr lang="en-US" sz="1900" b="1" dirty="0" smtClean="0">
              <a:latin typeface="Times New Roman" pitchFamily="18" charset="0"/>
              <a:ea typeface="Times New Roman"/>
              <a:cs typeface="Times New Roman" pitchFamily="18" charset="0"/>
            </a:endParaRPr>
          </a:p>
          <a:p>
            <a:pPr marL="0" marR="0" indent="0">
              <a:lnSpc>
                <a:spcPct val="150000"/>
              </a:lnSpc>
              <a:spcBef>
                <a:spcPts val="0"/>
              </a:spcBef>
              <a:spcAft>
                <a:spcPts val="0"/>
              </a:spcAft>
            </a:pPr>
            <a:endParaRPr lang="en-US" sz="1900" b="1" dirty="0" smtClean="0">
              <a:latin typeface="Times New Roman" pitchFamily="18" charset="0"/>
              <a:ea typeface="Times New Roman"/>
              <a:cs typeface="Times New Roman" pitchFamily="18" charset="0"/>
            </a:endParaRPr>
          </a:p>
          <a:p>
            <a:pPr marL="0" marR="0" indent="0">
              <a:lnSpc>
                <a:spcPct val="150000"/>
              </a:lnSpc>
              <a:spcBef>
                <a:spcPts val="0"/>
              </a:spcBef>
              <a:spcAft>
                <a:spcPts val="0"/>
              </a:spcAft>
            </a:pPr>
            <a:endParaRPr lang="en-US" sz="1900" b="1" dirty="0" smtClean="0">
              <a:latin typeface="Times New Roman" pitchFamily="18" charset="0"/>
              <a:ea typeface="Times New Roman"/>
              <a:cs typeface="Times New Roman" pitchFamily="18" charset="0"/>
            </a:endParaRPr>
          </a:p>
          <a:p>
            <a:pPr marL="0" marR="0" indent="0">
              <a:lnSpc>
                <a:spcPct val="150000"/>
              </a:lnSpc>
              <a:spcBef>
                <a:spcPts val="0"/>
              </a:spcBef>
              <a:spcAft>
                <a:spcPts val="0"/>
              </a:spcAft>
            </a:pPr>
            <a:endParaRPr lang="en-US" sz="1900" b="1" dirty="0" smtClean="0">
              <a:latin typeface="Times New Roman" pitchFamily="18" charset="0"/>
              <a:ea typeface="Times New Roman"/>
              <a:cs typeface="Times New Roman" pitchFamily="18" charset="0"/>
            </a:endParaRPr>
          </a:p>
          <a:p>
            <a:pPr marL="0" marR="0" indent="0">
              <a:lnSpc>
                <a:spcPct val="150000"/>
              </a:lnSpc>
              <a:spcBef>
                <a:spcPts val="0"/>
              </a:spcBef>
              <a:spcAft>
                <a:spcPts val="0"/>
              </a:spcAft>
            </a:pPr>
            <a:endParaRPr lang="en-US" sz="1900" b="1" dirty="0" smtClean="0">
              <a:latin typeface="Times New Roman" pitchFamily="18" charset="0"/>
              <a:ea typeface="Times New Roman"/>
              <a:cs typeface="Times New Roman" pitchFamily="18" charset="0"/>
            </a:endParaRPr>
          </a:p>
          <a:p>
            <a:pPr marL="0" lvl="0" indent="0" algn="just">
              <a:spcBef>
                <a:spcPts val="600"/>
              </a:spcBef>
              <a:buNone/>
            </a:pPr>
            <a:r>
              <a:rPr lang="en-US" sz="2400" dirty="0" smtClean="0">
                <a:latin typeface="Times New Roman" pitchFamily="18" charset="0"/>
                <a:ea typeface="Times New Roman"/>
                <a:cs typeface="Times New Roman" pitchFamily="18" charset="0"/>
              </a:rPr>
              <a:t>These precise heat treatments are based on the destruction of the </a:t>
            </a:r>
            <a:r>
              <a:rPr lang="en-US" sz="2400" b="1" i="1" dirty="0" err="1" smtClean="0">
                <a:latin typeface="Times New Roman" pitchFamily="18" charset="0"/>
                <a:ea typeface="Times New Roman"/>
                <a:cs typeface="Times New Roman" pitchFamily="18" charset="0"/>
              </a:rPr>
              <a:t>Coxiella</a:t>
            </a:r>
            <a:r>
              <a:rPr lang="en-US" sz="2400" b="1" i="1" dirty="0" smtClean="0">
                <a:latin typeface="Times New Roman" pitchFamily="18" charset="0"/>
                <a:ea typeface="Times New Roman"/>
                <a:cs typeface="Times New Roman" pitchFamily="18" charset="0"/>
              </a:rPr>
              <a:t> </a:t>
            </a:r>
            <a:r>
              <a:rPr lang="en-US" sz="2400" b="1" i="1" dirty="0" err="1" smtClean="0">
                <a:latin typeface="Times New Roman" pitchFamily="18" charset="0"/>
                <a:ea typeface="Times New Roman"/>
                <a:cs typeface="Times New Roman" pitchFamily="18" charset="0"/>
              </a:rPr>
              <a:t>burnetii</a:t>
            </a:r>
            <a:r>
              <a:rPr lang="en-US" sz="2400" dirty="0" smtClean="0">
                <a:latin typeface="Times New Roman" pitchFamily="18" charset="0"/>
                <a:ea typeface="Times New Roman"/>
                <a:cs typeface="Times New Roman" pitchFamily="18" charset="0"/>
              </a:rPr>
              <a:t>, which is considered the most heat-resistant non-spore forming pathogen found in milk. </a:t>
            </a:r>
          </a:p>
          <a:p>
            <a:pPr marL="0" lvl="0" indent="0" algn="just">
              <a:spcBef>
                <a:spcPts val="600"/>
              </a:spcBef>
              <a:buNone/>
            </a:pPr>
            <a:r>
              <a:rPr lang="en-US" sz="2400" dirty="0" smtClean="0">
                <a:latin typeface="Times New Roman" pitchFamily="18" charset="0"/>
                <a:ea typeface="Times New Roman"/>
                <a:cs typeface="Times New Roman" pitchFamily="18" charset="0"/>
              </a:rPr>
              <a:t>Absolute control of the thermal treatment is essential for the safety of milk.</a:t>
            </a:r>
            <a:endParaRPr lang="en-US" sz="2400" dirty="0">
              <a:latin typeface="Times New Roman" pitchFamily="18" charset="0"/>
              <a:ea typeface="Times New Roman"/>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48</a:t>
            </a:fld>
            <a:endParaRPr lang="en-US"/>
          </a:p>
        </p:txBody>
      </p:sp>
      <p:sp>
        <p:nvSpPr>
          <p:cNvPr id="5" name="Rectangle 4"/>
          <p:cNvSpPr/>
          <p:nvPr/>
        </p:nvSpPr>
        <p:spPr>
          <a:xfrm>
            <a:off x="304800" y="1371600"/>
            <a:ext cx="8458200" cy="266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350838" lvl="0" indent="-350838" algn="just">
              <a:spcBef>
                <a:spcPts val="600"/>
              </a:spcBef>
              <a:buFont typeface="+mj-lt"/>
              <a:buAutoNum type="arabicPeriod"/>
            </a:pPr>
            <a:r>
              <a:rPr lang="en-US" sz="2400" b="1" dirty="0" smtClean="0">
                <a:latin typeface="Times New Roman" pitchFamily="18" charset="0"/>
                <a:cs typeface="Times New Roman" pitchFamily="18" charset="0"/>
              </a:rPr>
              <a:t>63°C (145°F) for 30 min </a:t>
            </a:r>
          </a:p>
          <a:p>
            <a:pPr marL="350838" lvl="0" indent="-350838" algn="just">
              <a:spcBef>
                <a:spcPts val="600"/>
              </a:spcBef>
              <a:buFont typeface="+mj-lt"/>
              <a:buAutoNum type="arabicPeriod"/>
            </a:pPr>
            <a:r>
              <a:rPr lang="en-US" sz="2400" b="1" dirty="0" smtClean="0">
                <a:latin typeface="Times New Roman" pitchFamily="18" charset="0"/>
                <a:cs typeface="Times New Roman" pitchFamily="18" charset="0"/>
              </a:rPr>
              <a:t>72°C (161°F) for 15 s</a:t>
            </a:r>
          </a:p>
          <a:p>
            <a:pPr marL="350838" lvl="0" indent="-350838" algn="just">
              <a:spcBef>
                <a:spcPts val="600"/>
              </a:spcBef>
              <a:buFont typeface="+mj-lt"/>
              <a:buAutoNum type="arabicPeriod"/>
            </a:pPr>
            <a:r>
              <a:rPr lang="en-US" sz="2400" b="1" dirty="0" smtClean="0">
                <a:latin typeface="Times New Roman" pitchFamily="18" charset="0"/>
                <a:cs typeface="Times New Roman" pitchFamily="18" charset="0"/>
              </a:rPr>
              <a:t>89°C (191°F) for 1 s</a:t>
            </a:r>
          </a:p>
          <a:p>
            <a:pPr marL="350838" lvl="0" indent="-350838" algn="just">
              <a:spcBef>
                <a:spcPts val="600"/>
              </a:spcBef>
              <a:buFont typeface="+mj-lt"/>
              <a:buAutoNum type="arabicPeriod"/>
            </a:pPr>
            <a:r>
              <a:rPr lang="en-US" sz="2400" b="1" dirty="0" smtClean="0">
                <a:latin typeface="Times New Roman" pitchFamily="18" charset="0"/>
                <a:cs typeface="Times New Roman" pitchFamily="18" charset="0"/>
              </a:rPr>
              <a:t>90°C (194°F) for 0.5 s</a:t>
            </a:r>
          </a:p>
          <a:p>
            <a:pPr marL="350838" lvl="0" indent="-350838" algn="just">
              <a:spcBef>
                <a:spcPts val="600"/>
              </a:spcBef>
              <a:buFont typeface="+mj-lt"/>
              <a:buAutoNum type="arabicPeriod"/>
            </a:pPr>
            <a:endParaRPr lang="en-US" sz="2400" b="1" dirty="0" smtClean="0">
              <a:latin typeface="Times New Roman" pitchFamily="18" charset="0"/>
              <a:cs typeface="Times New Roman" pitchFamily="18" charset="0"/>
            </a:endParaRPr>
          </a:p>
          <a:p>
            <a:pPr marL="350838" lvl="0" indent="-350838" algn="just">
              <a:spcBef>
                <a:spcPts val="600"/>
              </a:spcBef>
              <a:buFont typeface="+mj-lt"/>
              <a:buAutoNum type="arabicPeriod"/>
            </a:pPr>
            <a:endParaRPr lang="en-US" sz="2400" b="1" dirty="0" smtClean="0">
              <a:latin typeface="Times New Roman" pitchFamily="18" charset="0"/>
              <a:cs typeface="Times New Roman" pitchFamily="18" charset="0"/>
            </a:endParaRPr>
          </a:p>
          <a:p>
            <a:pPr marL="350838" lvl="0" indent="-350838" algn="just">
              <a:spcBef>
                <a:spcPts val="600"/>
              </a:spcBef>
              <a:buFont typeface="+mj-lt"/>
              <a:buAutoNum type="arabicPeriod"/>
            </a:pPr>
            <a:endParaRPr lang="en-US" sz="2400" b="1" dirty="0" smtClean="0">
              <a:latin typeface="Times New Roman" pitchFamily="18" charset="0"/>
              <a:cs typeface="Times New Roman" pitchFamily="18" charset="0"/>
            </a:endParaRPr>
          </a:p>
          <a:p>
            <a:pPr marL="350838" lvl="0" indent="-350838" algn="just">
              <a:spcBef>
                <a:spcPts val="600"/>
              </a:spcBef>
              <a:buFont typeface="+mj-lt"/>
              <a:buAutoNum type="arabicPeriod"/>
            </a:pPr>
            <a:r>
              <a:rPr lang="en-US" sz="2400" b="1" dirty="0" smtClean="0">
                <a:latin typeface="Times New Roman" pitchFamily="18" charset="0"/>
                <a:cs typeface="Times New Roman" pitchFamily="18" charset="0"/>
              </a:rPr>
              <a:t>94°C (201°F) for 0.1 s</a:t>
            </a:r>
          </a:p>
          <a:p>
            <a:pPr marL="350838" lvl="0" indent="-350838" algn="just">
              <a:spcBef>
                <a:spcPts val="600"/>
              </a:spcBef>
              <a:buFont typeface="+mj-lt"/>
              <a:buAutoNum type="arabicPeriod"/>
            </a:pPr>
            <a:r>
              <a:rPr lang="en-US" sz="2400" b="1" dirty="0" smtClean="0">
                <a:latin typeface="Times New Roman" pitchFamily="18" charset="0"/>
                <a:cs typeface="Times New Roman" pitchFamily="18" charset="0"/>
              </a:rPr>
              <a:t>96°C (204°F) for 0.05 s</a:t>
            </a:r>
          </a:p>
          <a:p>
            <a:pPr marL="350838" lvl="0" indent="-350838" algn="just">
              <a:spcBef>
                <a:spcPts val="600"/>
              </a:spcBef>
              <a:buFont typeface="+mj-lt"/>
              <a:buAutoNum type="arabicPeriod"/>
            </a:pPr>
            <a:r>
              <a:rPr lang="en-US" sz="2400" b="1" dirty="0" smtClean="0">
                <a:latin typeface="Times New Roman" pitchFamily="18" charset="0"/>
                <a:cs typeface="Times New Roman" pitchFamily="18" charset="0"/>
              </a:rPr>
              <a:t>100°C (212°F) for 0.01 s.</a:t>
            </a:r>
          </a:p>
          <a:p>
            <a:pPr algn="ct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sz="3100" b="1" dirty="0" smtClean="0">
                <a:solidFill>
                  <a:srgbClr val="000000"/>
                </a:solidFill>
                <a:latin typeface="Times New Roman"/>
                <a:ea typeface="Times New Roman"/>
              </a:rPr>
              <a:t>Sterilization of the milk</a:t>
            </a:r>
            <a:endParaRPr lang="en-US" dirty="0"/>
          </a:p>
        </p:txBody>
      </p:sp>
      <p:sp>
        <p:nvSpPr>
          <p:cNvPr id="3" name="Content Placeholder 2"/>
          <p:cNvSpPr>
            <a:spLocks noGrp="1"/>
          </p:cNvSpPr>
          <p:nvPr>
            <p:ph idx="1"/>
          </p:nvPr>
        </p:nvSpPr>
        <p:spPr>
          <a:xfrm>
            <a:off x="152400" y="685800"/>
            <a:ext cx="8763000" cy="5943600"/>
          </a:xfrm>
        </p:spPr>
        <p:txBody>
          <a:bodyPr>
            <a:noAutofit/>
          </a:bodyPr>
          <a:lstStyle/>
          <a:p>
            <a:pPr marL="0" marR="0" indent="0" algn="just">
              <a:lnSpc>
                <a:spcPct val="150000"/>
              </a:lnSpc>
              <a:spcBef>
                <a:spcPts val="600"/>
              </a:spcBef>
              <a:spcAft>
                <a:spcPts val="600"/>
              </a:spcAft>
              <a:tabLst>
                <a:tab pos="168275" algn="l"/>
              </a:tabLst>
            </a:pPr>
            <a:r>
              <a:rPr lang="en-US" sz="2400" dirty="0" smtClean="0">
                <a:solidFill>
                  <a:srgbClr val="000000"/>
                </a:solidFill>
                <a:latin typeface="Times New Roman"/>
                <a:ea typeface="Times New Roman"/>
              </a:rPr>
              <a:t>Sterilization is a </a:t>
            </a:r>
            <a:r>
              <a:rPr lang="en-US" sz="2400" b="1" dirty="0" err="1" smtClean="0">
                <a:solidFill>
                  <a:srgbClr val="000000"/>
                </a:solidFill>
                <a:latin typeface="Times New Roman"/>
                <a:ea typeface="Times New Roman"/>
              </a:rPr>
              <a:t>microbiocidal</a:t>
            </a:r>
            <a:r>
              <a:rPr lang="en-US" sz="2400" dirty="0" smtClean="0">
                <a:solidFill>
                  <a:srgbClr val="000000"/>
                </a:solidFill>
                <a:latin typeface="Times New Roman"/>
                <a:ea typeface="Times New Roman"/>
              </a:rPr>
              <a:t> control measure that can be obtained by various heat treatments, the most common and validated methods being </a:t>
            </a:r>
            <a:r>
              <a:rPr lang="en-US" sz="2400" b="1" dirty="0" smtClean="0">
                <a:solidFill>
                  <a:srgbClr val="000000"/>
                </a:solidFill>
                <a:latin typeface="Times New Roman"/>
                <a:ea typeface="Times New Roman"/>
              </a:rPr>
              <a:t>UHT</a:t>
            </a:r>
            <a:r>
              <a:rPr lang="en-US" sz="2400" dirty="0" smtClean="0">
                <a:solidFill>
                  <a:srgbClr val="000000"/>
                </a:solidFill>
                <a:latin typeface="Times New Roman"/>
                <a:ea typeface="Times New Roman"/>
              </a:rPr>
              <a:t> (</a:t>
            </a:r>
            <a:r>
              <a:rPr lang="en-US" sz="2400" b="1" dirty="0" smtClean="0">
                <a:solidFill>
                  <a:srgbClr val="000000"/>
                </a:solidFill>
                <a:latin typeface="Times New Roman"/>
                <a:ea typeface="Times New Roman"/>
              </a:rPr>
              <a:t>Ultra High Temperature</a:t>
            </a:r>
            <a:r>
              <a:rPr lang="en-US" sz="2400" dirty="0" smtClean="0">
                <a:solidFill>
                  <a:srgbClr val="000000"/>
                </a:solidFill>
                <a:latin typeface="Times New Roman"/>
                <a:ea typeface="Times New Roman"/>
              </a:rPr>
              <a:t>) processing in combination with </a:t>
            </a:r>
            <a:r>
              <a:rPr lang="en-US" sz="2800" b="1" dirty="0" smtClean="0">
                <a:solidFill>
                  <a:srgbClr val="000000"/>
                </a:solidFill>
                <a:latin typeface="Times New Roman"/>
                <a:ea typeface="Times New Roman"/>
              </a:rPr>
              <a:t>aseptic packaging</a:t>
            </a:r>
            <a:r>
              <a:rPr lang="en-US" sz="2400" dirty="0" smtClean="0">
                <a:solidFill>
                  <a:srgbClr val="000000"/>
                </a:solidFill>
                <a:latin typeface="Times New Roman"/>
                <a:ea typeface="Times New Roman"/>
              </a:rPr>
              <a:t> or </a:t>
            </a:r>
            <a:r>
              <a:rPr lang="en-US" sz="2800" b="1" dirty="0" smtClean="0">
                <a:solidFill>
                  <a:srgbClr val="000000"/>
                </a:solidFill>
                <a:latin typeface="Times New Roman"/>
                <a:ea typeface="Times New Roman"/>
              </a:rPr>
              <a:t>container</a:t>
            </a:r>
            <a:r>
              <a:rPr lang="en-US" sz="2800" dirty="0" smtClean="0">
                <a:solidFill>
                  <a:srgbClr val="000000"/>
                </a:solidFill>
                <a:latin typeface="Times New Roman"/>
                <a:ea typeface="Times New Roman"/>
              </a:rPr>
              <a:t> </a:t>
            </a:r>
            <a:r>
              <a:rPr lang="en-US" sz="2800" b="1" dirty="0" smtClean="0">
                <a:solidFill>
                  <a:srgbClr val="000000"/>
                </a:solidFill>
                <a:latin typeface="Times New Roman"/>
                <a:ea typeface="Times New Roman"/>
              </a:rPr>
              <a:t>Sterilization</a:t>
            </a:r>
            <a:r>
              <a:rPr lang="en-US" sz="2400" dirty="0" smtClean="0">
                <a:solidFill>
                  <a:srgbClr val="000000"/>
                </a:solidFill>
                <a:latin typeface="Times New Roman"/>
                <a:ea typeface="Times New Roman"/>
              </a:rPr>
              <a:t>.</a:t>
            </a:r>
            <a:endParaRPr lang="en-US" sz="2400" dirty="0" smtClean="0">
              <a:latin typeface="Times New Roman"/>
              <a:ea typeface="Times New Roman"/>
            </a:endParaRPr>
          </a:p>
          <a:p>
            <a:pPr marL="60325" marR="0" indent="-60325" algn="just">
              <a:lnSpc>
                <a:spcPct val="150000"/>
              </a:lnSpc>
              <a:spcBef>
                <a:spcPts val="600"/>
              </a:spcBef>
              <a:spcAft>
                <a:spcPts val="600"/>
              </a:spcAft>
            </a:pPr>
            <a:r>
              <a:rPr lang="en-US" sz="2400" dirty="0" smtClean="0">
                <a:solidFill>
                  <a:srgbClr val="000000"/>
                </a:solidFill>
                <a:latin typeface="Times New Roman"/>
                <a:ea typeface="Times New Roman"/>
              </a:rPr>
              <a:t>Thermal processes necessary to obtain </a:t>
            </a:r>
            <a:r>
              <a:rPr lang="en-US" sz="2400" b="1" dirty="0" smtClean="0">
                <a:solidFill>
                  <a:srgbClr val="000000"/>
                </a:solidFill>
                <a:latin typeface="Times New Roman"/>
                <a:ea typeface="Times New Roman"/>
              </a:rPr>
              <a:t>commercially sterile products </a:t>
            </a:r>
            <a:r>
              <a:rPr lang="en-US" sz="2400" dirty="0" smtClean="0">
                <a:solidFill>
                  <a:srgbClr val="000000"/>
                </a:solidFill>
                <a:latin typeface="Times New Roman"/>
                <a:ea typeface="Times New Roman"/>
              </a:rPr>
              <a:t>are designed to result in the </a:t>
            </a:r>
            <a:r>
              <a:rPr lang="en-US" sz="2400" b="1" dirty="0" smtClean="0">
                <a:solidFill>
                  <a:srgbClr val="000000"/>
                </a:solidFill>
                <a:latin typeface="Times New Roman"/>
                <a:ea typeface="Times New Roman"/>
              </a:rPr>
              <a:t>absence of viable microorganisms</a:t>
            </a:r>
            <a:r>
              <a:rPr lang="en-US" sz="2400" dirty="0" smtClean="0">
                <a:solidFill>
                  <a:srgbClr val="000000"/>
                </a:solidFill>
                <a:latin typeface="Times New Roman"/>
                <a:ea typeface="Times New Roman"/>
              </a:rPr>
              <a:t> and </a:t>
            </a:r>
            <a:r>
              <a:rPr lang="en-US" sz="2400" b="1" dirty="0" smtClean="0">
                <a:solidFill>
                  <a:srgbClr val="000000"/>
                </a:solidFill>
                <a:latin typeface="Times New Roman"/>
                <a:ea typeface="Times New Roman"/>
              </a:rPr>
              <a:t>their spores capable of growing in the treated product</a:t>
            </a:r>
            <a:r>
              <a:rPr lang="en-US" sz="2400" dirty="0" smtClean="0">
                <a:solidFill>
                  <a:srgbClr val="000000"/>
                </a:solidFill>
                <a:latin typeface="Times New Roman"/>
                <a:ea typeface="Times New Roman"/>
              </a:rPr>
              <a:t> when kept in a closed container at normal non-refrigerated conditions at which the food is likely to be held </a:t>
            </a:r>
            <a:r>
              <a:rPr lang="en-US" sz="2400" b="1" dirty="0" smtClean="0">
                <a:solidFill>
                  <a:srgbClr val="000000"/>
                </a:solidFill>
                <a:latin typeface="Times New Roman"/>
                <a:ea typeface="Times New Roman"/>
              </a:rPr>
              <a:t>during</a:t>
            </a:r>
            <a:r>
              <a:rPr lang="en-US" sz="2400" dirty="0" smtClean="0">
                <a:solidFill>
                  <a:srgbClr val="000000"/>
                </a:solidFill>
                <a:latin typeface="Times New Roman"/>
                <a:ea typeface="Times New Roman"/>
              </a:rPr>
              <a:t> </a:t>
            </a:r>
            <a:r>
              <a:rPr lang="en-US" sz="2400" b="1" dirty="0" smtClean="0">
                <a:solidFill>
                  <a:srgbClr val="000000"/>
                </a:solidFill>
                <a:latin typeface="Times New Roman"/>
                <a:ea typeface="Times New Roman"/>
              </a:rPr>
              <a:t>manufacture</a:t>
            </a:r>
            <a:r>
              <a:rPr lang="en-US" sz="2400" dirty="0" smtClean="0">
                <a:solidFill>
                  <a:srgbClr val="000000"/>
                </a:solidFill>
                <a:latin typeface="Times New Roman"/>
                <a:ea typeface="Times New Roman"/>
              </a:rPr>
              <a:t>, </a:t>
            </a:r>
            <a:r>
              <a:rPr lang="en-US" sz="2400" b="1" dirty="0" smtClean="0">
                <a:solidFill>
                  <a:srgbClr val="000000"/>
                </a:solidFill>
                <a:latin typeface="Times New Roman"/>
                <a:ea typeface="Times New Roman"/>
              </a:rPr>
              <a:t>distribution</a:t>
            </a:r>
            <a:r>
              <a:rPr lang="en-US" sz="2400" dirty="0" smtClean="0">
                <a:solidFill>
                  <a:srgbClr val="000000"/>
                </a:solidFill>
                <a:latin typeface="Times New Roman"/>
                <a:ea typeface="Times New Roman"/>
              </a:rPr>
              <a:t> and </a:t>
            </a:r>
            <a:r>
              <a:rPr lang="en-US" sz="2400" b="1" dirty="0" smtClean="0">
                <a:solidFill>
                  <a:srgbClr val="000000"/>
                </a:solidFill>
                <a:latin typeface="Times New Roman"/>
                <a:ea typeface="Times New Roman"/>
              </a:rPr>
              <a:t>storage</a:t>
            </a:r>
            <a:r>
              <a:rPr lang="en-US" sz="2400" dirty="0" smtClean="0">
                <a:solidFill>
                  <a:srgbClr val="000000"/>
                </a:solidFill>
                <a:latin typeface="Times New Roman"/>
                <a:ea typeface="Times New Roman"/>
              </a:rPr>
              <a:t>.</a:t>
            </a:r>
            <a:endParaRPr lang="en-US" sz="2400" dirty="0" smtClean="0">
              <a:latin typeface="Times New Roman"/>
              <a:ea typeface="Times New Roman"/>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838200"/>
          </a:xfrm>
        </p:spPr>
        <p:txBody>
          <a:bodyPr>
            <a:noAutofit/>
          </a:bodyPr>
          <a:lstStyle/>
          <a:p>
            <a:r>
              <a:rPr lang="en-US" sz="2400" b="1" dirty="0" smtClean="0">
                <a:latin typeface="Times New Roman" pitchFamily="18" charset="0"/>
                <a:cs typeface="Times New Roman" pitchFamily="18" charset="0"/>
              </a:rPr>
              <a:t>Summary of the average composition of milk from different species of animals and human is given in Table 1</a:t>
            </a:r>
            <a:endParaRPr lang="en-US" sz="2400" b="1"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533400" y="943189"/>
          <a:ext cx="8229600" cy="5549051"/>
        </p:xfrm>
        <a:graphic>
          <a:graphicData uri="http://schemas.openxmlformats.org/drawingml/2006/table">
            <a:tbl>
              <a:tblPr firstRow="1" bandRow="1">
                <a:tableStyleId>{5C22544A-7EE6-4342-B048-85BDC9FD1C3A}</a:tableStyleId>
              </a:tblPr>
              <a:tblGrid>
                <a:gridCol w="1981200"/>
                <a:gridCol w="1066800"/>
                <a:gridCol w="1066800"/>
                <a:gridCol w="1600200"/>
                <a:gridCol w="1587500"/>
                <a:gridCol w="927100"/>
              </a:tblGrid>
              <a:tr h="601133">
                <a:tc>
                  <a:txBody>
                    <a:bodyPr/>
                    <a:lstStyle/>
                    <a:p>
                      <a:pPr marL="457200" marR="0" lvl="1" algn="l">
                        <a:lnSpc>
                          <a:spcPct val="150000"/>
                        </a:lnSpc>
                        <a:spcBef>
                          <a:spcPts val="600"/>
                        </a:spcBef>
                        <a:spcAft>
                          <a:spcPts val="600"/>
                        </a:spcAft>
                      </a:pPr>
                      <a:r>
                        <a:rPr lang="en-US" sz="2400" dirty="0">
                          <a:solidFill>
                            <a:schemeClr val="tx1"/>
                          </a:solidFill>
                          <a:latin typeface="Times New Roman"/>
                          <a:ea typeface="Times New Roman"/>
                          <a:cs typeface="Times New Roman"/>
                        </a:rPr>
                        <a:t>Mammals</a:t>
                      </a:r>
                    </a:p>
                  </a:txBody>
                  <a:tcPr marL="68580" marR="68580" marT="0" marB="0">
                    <a:solidFill>
                      <a:schemeClr val="bg1"/>
                    </a:solidFill>
                  </a:tcPr>
                </a:tc>
                <a:tc>
                  <a:txBody>
                    <a:bodyPr/>
                    <a:lstStyle/>
                    <a:p>
                      <a:pPr marL="0" marR="0" algn="ctr">
                        <a:lnSpc>
                          <a:spcPct val="100000"/>
                        </a:lnSpc>
                        <a:spcBef>
                          <a:spcPts val="600"/>
                        </a:spcBef>
                        <a:spcAft>
                          <a:spcPts val="600"/>
                        </a:spcAft>
                      </a:pPr>
                      <a:r>
                        <a:rPr lang="en-US" sz="2400" dirty="0">
                          <a:solidFill>
                            <a:schemeClr val="tx1"/>
                          </a:solidFill>
                          <a:latin typeface="Times New Roman"/>
                          <a:ea typeface="Times New Roman"/>
                          <a:cs typeface="Times New Roman"/>
                        </a:rPr>
                        <a:t>Water (%)</a:t>
                      </a:r>
                    </a:p>
                  </a:txBody>
                  <a:tcPr marL="68580" marR="68580" marT="0" marB="0">
                    <a:solidFill>
                      <a:schemeClr val="bg1"/>
                    </a:solidFill>
                  </a:tcPr>
                </a:tc>
                <a:tc>
                  <a:txBody>
                    <a:bodyPr/>
                    <a:lstStyle/>
                    <a:p>
                      <a:pPr marL="0" marR="0" algn="ctr">
                        <a:lnSpc>
                          <a:spcPct val="100000"/>
                        </a:lnSpc>
                        <a:spcBef>
                          <a:spcPts val="600"/>
                        </a:spcBef>
                        <a:spcAft>
                          <a:spcPts val="600"/>
                        </a:spcAft>
                      </a:pPr>
                      <a:r>
                        <a:rPr lang="en-US" sz="2400" dirty="0" smtClean="0">
                          <a:solidFill>
                            <a:schemeClr val="tx1"/>
                          </a:solidFill>
                          <a:latin typeface="Times New Roman"/>
                          <a:ea typeface="Times New Roman"/>
                          <a:cs typeface="Times New Roman"/>
                        </a:rPr>
                        <a:t>Fat</a:t>
                      </a:r>
                      <a:r>
                        <a:rPr lang="en-US" sz="2400" baseline="0" dirty="0" smtClean="0">
                          <a:solidFill>
                            <a:schemeClr val="tx1"/>
                          </a:solidFill>
                          <a:latin typeface="Times New Roman"/>
                          <a:ea typeface="Times New Roman"/>
                          <a:cs typeface="Times New Roman"/>
                        </a:rPr>
                        <a:t> </a:t>
                      </a:r>
                      <a:r>
                        <a:rPr lang="en-US" sz="2400" dirty="0" smtClean="0">
                          <a:solidFill>
                            <a:schemeClr val="tx1"/>
                          </a:solidFill>
                          <a:latin typeface="Times New Roman"/>
                          <a:ea typeface="Times New Roman"/>
                          <a:cs typeface="Times New Roman"/>
                        </a:rPr>
                        <a:t>(%)</a:t>
                      </a:r>
                      <a:endParaRPr lang="en-US" sz="2400" dirty="0">
                        <a:solidFill>
                          <a:schemeClr val="tx1"/>
                        </a:solidFill>
                        <a:latin typeface="Times New Roman"/>
                        <a:ea typeface="Times New Roman"/>
                        <a:cs typeface="Times New Roman"/>
                      </a:endParaRPr>
                    </a:p>
                  </a:txBody>
                  <a:tcPr marL="68580" marR="68580" marT="0" marB="0">
                    <a:solidFill>
                      <a:schemeClr val="bg1"/>
                    </a:solidFill>
                  </a:tcPr>
                </a:tc>
                <a:tc>
                  <a:txBody>
                    <a:bodyPr/>
                    <a:lstStyle/>
                    <a:p>
                      <a:pPr marL="0" marR="0" algn="ctr">
                        <a:lnSpc>
                          <a:spcPct val="100000"/>
                        </a:lnSpc>
                        <a:spcBef>
                          <a:spcPts val="600"/>
                        </a:spcBef>
                        <a:spcAft>
                          <a:spcPts val="600"/>
                        </a:spcAft>
                      </a:pPr>
                      <a:r>
                        <a:rPr lang="en-US" sz="2400" dirty="0">
                          <a:solidFill>
                            <a:schemeClr val="tx1"/>
                          </a:solidFill>
                          <a:latin typeface="Times New Roman"/>
                          <a:ea typeface="Times New Roman"/>
                          <a:cs typeface="Times New Roman"/>
                        </a:rPr>
                        <a:t>Lactose (%)</a:t>
                      </a:r>
                    </a:p>
                  </a:txBody>
                  <a:tcPr marL="68580" marR="68580" marT="0" marB="0">
                    <a:solidFill>
                      <a:schemeClr val="bg1"/>
                    </a:solidFill>
                  </a:tcPr>
                </a:tc>
                <a:tc>
                  <a:txBody>
                    <a:bodyPr/>
                    <a:lstStyle/>
                    <a:p>
                      <a:pPr marL="0" marR="0" algn="ctr">
                        <a:lnSpc>
                          <a:spcPct val="100000"/>
                        </a:lnSpc>
                        <a:spcBef>
                          <a:spcPts val="600"/>
                        </a:spcBef>
                        <a:spcAft>
                          <a:spcPts val="600"/>
                        </a:spcAft>
                      </a:pPr>
                      <a:r>
                        <a:rPr lang="en-US" sz="2400" dirty="0">
                          <a:solidFill>
                            <a:schemeClr val="tx1"/>
                          </a:solidFill>
                          <a:latin typeface="Times New Roman"/>
                          <a:ea typeface="Times New Roman"/>
                          <a:cs typeface="Times New Roman"/>
                        </a:rPr>
                        <a:t>Protein (%)</a:t>
                      </a:r>
                    </a:p>
                  </a:txBody>
                  <a:tcPr marL="68580" marR="68580" marT="0" marB="0">
                    <a:solidFill>
                      <a:schemeClr val="bg1"/>
                    </a:solidFill>
                  </a:tcPr>
                </a:tc>
                <a:tc>
                  <a:txBody>
                    <a:bodyPr/>
                    <a:lstStyle/>
                    <a:p>
                      <a:pPr marL="0" marR="0" algn="ctr">
                        <a:lnSpc>
                          <a:spcPct val="100000"/>
                        </a:lnSpc>
                        <a:spcBef>
                          <a:spcPts val="600"/>
                        </a:spcBef>
                        <a:spcAft>
                          <a:spcPts val="600"/>
                        </a:spcAft>
                      </a:pPr>
                      <a:r>
                        <a:rPr lang="en-US" sz="2400" dirty="0" smtClean="0">
                          <a:solidFill>
                            <a:schemeClr val="tx1"/>
                          </a:solidFill>
                          <a:latin typeface="Times New Roman"/>
                          <a:ea typeface="Times New Roman"/>
                          <a:cs typeface="Times New Roman"/>
                        </a:rPr>
                        <a:t>Ash</a:t>
                      </a:r>
                      <a:r>
                        <a:rPr lang="en-US" sz="2400" baseline="0" dirty="0" smtClean="0">
                          <a:solidFill>
                            <a:schemeClr val="tx1"/>
                          </a:solidFill>
                          <a:latin typeface="Times New Roman"/>
                          <a:ea typeface="Times New Roman"/>
                          <a:cs typeface="Times New Roman"/>
                        </a:rPr>
                        <a:t> </a:t>
                      </a:r>
                      <a:r>
                        <a:rPr lang="en-US" sz="2400" dirty="0" smtClean="0">
                          <a:solidFill>
                            <a:schemeClr val="tx1"/>
                          </a:solidFill>
                          <a:latin typeface="Times New Roman"/>
                          <a:ea typeface="Times New Roman"/>
                          <a:cs typeface="Times New Roman"/>
                        </a:rPr>
                        <a:t>(%)</a:t>
                      </a:r>
                      <a:endParaRPr lang="en-US" sz="2400" dirty="0">
                        <a:solidFill>
                          <a:schemeClr val="tx1"/>
                        </a:solidFill>
                        <a:latin typeface="Times New Roman"/>
                        <a:ea typeface="Times New Roman"/>
                        <a:cs typeface="Times New Roman"/>
                      </a:endParaRPr>
                    </a:p>
                  </a:txBody>
                  <a:tcPr marL="68580" marR="68580" marT="0" marB="0">
                    <a:solidFill>
                      <a:schemeClr val="bg1"/>
                    </a:solidFill>
                  </a:tcPr>
                </a:tc>
              </a:tr>
              <a:tr h="601133">
                <a:tc>
                  <a:txBody>
                    <a:bodyPr/>
                    <a:lstStyle/>
                    <a:p>
                      <a:pPr marL="457200" marR="0" lvl="1" algn="l">
                        <a:lnSpc>
                          <a:spcPct val="100000"/>
                        </a:lnSpc>
                        <a:spcBef>
                          <a:spcPts val="600"/>
                        </a:spcBef>
                        <a:spcAft>
                          <a:spcPts val="600"/>
                        </a:spcAft>
                      </a:pPr>
                      <a:r>
                        <a:rPr lang="en-US" sz="2400" b="1" dirty="0">
                          <a:latin typeface="Times New Roman"/>
                          <a:ea typeface="Times New Roman"/>
                          <a:cs typeface="Times New Roman"/>
                        </a:rPr>
                        <a:t>Cow</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87.25</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3.8</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4.8</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3.5</a:t>
                      </a:r>
                    </a:p>
                  </a:txBody>
                  <a:tcPr marL="68580" marR="68580" marT="0" marB="0"/>
                </a:tc>
                <a:tc>
                  <a:txBody>
                    <a:bodyPr/>
                    <a:lstStyle/>
                    <a:p>
                      <a:pPr marL="0" marR="0" algn="ctr">
                        <a:lnSpc>
                          <a:spcPct val="100000"/>
                        </a:lnSpc>
                        <a:spcBef>
                          <a:spcPts val="600"/>
                        </a:spcBef>
                        <a:spcAft>
                          <a:spcPts val="600"/>
                        </a:spcAft>
                      </a:pPr>
                      <a:r>
                        <a:rPr lang="en-US" sz="2400" dirty="0" smtClean="0">
                          <a:latin typeface="Times New Roman"/>
                          <a:ea typeface="Times New Roman"/>
                          <a:cs typeface="Times New Roman"/>
                        </a:rPr>
                        <a:t>0.65</a:t>
                      </a:r>
                      <a:endParaRPr lang="en-US" sz="2400" dirty="0">
                        <a:latin typeface="Times New Roman"/>
                        <a:ea typeface="Times New Roman"/>
                        <a:cs typeface="Times New Roman"/>
                      </a:endParaRPr>
                    </a:p>
                  </a:txBody>
                  <a:tcPr marL="68580" marR="68580" marT="0" marB="0"/>
                </a:tc>
              </a:tr>
              <a:tr h="601133">
                <a:tc>
                  <a:txBody>
                    <a:bodyPr/>
                    <a:lstStyle/>
                    <a:p>
                      <a:pPr marL="457200" marR="0" lvl="1" algn="l">
                        <a:lnSpc>
                          <a:spcPct val="100000"/>
                        </a:lnSpc>
                        <a:spcBef>
                          <a:spcPts val="600"/>
                        </a:spcBef>
                        <a:spcAft>
                          <a:spcPts val="600"/>
                        </a:spcAft>
                      </a:pPr>
                      <a:r>
                        <a:rPr lang="en-US" sz="2000" b="1" dirty="0">
                          <a:latin typeface="Times New Roman"/>
                          <a:ea typeface="Times New Roman"/>
                          <a:cs typeface="Times New Roman"/>
                        </a:rPr>
                        <a:t>Water Buffalo</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76.89</a:t>
                      </a:r>
                    </a:p>
                  </a:txBody>
                  <a:tcPr marL="68580" marR="68580" marT="0" marB="0"/>
                </a:tc>
                <a:tc>
                  <a:txBody>
                    <a:bodyPr/>
                    <a:lstStyle/>
                    <a:p>
                      <a:pPr marL="0" marR="0" algn="ctr">
                        <a:lnSpc>
                          <a:spcPct val="100000"/>
                        </a:lnSpc>
                        <a:spcBef>
                          <a:spcPts val="600"/>
                        </a:spcBef>
                        <a:spcAft>
                          <a:spcPts val="600"/>
                        </a:spcAft>
                      </a:pPr>
                      <a:r>
                        <a:rPr lang="en-US" sz="2400" b="1" dirty="0">
                          <a:latin typeface="Times New Roman"/>
                          <a:ea typeface="Times New Roman"/>
                          <a:cs typeface="Times New Roman"/>
                        </a:rPr>
                        <a:t>12.46</a:t>
                      </a:r>
                      <a:endParaRPr lang="en-US" sz="2400" dirty="0">
                        <a:latin typeface="Times New Roman"/>
                        <a:ea typeface="Times New Roman"/>
                        <a:cs typeface="Times New Roman"/>
                      </a:endParaRP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3.74</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6.03</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0.89</a:t>
                      </a:r>
                    </a:p>
                  </a:txBody>
                  <a:tcPr marL="68580" marR="68580" marT="0" marB="0"/>
                </a:tc>
              </a:tr>
              <a:tr h="601133">
                <a:tc>
                  <a:txBody>
                    <a:bodyPr/>
                    <a:lstStyle/>
                    <a:p>
                      <a:pPr marL="457200" marR="0" lvl="1" algn="l">
                        <a:lnSpc>
                          <a:spcPct val="100000"/>
                        </a:lnSpc>
                        <a:spcBef>
                          <a:spcPts val="600"/>
                        </a:spcBef>
                        <a:spcAft>
                          <a:spcPts val="600"/>
                        </a:spcAft>
                      </a:pPr>
                      <a:r>
                        <a:rPr lang="en-US" sz="2400" b="1" dirty="0">
                          <a:latin typeface="Times New Roman"/>
                          <a:ea typeface="Times New Roman"/>
                          <a:cs typeface="Times New Roman"/>
                        </a:rPr>
                        <a:t>Goat</a:t>
                      </a:r>
                    </a:p>
                  </a:txBody>
                  <a:tcPr marL="68580" marR="68580" marT="0" marB="0"/>
                </a:tc>
                <a:tc>
                  <a:txBody>
                    <a:bodyPr/>
                    <a:lstStyle/>
                    <a:p>
                      <a:pPr marL="0" marR="0" algn="ctr">
                        <a:lnSpc>
                          <a:spcPct val="100000"/>
                        </a:lnSpc>
                        <a:spcBef>
                          <a:spcPts val="600"/>
                        </a:spcBef>
                        <a:spcAft>
                          <a:spcPts val="600"/>
                        </a:spcAft>
                      </a:pPr>
                      <a:r>
                        <a:rPr lang="en-US" sz="2400">
                          <a:latin typeface="Times New Roman"/>
                          <a:ea typeface="Times New Roman"/>
                          <a:cs typeface="Times New Roman"/>
                        </a:rPr>
                        <a:t>87.88</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3.82</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4.54</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3.21</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0.55</a:t>
                      </a:r>
                    </a:p>
                  </a:txBody>
                  <a:tcPr marL="68580" marR="68580" marT="0" marB="0"/>
                </a:tc>
              </a:tr>
              <a:tr h="601133">
                <a:tc>
                  <a:txBody>
                    <a:bodyPr/>
                    <a:lstStyle/>
                    <a:p>
                      <a:pPr marL="457200" marR="0" lvl="1" algn="l">
                        <a:lnSpc>
                          <a:spcPct val="100000"/>
                        </a:lnSpc>
                        <a:spcBef>
                          <a:spcPts val="600"/>
                        </a:spcBef>
                        <a:spcAft>
                          <a:spcPts val="600"/>
                        </a:spcAft>
                      </a:pPr>
                      <a:r>
                        <a:rPr lang="en-US" sz="2400" b="1" dirty="0">
                          <a:latin typeface="Times New Roman"/>
                          <a:ea typeface="Times New Roman"/>
                          <a:cs typeface="Times New Roman"/>
                        </a:rPr>
                        <a:t>Camel</a:t>
                      </a:r>
                    </a:p>
                  </a:txBody>
                  <a:tcPr marL="68580" marR="68580" marT="0" marB="0"/>
                </a:tc>
                <a:tc>
                  <a:txBody>
                    <a:bodyPr/>
                    <a:lstStyle/>
                    <a:p>
                      <a:pPr marL="0" marR="0" algn="ctr">
                        <a:lnSpc>
                          <a:spcPct val="100000"/>
                        </a:lnSpc>
                        <a:spcBef>
                          <a:spcPts val="600"/>
                        </a:spcBef>
                        <a:spcAft>
                          <a:spcPts val="600"/>
                        </a:spcAft>
                      </a:pPr>
                      <a:r>
                        <a:rPr lang="en-US" sz="2400">
                          <a:latin typeface="Times New Roman"/>
                          <a:ea typeface="Times New Roman"/>
                          <a:cs typeface="Times New Roman"/>
                        </a:rPr>
                        <a:t>87.61</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5.38</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3.26</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2.98</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0.7</a:t>
                      </a:r>
                    </a:p>
                  </a:txBody>
                  <a:tcPr marL="68580" marR="68580" marT="0" marB="0"/>
                </a:tc>
              </a:tr>
              <a:tr h="601133">
                <a:tc>
                  <a:txBody>
                    <a:bodyPr/>
                    <a:lstStyle/>
                    <a:p>
                      <a:pPr marL="457200" marR="0" lvl="1" algn="l">
                        <a:lnSpc>
                          <a:spcPct val="100000"/>
                        </a:lnSpc>
                        <a:spcBef>
                          <a:spcPts val="600"/>
                        </a:spcBef>
                        <a:spcAft>
                          <a:spcPts val="600"/>
                        </a:spcAft>
                      </a:pPr>
                      <a:r>
                        <a:rPr lang="en-US" sz="2400" b="1" dirty="0">
                          <a:latin typeface="Times New Roman"/>
                          <a:ea typeface="Times New Roman"/>
                          <a:cs typeface="Times New Roman"/>
                        </a:rPr>
                        <a:t>Sheep</a:t>
                      </a:r>
                    </a:p>
                  </a:txBody>
                  <a:tcPr marL="68580" marR="68580" marT="0" marB="0"/>
                </a:tc>
                <a:tc>
                  <a:txBody>
                    <a:bodyPr/>
                    <a:lstStyle/>
                    <a:p>
                      <a:pPr marL="0" marR="0" algn="ctr">
                        <a:lnSpc>
                          <a:spcPct val="100000"/>
                        </a:lnSpc>
                        <a:spcBef>
                          <a:spcPts val="600"/>
                        </a:spcBef>
                        <a:spcAft>
                          <a:spcPts val="600"/>
                        </a:spcAft>
                      </a:pPr>
                      <a:r>
                        <a:rPr lang="en-US" sz="2400">
                          <a:latin typeface="Times New Roman"/>
                          <a:ea typeface="Times New Roman"/>
                          <a:cs typeface="Times New Roman"/>
                        </a:rPr>
                        <a:t>80.82</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6.86</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4.91</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6.52</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0.89</a:t>
                      </a:r>
                    </a:p>
                  </a:txBody>
                  <a:tcPr marL="68580" marR="68580" marT="0" marB="0"/>
                </a:tc>
              </a:tr>
              <a:tr h="601133">
                <a:tc>
                  <a:txBody>
                    <a:bodyPr/>
                    <a:lstStyle/>
                    <a:p>
                      <a:pPr marL="457200" marR="0" lvl="1" algn="l">
                        <a:lnSpc>
                          <a:spcPct val="100000"/>
                        </a:lnSpc>
                        <a:spcBef>
                          <a:spcPts val="600"/>
                        </a:spcBef>
                        <a:spcAft>
                          <a:spcPts val="600"/>
                        </a:spcAft>
                      </a:pPr>
                      <a:r>
                        <a:rPr lang="en-US" sz="2400" b="1" dirty="0">
                          <a:latin typeface="Times New Roman"/>
                          <a:ea typeface="Times New Roman"/>
                          <a:cs typeface="Times New Roman"/>
                        </a:rPr>
                        <a:t>Bitch</a:t>
                      </a:r>
                    </a:p>
                  </a:txBody>
                  <a:tcPr marL="68580" marR="68580" marT="0" marB="0"/>
                </a:tc>
                <a:tc>
                  <a:txBody>
                    <a:bodyPr/>
                    <a:lstStyle/>
                    <a:p>
                      <a:pPr marL="0" marR="0" algn="ctr">
                        <a:lnSpc>
                          <a:spcPct val="100000"/>
                        </a:lnSpc>
                        <a:spcBef>
                          <a:spcPts val="600"/>
                        </a:spcBef>
                        <a:spcAft>
                          <a:spcPts val="600"/>
                        </a:spcAft>
                      </a:pPr>
                      <a:r>
                        <a:rPr lang="en-US" sz="2400">
                          <a:latin typeface="Times New Roman"/>
                          <a:ea typeface="Times New Roman"/>
                          <a:cs typeface="Times New Roman"/>
                        </a:rPr>
                        <a:t>78.88</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8.56</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4.09</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6.82</a:t>
                      </a:r>
                    </a:p>
                  </a:txBody>
                  <a:tcPr marL="68580" marR="68580" marT="0" marB="0"/>
                </a:tc>
                <a:tc>
                  <a:txBody>
                    <a:bodyPr/>
                    <a:lstStyle/>
                    <a:p>
                      <a:pPr marL="0" marR="0" algn="ctr">
                        <a:lnSpc>
                          <a:spcPct val="100000"/>
                        </a:lnSpc>
                        <a:spcBef>
                          <a:spcPts val="600"/>
                        </a:spcBef>
                        <a:spcAft>
                          <a:spcPts val="600"/>
                        </a:spcAft>
                      </a:pPr>
                      <a:r>
                        <a:rPr lang="en-US" sz="2400" b="1" dirty="0">
                          <a:latin typeface="Times New Roman"/>
                          <a:ea typeface="Times New Roman"/>
                          <a:cs typeface="Times New Roman"/>
                        </a:rPr>
                        <a:t>1.08</a:t>
                      </a:r>
                      <a:endParaRPr lang="en-US" sz="2400" dirty="0">
                        <a:latin typeface="Times New Roman"/>
                        <a:ea typeface="Times New Roman"/>
                        <a:cs typeface="Times New Roman"/>
                      </a:endParaRPr>
                    </a:p>
                  </a:txBody>
                  <a:tcPr marL="68580" marR="68580" marT="0" marB="0"/>
                </a:tc>
              </a:tr>
              <a:tr h="601133">
                <a:tc>
                  <a:txBody>
                    <a:bodyPr/>
                    <a:lstStyle/>
                    <a:p>
                      <a:pPr marL="457200" marR="0" lvl="1" algn="l">
                        <a:lnSpc>
                          <a:spcPct val="100000"/>
                        </a:lnSpc>
                        <a:spcBef>
                          <a:spcPts val="600"/>
                        </a:spcBef>
                        <a:spcAft>
                          <a:spcPts val="600"/>
                        </a:spcAft>
                      </a:pPr>
                      <a:r>
                        <a:rPr lang="en-US" sz="2400" b="1" dirty="0">
                          <a:latin typeface="Times New Roman"/>
                          <a:ea typeface="Times New Roman"/>
                          <a:cs typeface="Times New Roman"/>
                        </a:rPr>
                        <a:t>Cat</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81.63</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3.33</a:t>
                      </a: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4.91</a:t>
                      </a:r>
                    </a:p>
                  </a:txBody>
                  <a:tcPr marL="68580" marR="68580" marT="0" marB="0"/>
                </a:tc>
                <a:tc>
                  <a:txBody>
                    <a:bodyPr/>
                    <a:lstStyle/>
                    <a:p>
                      <a:pPr marL="0" marR="0" algn="ctr">
                        <a:lnSpc>
                          <a:spcPct val="100000"/>
                        </a:lnSpc>
                        <a:spcBef>
                          <a:spcPts val="600"/>
                        </a:spcBef>
                        <a:spcAft>
                          <a:spcPts val="600"/>
                        </a:spcAft>
                      </a:pPr>
                      <a:r>
                        <a:rPr lang="en-US" sz="2400" b="1" dirty="0">
                          <a:latin typeface="Times New Roman"/>
                          <a:ea typeface="Times New Roman"/>
                          <a:cs typeface="Times New Roman"/>
                        </a:rPr>
                        <a:t>9.08</a:t>
                      </a:r>
                      <a:endParaRPr lang="en-US" sz="2400" dirty="0">
                        <a:latin typeface="Times New Roman"/>
                        <a:ea typeface="Times New Roman"/>
                        <a:cs typeface="Times New Roman"/>
                      </a:endParaRP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0.51</a:t>
                      </a:r>
                    </a:p>
                  </a:txBody>
                  <a:tcPr marL="68580" marR="68580" marT="0" marB="0"/>
                </a:tc>
              </a:tr>
              <a:tr h="601133">
                <a:tc>
                  <a:txBody>
                    <a:bodyPr/>
                    <a:lstStyle/>
                    <a:p>
                      <a:pPr marL="457200" marR="0" lvl="1" algn="l">
                        <a:lnSpc>
                          <a:spcPct val="100000"/>
                        </a:lnSpc>
                        <a:spcBef>
                          <a:spcPts val="600"/>
                        </a:spcBef>
                        <a:spcAft>
                          <a:spcPts val="600"/>
                        </a:spcAft>
                      </a:pPr>
                      <a:r>
                        <a:rPr lang="en-US" sz="2400" b="1" dirty="0">
                          <a:latin typeface="Times New Roman"/>
                          <a:ea typeface="Times New Roman"/>
                          <a:cs typeface="Times New Roman"/>
                        </a:rPr>
                        <a:t>Human</a:t>
                      </a:r>
                    </a:p>
                  </a:txBody>
                  <a:tcPr marL="68580" marR="68580" marT="0" marB="0"/>
                </a:tc>
                <a:tc>
                  <a:txBody>
                    <a:bodyPr/>
                    <a:lstStyle/>
                    <a:p>
                      <a:pPr marL="0" marR="0" algn="ctr">
                        <a:lnSpc>
                          <a:spcPct val="100000"/>
                        </a:lnSpc>
                        <a:spcBef>
                          <a:spcPts val="600"/>
                        </a:spcBef>
                        <a:spcAft>
                          <a:spcPts val="600"/>
                        </a:spcAft>
                      </a:pPr>
                      <a:r>
                        <a:rPr lang="en-US" sz="2400" b="1" dirty="0">
                          <a:latin typeface="Times New Roman"/>
                          <a:ea typeface="Times New Roman"/>
                          <a:cs typeface="Times New Roman"/>
                        </a:rPr>
                        <a:t>88.3</a:t>
                      </a:r>
                      <a:endParaRPr lang="en-US" sz="2400" dirty="0">
                        <a:latin typeface="Times New Roman"/>
                        <a:ea typeface="Times New Roman"/>
                        <a:cs typeface="Times New Roman"/>
                      </a:endParaRPr>
                    </a:p>
                  </a:txBody>
                  <a:tcPr marL="68580" marR="68580" marT="0" marB="0"/>
                </a:tc>
                <a:tc>
                  <a:txBody>
                    <a:bodyPr/>
                    <a:lstStyle/>
                    <a:p>
                      <a:pPr marL="0" marR="0" algn="ctr">
                        <a:lnSpc>
                          <a:spcPct val="100000"/>
                        </a:lnSpc>
                        <a:spcBef>
                          <a:spcPts val="600"/>
                        </a:spcBef>
                        <a:spcAft>
                          <a:spcPts val="600"/>
                        </a:spcAft>
                      </a:pPr>
                      <a:r>
                        <a:rPr lang="en-US" sz="2400" dirty="0">
                          <a:latin typeface="Times New Roman"/>
                          <a:ea typeface="Times New Roman"/>
                          <a:cs typeface="Times New Roman"/>
                        </a:rPr>
                        <a:t>3.11</a:t>
                      </a:r>
                    </a:p>
                  </a:txBody>
                  <a:tcPr marL="68580" marR="68580" marT="0" marB="0"/>
                </a:tc>
                <a:tc>
                  <a:txBody>
                    <a:bodyPr/>
                    <a:lstStyle/>
                    <a:p>
                      <a:pPr marL="0" marR="0" algn="ctr">
                        <a:lnSpc>
                          <a:spcPct val="100000"/>
                        </a:lnSpc>
                        <a:spcBef>
                          <a:spcPts val="600"/>
                        </a:spcBef>
                        <a:spcAft>
                          <a:spcPts val="600"/>
                        </a:spcAft>
                      </a:pPr>
                      <a:r>
                        <a:rPr lang="en-US" sz="2400" b="1" dirty="0">
                          <a:latin typeface="Times New Roman"/>
                          <a:ea typeface="Times New Roman"/>
                          <a:cs typeface="Times New Roman"/>
                        </a:rPr>
                        <a:t>7.18</a:t>
                      </a:r>
                      <a:endParaRPr lang="en-US" sz="2400" dirty="0">
                        <a:latin typeface="Times New Roman"/>
                        <a:ea typeface="Times New Roman"/>
                        <a:cs typeface="Times New Roman"/>
                      </a:endParaRPr>
                    </a:p>
                  </a:txBody>
                  <a:tcPr marL="68580" marR="68580" marT="0" marB="0"/>
                </a:tc>
                <a:tc>
                  <a:txBody>
                    <a:bodyPr/>
                    <a:lstStyle/>
                    <a:p>
                      <a:pPr marL="0" marR="0" algn="ctr">
                        <a:lnSpc>
                          <a:spcPct val="100000"/>
                        </a:lnSpc>
                        <a:spcBef>
                          <a:spcPts val="600"/>
                        </a:spcBef>
                        <a:spcAft>
                          <a:spcPts val="600"/>
                        </a:spcAft>
                      </a:pPr>
                      <a:r>
                        <a:rPr lang="en-US" sz="2400" b="1" dirty="0">
                          <a:latin typeface="Times New Roman"/>
                          <a:ea typeface="Times New Roman"/>
                          <a:cs typeface="Times New Roman"/>
                        </a:rPr>
                        <a:t>1.19</a:t>
                      </a:r>
                      <a:endParaRPr lang="en-US" sz="2400" dirty="0">
                        <a:latin typeface="Times New Roman"/>
                        <a:ea typeface="Times New Roman"/>
                        <a:cs typeface="Times New Roman"/>
                      </a:endParaRPr>
                    </a:p>
                  </a:txBody>
                  <a:tcPr marL="68580" marR="68580" marT="0" marB="0"/>
                </a:tc>
                <a:tc>
                  <a:txBody>
                    <a:bodyPr/>
                    <a:lstStyle/>
                    <a:p>
                      <a:pPr marL="0" marR="0" algn="ctr">
                        <a:lnSpc>
                          <a:spcPct val="100000"/>
                        </a:lnSpc>
                        <a:spcBef>
                          <a:spcPts val="600"/>
                        </a:spcBef>
                        <a:spcAft>
                          <a:spcPts val="600"/>
                        </a:spcAft>
                      </a:pPr>
                      <a:r>
                        <a:rPr lang="en-US" sz="2400" b="1" dirty="0">
                          <a:latin typeface="Times New Roman"/>
                          <a:ea typeface="Times New Roman"/>
                          <a:cs typeface="Times New Roman"/>
                        </a:rPr>
                        <a:t>0.21</a:t>
                      </a:r>
                    </a:p>
                  </a:txBody>
                  <a:tcPr marL="68580" marR="68580" marT="0" marB="0"/>
                </a:tc>
              </a:tr>
            </a:tbl>
          </a:graphicData>
        </a:graphic>
      </p:graphicFrame>
      <p:sp>
        <p:nvSpPr>
          <p:cNvPr id="5" name="Slide Number Placeholder 4"/>
          <p:cNvSpPr>
            <a:spLocks noGrp="1"/>
          </p:cNvSpPr>
          <p:nvPr>
            <p:ph type="sldNum" sz="quarter" idx="12"/>
          </p:nvPr>
        </p:nvSpPr>
        <p:spPr/>
        <p:txBody>
          <a:bodyPr/>
          <a:lstStyle/>
          <a:p>
            <a:fld id="{98554918-7F81-4179-ABE7-69427B67C020}"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763000" cy="6324600"/>
          </a:xfrm>
        </p:spPr>
        <p:txBody>
          <a:bodyPr>
            <a:normAutofit/>
          </a:bodyPr>
          <a:lstStyle/>
          <a:p>
            <a:pPr algn="just">
              <a:spcBef>
                <a:spcPts val="1200"/>
              </a:spcBef>
              <a:spcAft>
                <a:spcPts val="1200"/>
              </a:spcAft>
            </a:pPr>
            <a:r>
              <a:rPr lang="en-US" sz="2400" b="1" dirty="0" smtClean="0">
                <a:latin typeface="Times New Roman" pitchFamily="18" charset="0"/>
                <a:cs typeface="Times New Roman" pitchFamily="18" charset="0"/>
              </a:rPr>
              <a:t>UHT</a:t>
            </a:r>
            <a:r>
              <a:rPr lang="en-US" sz="2400" dirty="0" smtClean="0">
                <a:latin typeface="Times New Roman" pitchFamily="18" charset="0"/>
                <a:cs typeface="Times New Roman" pitchFamily="18" charset="0"/>
              </a:rPr>
              <a:t> treatment is normally in the range of </a:t>
            </a:r>
            <a:r>
              <a:rPr lang="en-US" sz="2400" b="1" dirty="0" smtClean="0">
                <a:latin typeface="Times New Roman" pitchFamily="18" charset="0"/>
                <a:cs typeface="Times New Roman" pitchFamily="18" charset="0"/>
              </a:rPr>
              <a:t>135</a:t>
            </a:r>
            <a:r>
              <a:rPr lang="en-US" sz="2400" dirty="0" smtClean="0">
                <a:latin typeface="Times New Roman" pitchFamily="18" charset="0"/>
                <a:cs typeface="Times New Roman" pitchFamily="18" charset="0"/>
              </a:rPr>
              <a:t> to </a:t>
            </a:r>
            <a:r>
              <a:rPr lang="en-US" sz="2400" b="1" dirty="0" smtClean="0">
                <a:latin typeface="Times New Roman" pitchFamily="18" charset="0"/>
                <a:cs typeface="Times New Roman" pitchFamily="18" charset="0"/>
              </a:rPr>
              <a:t>150</a:t>
            </a:r>
            <a:r>
              <a:rPr lang="en-US" sz="2400" dirty="0" smtClean="0">
                <a:latin typeface="Times New Roman" pitchFamily="18" charset="0"/>
                <a:cs typeface="Times New Roman" pitchFamily="18" charset="0"/>
              </a:rPr>
              <a:t>°C in combination with appropriate holding times necessary to achieve commercial sterility.</a:t>
            </a:r>
          </a:p>
          <a:p>
            <a:pPr algn="just">
              <a:spcBef>
                <a:spcPts val="1200"/>
              </a:spcBef>
              <a:spcAft>
                <a:spcPts val="1200"/>
              </a:spcAft>
            </a:pPr>
            <a:r>
              <a:rPr lang="en-US" sz="2400" b="1" dirty="0" smtClean="0">
                <a:latin typeface="Times New Roman" pitchFamily="18" charset="0"/>
                <a:cs typeface="Times New Roman" pitchFamily="18" charset="0"/>
              </a:rPr>
              <a:t>UHT</a:t>
            </a:r>
            <a:r>
              <a:rPr lang="en-US" sz="2400" dirty="0" smtClean="0">
                <a:latin typeface="Times New Roman" pitchFamily="18" charset="0"/>
                <a:cs typeface="Times New Roman" pitchFamily="18" charset="0"/>
              </a:rPr>
              <a:t> allows the milk to be stored </a:t>
            </a:r>
            <a:r>
              <a:rPr lang="en-US" sz="2400" b="1" dirty="0" smtClean="0">
                <a:latin typeface="Times New Roman" pitchFamily="18" charset="0"/>
                <a:cs typeface="Times New Roman" pitchFamily="18" charset="0"/>
              </a:rPr>
              <a:t>unrefrigerated</a:t>
            </a:r>
            <a:r>
              <a:rPr lang="en-US" sz="2400" dirty="0" smtClean="0">
                <a:latin typeface="Times New Roman" pitchFamily="18" charset="0"/>
                <a:cs typeface="Times New Roman" pitchFamily="18" charset="0"/>
              </a:rPr>
              <a:t> or an even </a:t>
            </a:r>
            <a:r>
              <a:rPr lang="en-US" sz="2400" b="1" dirty="0" smtClean="0">
                <a:latin typeface="Times New Roman" pitchFamily="18" charset="0"/>
                <a:cs typeface="Times New Roman" pitchFamily="18" charset="0"/>
              </a:rPr>
              <a:t>longer lasting sterilization</a:t>
            </a:r>
            <a:r>
              <a:rPr lang="en-US" sz="2400" dirty="0" smtClean="0">
                <a:latin typeface="Times New Roman" pitchFamily="18" charset="0"/>
                <a:cs typeface="Times New Roman" pitchFamily="18" charset="0"/>
              </a:rPr>
              <a:t> process until opened but also loses </a:t>
            </a:r>
            <a:r>
              <a:rPr lang="en-US" sz="2400" b="1" dirty="0" smtClean="0">
                <a:latin typeface="Times New Roman" pitchFamily="18" charset="0"/>
                <a:cs typeface="Times New Roman" pitchFamily="18" charset="0"/>
              </a:rPr>
              <a:t>more nutrients</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assume a</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different</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taste</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(e.g.</a:t>
            </a:r>
            <a:r>
              <a:rPr lang="en-US" sz="2400" b="1" dirty="0" smtClean="0">
                <a:latin typeface="Times New Roman" pitchFamily="18" charset="0"/>
                <a:cs typeface="Times New Roman" pitchFamily="18" charset="0"/>
              </a:rPr>
              <a:t> Condensed milk </a:t>
            </a:r>
            <a:r>
              <a:rPr lang="en-US" sz="2400" dirty="0" smtClean="0">
                <a:latin typeface="Times New Roman" pitchFamily="18" charset="0"/>
                <a:cs typeface="Times New Roman" pitchFamily="18" charset="0"/>
              </a:rPr>
              <a:t>which</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can be stored in cans for many years, unrefrigerated).</a:t>
            </a:r>
          </a:p>
          <a:p>
            <a:pPr algn="just">
              <a:spcBef>
                <a:spcPts val="1200"/>
              </a:spcBef>
              <a:spcAft>
                <a:spcPts val="1200"/>
              </a:spcAft>
            </a:pPr>
            <a:r>
              <a:rPr lang="en-US" sz="2400" dirty="0" smtClean="0">
                <a:latin typeface="Times New Roman" pitchFamily="18" charset="0"/>
                <a:cs typeface="Times New Roman" pitchFamily="18" charset="0"/>
              </a:rPr>
              <a:t>Commercial sterilized products </a:t>
            </a:r>
            <a:r>
              <a:rPr lang="en-US" sz="2400" b="1" dirty="0" smtClean="0">
                <a:latin typeface="Times New Roman" pitchFamily="18" charset="0"/>
                <a:cs typeface="Times New Roman" pitchFamily="18" charset="0"/>
              </a:rPr>
              <a:t>must be microbiologically stable at room temperature</a:t>
            </a:r>
            <a:r>
              <a:rPr lang="en-US" sz="2400" dirty="0" smtClean="0">
                <a:latin typeface="Times New Roman" pitchFamily="18" charset="0"/>
                <a:cs typeface="Times New Roman" pitchFamily="18" charset="0"/>
              </a:rPr>
              <a:t>.</a:t>
            </a:r>
          </a:p>
          <a:p>
            <a:pPr algn="just">
              <a:spcBef>
                <a:spcPts val="1200"/>
              </a:spcBef>
              <a:spcAft>
                <a:spcPts val="1200"/>
              </a:spcAft>
            </a:pPr>
            <a:r>
              <a:rPr lang="en-US" sz="2400" dirty="0" smtClean="0">
                <a:latin typeface="Times New Roman" pitchFamily="18" charset="0"/>
                <a:cs typeface="Times New Roman" pitchFamily="18" charset="0"/>
              </a:rPr>
              <a:t>Either measured after storage until end of shelf life or incubated at </a:t>
            </a:r>
            <a:r>
              <a:rPr lang="en-US" sz="2400" b="1" dirty="0" smtClean="0">
                <a:latin typeface="Times New Roman" pitchFamily="18" charset="0"/>
                <a:cs typeface="Times New Roman" pitchFamily="18" charset="0"/>
              </a:rPr>
              <a:t>30 °C</a:t>
            </a:r>
            <a:r>
              <a:rPr lang="en-US" sz="4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for 15 days</a:t>
            </a:r>
            <a:r>
              <a:rPr lang="en-US" sz="2400" dirty="0" smtClean="0">
                <a:latin typeface="Times New Roman" pitchFamily="18" charset="0"/>
                <a:cs typeface="Times New Roman" pitchFamily="18" charset="0"/>
              </a:rPr>
              <a:t> in accordance with appropriate standards.</a:t>
            </a:r>
            <a:endParaRPr lang="en-US" sz="2400" dirty="0">
              <a:solidFill>
                <a:schemeClr val="bg1"/>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sz="2800" b="1" dirty="0" smtClean="0">
                <a:latin typeface="Times New Roman" pitchFamily="18" charset="0"/>
                <a:cs typeface="Times New Roman" pitchFamily="18" charset="0"/>
              </a:rPr>
              <a:t>Milk preservation</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990600"/>
            <a:ext cx="8763000" cy="5715000"/>
          </a:xfrm>
        </p:spPr>
        <p:txBody>
          <a:bodyPr>
            <a:normAutofit/>
          </a:bodyPr>
          <a:lstStyle/>
          <a:p>
            <a:pPr marL="228600" indent="-228600" algn="just">
              <a:spcAft>
                <a:spcPts val="1200"/>
              </a:spcAft>
            </a:pPr>
            <a:r>
              <a:rPr lang="en-US" sz="2600" dirty="0" smtClean="0">
                <a:latin typeface="Times New Roman" pitchFamily="18" charset="0"/>
                <a:cs typeface="Times New Roman" pitchFamily="18" charset="0"/>
              </a:rPr>
              <a:t>Milk is perishable product particularly in tropical countries due to </a:t>
            </a:r>
            <a:r>
              <a:rPr lang="en-US" sz="2600" b="1" dirty="0" smtClean="0">
                <a:latin typeface="Times New Roman" pitchFamily="18" charset="0"/>
                <a:cs typeface="Times New Roman" pitchFamily="18" charset="0"/>
              </a:rPr>
              <a:t>high humidity</a:t>
            </a:r>
            <a:r>
              <a:rPr lang="en-US" sz="2600" dirty="0" smtClean="0">
                <a:latin typeface="Times New Roman" pitchFamily="18" charset="0"/>
                <a:cs typeface="Times New Roman" pitchFamily="18" charset="0"/>
              </a:rPr>
              <a:t>, </a:t>
            </a:r>
            <a:r>
              <a:rPr lang="en-US" sz="2600" b="1" dirty="0" smtClean="0">
                <a:latin typeface="Times New Roman" pitchFamily="18" charset="0"/>
                <a:cs typeface="Times New Roman" pitchFamily="18" charset="0"/>
              </a:rPr>
              <a:t>high temperature</a:t>
            </a:r>
            <a:r>
              <a:rPr lang="en-US" sz="2600" dirty="0" smtClean="0">
                <a:latin typeface="Times New Roman" pitchFamily="18" charset="0"/>
                <a:cs typeface="Times New Roman" pitchFamily="18" charset="0"/>
              </a:rPr>
              <a:t> and </a:t>
            </a:r>
            <a:r>
              <a:rPr lang="en-US" sz="2600" b="1" dirty="0" smtClean="0">
                <a:latin typeface="Times New Roman" pitchFamily="18" charset="0"/>
                <a:cs typeface="Times New Roman" pitchFamily="18" charset="0"/>
              </a:rPr>
              <a:t>poor hygiene</a:t>
            </a:r>
            <a:r>
              <a:rPr lang="en-US" sz="2600" dirty="0" smtClean="0">
                <a:latin typeface="Times New Roman" pitchFamily="18" charset="0"/>
                <a:cs typeface="Times New Roman" pitchFamily="18" charset="0"/>
              </a:rPr>
              <a:t>. </a:t>
            </a:r>
          </a:p>
          <a:p>
            <a:pPr marL="228600" indent="-228600" algn="just">
              <a:spcAft>
                <a:spcPts val="1200"/>
              </a:spcAft>
            </a:pPr>
            <a:r>
              <a:rPr lang="en-US" sz="2600" dirty="0" smtClean="0">
                <a:latin typeface="Times New Roman" pitchFamily="18" charset="0"/>
                <a:cs typeface="Times New Roman" pitchFamily="18" charset="0"/>
              </a:rPr>
              <a:t>Therefore, spoilage occurs </a:t>
            </a:r>
            <a:r>
              <a:rPr lang="en-US" sz="2600" b="1" dirty="0" smtClean="0">
                <a:latin typeface="Times New Roman" pitchFamily="18" charset="0"/>
                <a:cs typeface="Times New Roman" pitchFamily="18" charset="0"/>
              </a:rPr>
              <a:t>during transportation</a:t>
            </a:r>
            <a:r>
              <a:rPr lang="en-US" sz="2600" dirty="0" smtClean="0">
                <a:latin typeface="Times New Roman" pitchFamily="18" charset="0"/>
                <a:cs typeface="Times New Roman" pitchFamily="18" charset="0"/>
              </a:rPr>
              <a:t>, </a:t>
            </a:r>
            <a:r>
              <a:rPr lang="en-US" sz="2600" b="1" dirty="0" smtClean="0">
                <a:latin typeface="Times New Roman" pitchFamily="18" charset="0"/>
                <a:cs typeface="Times New Roman" pitchFamily="18" charset="0"/>
              </a:rPr>
              <a:t>collection </a:t>
            </a:r>
            <a:r>
              <a:rPr lang="en-US" sz="2600" dirty="0" smtClean="0">
                <a:latin typeface="Times New Roman" pitchFamily="18" charset="0"/>
                <a:cs typeface="Times New Roman" pitchFamily="18" charset="0"/>
              </a:rPr>
              <a:t>and</a:t>
            </a:r>
            <a:r>
              <a:rPr lang="en-US" sz="2600" b="1" dirty="0" smtClean="0">
                <a:latin typeface="Times New Roman" pitchFamily="18" charset="0"/>
                <a:cs typeface="Times New Roman" pitchFamily="18" charset="0"/>
              </a:rPr>
              <a:t> storage</a:t>
            </a:r>
            <a:r>
              <a:rPr lang="en-US" sz="2600" dirty="0" smtClean="0">
                <a:latin typeface="Times New Roman" pitchFamily="18" charset="0"/>
                <a:cs typeface="Times New Roman" pitchFamily="18" charset="0"/>
              </a:rPr>
              <a:t>. Solution for these problems is </a:t>
            </a:r>
            <a:r>
              <a:rPr lang="en-US" sz="2600" b="1" dirty="0" smtClean="0">
                <a:latin typeface="Times New Roman" pitchFamily="18" charset="0"/>
                <a:cs typeface="Times New Roman" pitchFamily="18" charset="0"/>
              </a:rPr>
              <a:t>refrigeration</a:t>
            </a:r>
            <a:r>
              <a:rPr lang="en-US" sz="2600" dirty="0" smtClean="0">
                <a:latin typeface="Times New Roman" pitchFamily="18" charset="0"/>
                <a:cs typeface="Times New Roman" pitchFamily="18" charset="0"/>
              </a:rPr>
              <a:t> however; it is not realistic in developing countries.</a:t>
            </a:r>
          </a:p>
          <a:p>
            <a:pPr algn="just">
              <a:spcAft>
                <a:spcPts val="1200"/>
              </a:spcAft>
              <a:buNone/>
            </a:pPr>
            <a:r>
              <a:rPr lang="en-US" sz="3000" b="1" dirty="0" smtClean="0">
                <a:latin typeface="Times New Roman" pitchFamily="18" charset="0"/>
                <a:cs typeface="Times New Roman" pitchFamily="18" charset="0"/>
              </a:rPr>
              <a:t>The </a:t>
            </a:r>
            <a:r>
              <a:rPr lang="en-US" sz="3000" b="1" dirty="0" err="1" smtClean="0">
                <a:latin typeface="Times New Roman" pitchFamily="18" charset="0"/>
                <a:cs typeface="Times New Roman" pitchFamily="18" charset="0"/>
              </a:rPr>
              <a:t>Lactoperoxidase</a:t>
            </a:r>
            <a:r>
              <a:rPr lang="en-US" sz="3000" b="1" dirty="0" smtClean="0">
                <a:latin typeface="Times New Roman" pitchFamily="18" charset="0"/>
                <a:cs typeface="Times New Roman" pitchFamily="18" charset="0"/>
              </a:rPr>
              <a:t> System</a:t>
            </a:r>
          </a:p>
          <a:p>
            <a:pPr algn="just">
              <a:spcAft>
                <a:spcPts val="1200"/>
              </a:spcAft>
            </a:pPr>
            <a:r>
              <a:rPr lang="en-US" sz="2400" dirty="0" smtClean="0">
                <a:latin typeface="Times New Roman" pitchFamily="18" charset="0"/>
                <a:cs typeface="Times New Roman" pitchFamily="18" charset="0"/>
              </a:rPr>
              <a:t>The </a:t>
            </a:r>
            <a:r>
              <a:rPr lang="en-US" sz="2400" dirty="0" err="1" smtClean="0">
                <a:latin typeface="Times New Roman" pitchFamily="18" charset="0"/>
                <a:cs typeface="Times New Roman" pitchFamily="18" charset="0"/>
              </a:rPr>
              <a:t>Lactoperoxidase</a:t>
            </a:r>
            <a:r>
              <a:rPr lang="en-US" sz="2400" dirty="0" smtClean="0">
                <a:latin typeface="Times New Roman" pitchFamily="18" charset="0"/>
                <a:cs typeface="Times New Roman" pitchFamily="18" charset="0"/>
              </a:rPr>
              <a:t> System of Raw Milk Preservation is currently the only approved method of raw milk preservation, apart from refrigeration  (</a:t>
            </a:r>
            <a:r>
              <a:rPr lang="en-US" sz="2400" dirty="0" smtClean="0">
                <a:latin typeface="Times New Roman"/>
                <a:ea typeface="Times New Roman"/>
              </a:rPr>
              <a:t>as an alternative solution</a:t>
            </a:r>
            <a:r>
              <a:rPr lang="en-US" sz="2400" dirty="0" smtClean="0">
                <a:latin typeface="Times New Roman" pitchFamily="18" charset="0"/>
                <a:cs typeface="Times New Roman" pitchFamily="18" charset="0"/>
              </a:rPr>
              <a:t>) by </a:t>
            </a:r>
            <a:r>
              <a:rPr lang="en-US" sz="2400" b="1" dirty="0" smtClean="0">
                <a:latin typeface="Times New Roman" pitchFamily="18" charset="0"/>
                <a:cs typeface="Times New Roman" pitchFamily="18" charset="0"/>
              </a:rPr>
              <a:t>Codex </a:t>
            </a:r>
            <a:r>
              <a:rPr lang="en-US" sz="2400" b="1" dirty="0" err="1" smtClean="0">
                <a:latin typeface="Times New Roman" pitchFamily="18" charset="0"/>
                <a:cs typeface="Times New Roman" pitchFamily="18" charset="0"/>
              </a:rPr>
              <a:t>Alimentarius</a:t>
            </a:r>
            <a:r>
              <a:rPr lang="en-US" sz="2400" b="1" dirty="0" smtClean="0">
                <a:latin typeface="Times New Roman" pitchFamily="18" charset="0"/>
                <a:cs typeface="Times New Roman" pitchFamily="18" charset="0"/>
              </a:rPr>
              <a:t> commission.</a:t>
            </a:r>
            <a:endParaRPr lang="en-US" sz="24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839200" cy="6248400"/>
          </a:xfrm>
        </p:spPr>
        <p:txBody>
          <a:bodyPr>
            <a:normAutofit/>
          </a:bodyPr>
          <a:lstStyle/>
          <a:p>
            <a:pPr marL="228600" indent="-228600" algn="just">
              <a:spcAft>
                <a:spcPts val="1200"/>
              </a:spcAft>
              <a:tabLst>
                <a:tab pos="168275" algn="l"/>
              </a:tabLst>
            </a:pPr>
            <a:r>
              <a:rPr lang="en-US" sz="2400" dirty="0" smtClean="0">
                <a:latin typeface="Times New Roman" pitchFamily="18" charset="0"/>
                <a:cs typeface="Times New Roman" pitchFamily="18" charset="0"/>
              </a:rPr>
              <a:t>The </a:t>
            </a:r>
            <a:r>
              <a:rPr lang="en-US" sz="2400" dirty="0" err="1" smtClean="0">
                <a:latin typeface="Times New Roman" pitchFamily="18" charset="0"/>
                <a:cs typeface="Times New Roman" pitchFamily="18" charset="0"/>
              </a:rPr>
              <a:t>Lactoperoxidase</a:t>
            </a:r>
            <a:r>
              <a:rPr lang="en-US" sz="2400" dirty="0" smtClean="0">
                <a:latin typeface="Times New Roman" pitchFamily="18" charset="0"/>
                <a:cs typeface="Times New Roman" pitchFamily="18" charset="0"/>
              </a:rPr>
              <a:t> System (</a:t>
            </a:r>
            <a:r>
              <a:rPr lang="en-US" sz="2400" b="1" dirty="0" smtClean="0">
                <a:latin typeface="Times New Roman" pitchFamily="18" charset="0"/>
                <a:cs typeface="Times New Roman" pitchFamily="18" charset="0"/>
              </a:rPr>
              <a:t>LP-system</a:t>
            </a:r>
            <a:r>
              <a:rPr lang="en-US" sz="2400" dirty="0" smtClean="0">
                <a:latin typeface="Times New Roman" pitchFamily="18" charset="0"/>
                <a:cs typeface="Times New Roman" pitchFamily="18" charset="0"/>
              </a:rPr>
              <a:t>) operates by the reactivation of the enzyme </a:t>
            </a:r>
            <a:r>
              <a:rPr lang="en-US" sz="2400" dirty="0" err="1" smtClean="0">
                <a:latin typeface="Times New Roman" pitchFamily="18" charset="0"/>
                <a:cs typeface="Times New Roman" pitchFamily="18" charset="0"/>
              </a:rPr>
              <a:t>lactoperoxidase</a:t>
            </a:r>
            <a:r>
              <a:rPr lang="en-US" sz="2400" dirty="0" smtClean="0">
                <a:latin typeface="Times New Roman" pitchFamily="18" charset="0"/>
                <a:cs typeface="Times New Roman" pitchFamily="18" charset="0"/>
              </a:rPr>
              <a:t>, which is naturally present in raw  milk.</a:t>
            </a:r>
          </a:p>
          <a:p>
            <a:pPr marL="0" marR="0" algn="just">
              <a:lnSpc>
                <a:spcPct val="150000"/>
              </a:lnSpc>
              <a:spcBef>
                <a:spcPts val="0"/>
              </a:spcBef>
              <a:spcAft>
                <a:spcPts val="0"/>
              </a:spcAft>
            </a:pPr>
            <a:r>
              <a:rPr lang="en-US" sz="2400" b="1" dirty="0" smtClean="0">
                <a:latin typeface="Times New Roman"/>
                <a:ea typeface="Times New Roman"/>
              </a:rPr>
              <a:t>Hydrogen peroxide</a:t>
            </a:r>
            <a:r>
              <a:rPr lang="en-US" sz="2400" dirty="0" smtClean="0">
                <a:latin typeface="Times New Roman"/>
                <a:ea typeface="Times New Roman"/>
              </a:rPr>
              <a:t> (</a:t>
            </a:r>
            <a:r>
              <a:rPr lang="en-US" sz="2400" b="1" dirty="0" smtClean="0">
                <a:latin typeface="Times New Roman"/>
                <a:ea typeface="Times New Roman"/>
              </a:rPr>
              <a:t>H</a:t>
            </a:r>
            <a:r>
              <a:rPr lang="en-US" sz="2400" b="1" baseline="-25000" dirty="0" smtClean="0">
                <a:latin typeface="Times New Roman"/>
                <a:ea typeface="Times New Roman"/>
              </a:rPr>
              <a:t>2</a:t>
            </a:r>
            <a:r>
              <a:rPr lang="en-US" sz="2400" b="1" dirty="0" smtClean="0">
                <a:latin typeface="Times New Roman"/>
                <a:ea typeface="Times New Roman"/>
              </a:rPr>
              <a:t>O</a:t>
            </a:r>
            <a:r>
              <a:rPr lang="en-US" sz="2400" b="1" baseline="-25000" dirty="0" smtClean="0">
                <a:latin typeface="Times New Roman"/>
                <a:ea typeface="Times New Roman"/>
              </a:rPr>
              <a:t>2</a:t>
            </a:r>
            <a:r>
              <a:rPr lang="en-US" sz="2400" dirty="0" smtClean="0">
                <a:latin typeface="Times New Roman"/>
                <a:ea typeface="Times New Roman"/>
              </a:rPr>
              <a:t>) and </a:t>
            </a:r>
            <a:r>
              <a:rPr lang="en-US" sz="2400" dirty="0" err="1" smtClean="0">
                <a:latin typeface="Times New Roman"/>
                <a:ea typeface="Times New Roman"/>
              </a:rPr>
              <a:t>Thiocyanate</a:t>
            </a:r>
            <a:r>
              <a:rPr lang="en-US" sz="2400" dirty="0" smtClean="0">
                <a:latin typeface="Times New Roman"/>
                <a:ea typeface="Times New Roman"/>
              </a:rPr>
              <a:t> (</a:t>
            </a:r>
            <a:r>
              <a:rPr lang="en-US" sz="2400" b="1" dirty="0" smtClean="0">
                <a:latin typeface="Times New Roman"/>
                <a:ea typeface="Times New Roman"/>
              </a:rPr>
              <a:t>SCN</a:t>
            </a:r>
            <a:r>
              <a:rPr lang="en-US" sz="2400" baseline="30000" dirty="0" smtClean="0">
                <a:latin typeface="Times New Roman"/>
                <a:ea typeface="Times New Roman"/>
              </a:rPr>
              <a:t>-</a:t>
            </a:r>
            <a:r>
              <a:rPr lang="en-US" sz="2400" dirty="0" smtClean="0">
                <a:latin typeface="Times New Roman"/>
                <a:ea typeface="Times New Roman"/>
              </a:rPr>
              <a:t>) are also present in milk but in negligible quantity.</a:t>
            </a:r>
          </a:p>
          <a:p>
            <a:pPr marL="228600" marR="0" indent="-228600" algn="just">
              <a:lnSpc>
                <a:spcPct val="150000"/>
              </a:lnSpc>
              <a:spcBef>
                <a:spcPts val="0"/>
              </a:spcBef>
              <a:spcAft>
                <a:spcPts val="0"/>
              </a:spcAft>
              <a:tabLst>
                <a:tab pos="168275" algn="l"/>
              </a:tabLst>
            </a:pPr>
            <a:r>
              <a:rPr lang="en-US" sz="2400" dirty="0" smtClean="0">
                <a:latin typeface="Times New Roman"/>
                <a:ea typeface="Times New Roman"/>
              </a:rPr>
              <a:t>The </a:t>
            </a:r>
            <a:r>
              <a:rPr lang="en-US" sz="2400" dirty="0" err="1" smtClean="0">
                <a:latin typeface="Times New Roman"/>
                <a:ea typeface="Times New Roman"/>
              </a:rPr>
              <a:t>lactoperoxidase</a:t>
            </a:r>
            <a:r>
              <a:rPr lang="en-US" sz="2400" dirty="0" smtClean="0">
                <a:latin typeface="Times New Roman"/>
                <a:ea typeface="Times New Roman"/>
              </a:rPr>
              <a:t> - </a:t>
            </a:r>
            <a:r>
              <a:rPr lang="en-US" sz="2400" dirty="0" err="1" smtClean="0">
                <a:latin typeface="Times New Roman"/>
                <a:ea typeface="Times New Roman"/>
              </a:rPr>
              <a:t>thiocynate</a:t>
            </a:r>
            <a:r>
              <a:rPr lang="en-US" sz="2400" dirty="0" smtClean="0">
                <a:latin typeface="Times New Roman"/>
                <a:ea typeface="Times New Roman"/>
              </a:rPr>
              <a:t> - hydrogen peroxide system (</a:t>
            </a:r>
            <a:r>
              <a:rPr lang="en-US" sz="2400" b="1" dirty="0" smtClean="0">
                <a:latin typeface="Times New Roman"/>
                <a:ea typeface="Times New Roman"/>
              </a:rPr>
              <a:t>LPS</a:t>
            </a:r>
            <a:r>
              <a:rPr lang="en-US" sz="2400" dirty="0" smtClean="0">
                <a:latin typeface="Times New Roman"/>
                <a:ea typeface="Times New Roman"/>
              </a:rPr>
              <a:t>) inhibits bacterial </a:t>
            </a:r>
            <a:r>
              <a:rPr lang="en-US" sz="2400" b="1" dirty="0" smtClean="0">
                <a:latin typeface="Times New Roman"/>
                <a:ea typeface="Times New Roman"/>
              </a:rPr>
              <a:t>respiration</a:t>
            </a:r>
            <a:r>
              <a:rPr lang="en-US" sz="2400" dirty="0" smtClean="0">
                <a:latin typeface="Times New Roman"/>
                <a:ea typeface="Times New Roman"/>
              </a:rPr>
              <a:t>, reduces the enzymatic activity (</a:t>
            </a:r>
            <a:r>
              <a:rPr lang="en-US" sz="2400" dirty="0" err="1" smtClean="0">
                <a:latin typeface="Times New Roman"/>
                <a:ea typeface="Times New Roman"/>
              </a:rPr>
              <a:t>Eg</a:t>
            </a:r>
            <a:r>
              <a:rPr lang="en-US" sz="2400" dirty="0" smtClean="0">
                <a:latin typeface="Times New Roman"/>
                <a:ea typeface="Times New Roman"/>
              </a:rPr>
              <a:t>. </a:t>
            </a:r>
            <a:r>
              <a:rPr lang="en-US" sz="2400" b="1" dirty="0" err="1" smtClean="0">
                <a:latin typeface="Times New Roman"/>
                <a:ea typeface="Times New Roman"/>
              </a:rPr>
              <a:t>Hexokinase</a:t>
            </a:r>
            <a:r>
              <a:rPr lang="en-US" sz="2400" dirty="0" smtClean="0">
                <a:latin typeface="Times New Roman"/>
                <a:ea typeface="Times New Roman"/>
              </a:rPr>
              <a:t>) of </a:t>
            </a:r>
            <a:r>
              <a:rPr lang="en-US" sz="2400" dirty="0" err="1" smtClean="0">
                <a:latin typeface="Times New Roman"/>
                <a:ea typeface="Times New Roman"/>
              </a:rPr>
              <a:t>glycolysis</a:t>
            </a:r>
            <a:r>
              <a:rPr lang="en-US" sz="2400" dirty="0" smtClean="0">
                <a:latin typeface="Times New Roman"/>
                <a:ea typeface="Times New Roman"/>
              </a:rPr>
              <a:t> of the bacteria and </a:t>
            </a:r>
            <a:r>
              <a:rPr lang="en-US" sz="2400" b="1" dirty="0" smtClean="0">
                <a:latin typeface="Times New Roman"/>
                <a:ea typeface="Times New Roman"/>
              </a:rPr>
              <a:t>induces the leakage of potassium through the cell wall</a:t>
            </a:r>
            <a:r>
              <a:rPr lang="en-US" sz="2400" dirty="0" smtClean="0">
                <a:latin typeface="Times New Roman"/>
                <a:ea typeface="Times New Roman"/>
              </a:rPr>
              <a:t>.</a:t>
            </a:r>
          </a:p>
        </p:txBody>
      </p:sp>
      <p:sp>
        <p:nvSpPr>
          <p:cNvPr id="4" name="Slide Number Placeholder 3"/>
          <p:cNvSpPr>
            <a:spLocks noGrp="1"/>
          </p:cNvSpPr>
          <p:nvPr>
            <p:ph type="sldNum" sz="quarter" idx="12"/>
          </p:nvPr>
        </p:nvSpPr>
        <p:spPr/>
        <p:txBody>
          <a:bodyPr/>
          <a:lstStyle/>
          <a:p>
            <a:fld id="{98554918-7F81-4179-ABE7-69427B67C020}"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r>
              <a:rPr lang="en-US" sz="2400" dirty="0" smtClean="0">
                <a:latin typeface="Times New Roman"/>
                <a:ea typeface="Times New Roman"/>
              </a:rPr>
              <a:t>LP itself has no antibacterial effect but in combination with certain co-factors, </a:t>
            </a:r>
            <a:r>
              <a:rPr lang="en-US" sz="2400" dirty="0" err="1" smtClean="0">
                <a:latin typeface="Times New Roman"/>
                <a:ea typeface="Times New Roman"/>
              </a:rPr>
              <a:t>thiocyanate</a:t>
            </a:r>
            <a:r>
              <a:rPr lang="en-US" sz="2400" dirty="0" smtClean="0">
                <a:latin typeface="Times New Roman"/>
                <a:ea typeface="Times New Roman"/>
              </a:rPr>
              <a:t> (SCN-) and hydrogen peroxide (H</a:t>
            </a:r>
            <a:r>
              <a:rPr lang="en-US" sz="2400" baseline="-25000" dirty="0" smtClean="0">
                <a:latin typeface="Times New Roman"/>
                <a:ea typeface="Times New Roman"/>
              </a:rPr>
              <a:t>2</a:t>
            </a:r>
            <a:r>
              <a:rPr lang="en-US" sz="2400" dirty="0" smtClean="0">
                <a:latin typeface="Times New Roman"/>
                <a:ea typeface="Times New Roman"/>
              </a:rPr>
              <a:t>O</a:t>
            </a:r>
            <a:r>
              <a:rPr lang="en-US" sz="2400" baseline="-25000" dirty="0" smtClean="0">
                <a:latin typeface="Times New Roman"/>
                <a:ea typeface="Times New Roman"/>
              </a:rPr>
              <a:t>2</a:t>
            </a:r>
            <a:r>
              <a:rPr lang="en-US" sz="2400" dirty="0" smtClean="0">
                <a:latin typeface="Times New Roman"/>
                <a:ea typeface="Times New Roman"/>
              </a:rPr>
              <a:t>), forms a potent antimicrobial system</a:t>
            </a:r>
          </a:p>
          <a:p>
            <a:pPr marL="228600" indent="-228600" algn="just">
              <a:lnSpc>
                <a:spcPct val="150000"/>
              </a:lnSpc>
              <a:spcBef>
                <a:spcPts val="600"/>
              </a:spcBef>
              <a:spcAft>
                <a:spcPts val="1200"/>
              </a:spcAft>
            </a:pPr>
            <a:r>
              <a:rPr lang="en-US" sz="2400" dirty="0" smtClean="0">
                <a:latin typeface="Times New Roman"/>
                <a:ea typeface="Times New Roman"/>
                <a:cs typeface="Times New Roman"/>
              </a:rPr>
              <a:t>The antibacterial mechanism is caused by oxidation of vital SH-groups by OSCN</a:t>
            </a:r>
            <a:r>
              <a:rPr lang="en-US" sz="2400" b="1" baseline="30000" dirty="0" smtClean="0">
                <a:latin typeface="Times New Roman"/>
                <a:ea typeface="Times New Roman"/>
                <a:cs typeface="Times New Roman"/>
              </a:rPr>
              <a:t>-</a:t>
            </a:r>
            <a:r>
              <a:rPr lang="en-US" sz="2400" dirty="0" smtClean="0">
                <a:latin typeface="Times New Roman"/>
                <a:ea typeface="Times New Roman"/>
                <a:cs typeface="Times New Roman"/>
              </a:rPr>
              <a:t>/ O</a:t>
            </a:r>
            <a:r>
              <a:rPr lang="en-US" sz="2400" baseline="-25000" dirty="0" smtClean="0">
                <a:latin typeface="Times New Roman"/>
                <a:ea typeface="Times New Roman"/>
                <a:cs typeface="Times New Roman"/>
              </a:rPr>
              <a:t>2</a:t>
            </a:r>
            <a:r>
              <a:rPr lang="en-US" sz="2400" dirty="0" smtClean="0">
                <a:latin typeface="Times New Roman"/>
                <a:ea typeface="Times New Roman"/>
                <a:cs typeface="Times New Roman"/>
              </a:rPr>
              <a:t>SCN</a:t>
            </a:r>
            <a:r>
              <a:rPr lang="en-US" sz="2500" b="1" baseline="30000" dirty="0" smtClean="0">
                <a:latin typeface="Times New Roman"/>
                <a:ea typeface="Times New Roman"/>
                <a:cs typeface="Times New Roman"/>
              </a:rPr>
              <a:t>-</a:t>
            </a:r>
            <a:r>
              <a:rPr lang="en-US" sz="2500" dirty="0" smtClean="0">
                <a:latin typeface="Times New Roman"/>
                <a:ea typeface="Times New Roman"/>
                <a:cs typeface="Times New Roman"/>
              </a:rPr>
              <a:t> </a:t>
            </a:r>
            <a:r>
              <a:rPr lang="en-US" sz="2400" dirty="0" smtClean="0">
                <a:latin typeface="Times New Roman"/>
                <a:ea typeface="Times New Roman"/>
                <a:cs typeface="Times New Roman"/>
              </a:rPr>
              <a:t>in vital metabolic enzymes, e.g. </a:t>
            </a:r>
            <a:r>
              <a:rPr lang="en-US" sz="2400" dirty="0" err="1" smtClean="0">
                <a:latin typeface="Times New Roman"/>
                <a:ea typeface="Times New Roman"/>
                <a:cs typeface="Times New Roman"/>
              </a:rPr>
              <a:t>hexokinase</a:t>
            </a:r>
            <a:r>
              <a:rPr lang="en-US" sz="2400" dirty="0" smtClean="0">
                <a:latin typeface="Times New Roman"/>
                <a:ea typeface="Times New Roman"/>
                <a:cs typeface="Times New Roman"/>
              </a:rPr>
              <a:t>.</a:t>
            </a:r>
          </a:p>
          <a:p>
            <a:pPr marL="228600" indent="-228600" algn="just">
              <a:lnSpc>
                <a:spcPct val="150000"/>
              </a:lnSpc>
              <a:spcBef>
                <a:spcPts val="600"/>
              </a:spcBef>
              <a:spcAft>
                <a:spcPts val="1200"/>
              </a:spcAft>
            </a:pPr>
            <a:r>
              <a:rPr lang="en-US" sz="2400" dirty="0" smtClean="0">
                <a:latin typeface="Times New Roman"/>
                <a:ea typeface="Times New Roman"/>
                <a:cs typeface="Times New Roman"/>
              </a:rPr>
              <a:t>A wide variety of bacteria are influenced by the LP-system.</a:t>
            </a:r>
          </a:p>
          <a:p>
            <a:pPr marL="228600" indent="-228600" algn="just">
              <a:lnSpc>
                <a:spcPct val="150000"/>
              </a:lnSpc>
              <a:spcBef>
                <a:spcPts val="600"/>
              </a:spcBef>
              <a:spcAft>
                <a:spcPts val="1200"/>
              </a:spcAft>
            </a:pPr>
            <a:r>
              <a:rPr lang="en-US" sz="2400" dirty="0" smtClean="0">
                <a:latin typeface="Times New Roman"/>
                <a:ea typeface="Times New Roman"/>
                <a:cs typeface="Times New Roman"/>
              </a:rPr>
              <a:t>Many </a:t>
            </a:r>
            <a:r>
              <a:rPr lang="en-US" sz="2400" b="1" dirty="0" smtClean="0">
                <a:latin typeface="Times New Roman"/>
                <a:ea typeface="Times New Roman"/>
                <a:cs typeface="Times New Roman"/>
              </a:rPr>
              <a:t>Gram-positive</a:t>
            </a:r>
            <a:r>
              <a:rPr lang="en-US" sz="2400" dirty="0" smtClean="0">
                <a:latin typeface="Times New Roman"/>
                <a:ea typeface="Times New Roman"/>
                <a:cs typeface="Times New Roman"/>
              </a:rPr>
              <a:t> bacteria such as </a:t>
            </a:r>
            <a:r>
              <a:rPr lang="en-US" sz="2400" b="1" dirty="0" err="1" smtClean="0">
                <a:latin typeface="Times New Roman"/>
                <a:ea typeface="Times New Roman"/>
                <a:cs typeface="Times New Roman"/>
              </a:rPr>
              <a:t>lactococci</a:t>
            </a:r>
            <a:r>
              <a:rPr lang="en-US" sz="2400" dirty="0" smtClean="0">
                <a:latin typeface="Times New Roman"/>
                <a:ea typeface="Times New Roman"/>
                <a:cs typeface="Times New Roman"/>
              </a:rPr>
              <a:t> and </a:t>
            </a:r>
            <a:r>
              <a:rPr lang="en-US" sz="2400" b="1" dirty="0" smtClean="0">
                <a:latin typeface="Times New Roman"/>
                <a:ea typeface="Times New Roman"/>
                <a:cs typeface="Times New Roman"/>
              </a:rPr>
              <a:t>lactobacilli</a:t>
            </a:r>
            <a:r>
              <a:rPr lang="en-US" sz="2400" dirty="0" smtClean="0">
                <a:latin typeface="Times New Roman"/>
                <a:ea typeface="Times New Roman"/>
                <a:cs typeface="Times New Roman"/>
              </a:rPr>
              <a:t> are inhibited (</a:t>
            </a:r>
            <a:r>
              <a:rPr lang="en-US" sz="2400" b="1" dirty="0" err="1" smtClean="0">
                <a:latin typeface="Times New Roman"/>
                <a:ea typeface="Times New Roman"/>
                <a:cs typeface="Times New Roman"/>
              </a:rPr>
              <a:t>Bacteriostatic</a:t>
            </a:r>
            <a:r>
              <a:rPr lang="en-US" sz="2400" dirty="0" smtClean="0">
                <a:latin typeface="Times New Roman"/>
                <a:ea typeface="Times New Roman"/>
                <a:cs typeface="Times New Roman"/>
              </a:rPr>
              <a:t>) while many </a:t>
            </a:r>
            <a:r>
              <a:rPr lang="en-US" sz="2400" b="1" dirty="0" smtClean="0">
                <a:latin typeface="Times New Roman"/>
                <a:ea typeface="Times New Roman"/>
                <a:cs typeface="Times New Roman"/>
              </a:rPr>
              <a:t>gram-negative</a:t>
            </a:r>
            <a:r>
              <a:rPr lang="en-US" sz="2400" dirty="0" smtClean="0">
                <a:latin typeface="Times New Roman"/>
                <a:ea typeface="Times New Roman"/>
                <a:cs typeface="Times New Roman"/>
              </a:rPr>
              <a:t> bacteria such as </a:t>
            </a:r>
            <a:r>
              <a:rPr lang="en-US" sz="2400" b="1" i="1" dirty="0" smtClean="0">
                <a:latin typeface="Times New Roman"/>
                <a:ea typeface="Times New Roman"/>
                <a:cs typeface="Times New Roman"/>
              </a:rPr>
              <a:t>Escherichia</a:t>
            </a:r>
            <a:r>
              <a:rPr lang="en-US" sz="2400" i="1" dirty="0" smtClean="0">
                <a:latin typeface="Times New Roman"/>
                <a:ea typeface="Times New Roman"/>
                <a:cs typeface="Times New Roman"/>
              </a:rPr>
              <a:t> </a:t>
            </a:r>
            <a:r>
              <a:rPr lang="en-US" sz="2400" b="1" i="1" dirty="0" smtClean="0">
                <a:latin typeface="Times New Roman"/>
                <a:ea typeface="Times New Roman"/>
                <a:cs typeface="Times New Roman"/>
              </a:rPr>
              <a:t>coli</a:t>
            </a:r>
            <a:r>
              <a:rPr lang="en-US" sz="2400" dirty="0" smtClean="0">
                <a:latin typeface="Times New Roman"/>
                <a:ea typeface="Times New Roman"/>
                <a:cs typeface="Times New Roman"/>
              </a:rPr>
              <a:t>, </a:t>
            </a:r>
            <a:r>
              <a:rPr lang="en-US" sz="2400" b="1" i="1" dirty="0" smtClean="0">
                <a:latin typeface="Times New Roman"/>
                <a:ea typeface="Times New Roman"/>
                <a:cs typeface="Times New Roman"/>
              </a:rPr>
              <a:t>Pseudomonas</a:t>
            </a:r>
            <a:r>
              <a:rPr lang="en-US" sz="2400" dirty="0" smtClean="0">
                <a:latin typeface="Times New Roman"/>
                <a:ea typeface="Times New Roman"/>
                <a:cs typeface="Times New Roman"/>
              </a:rPr>
              <a:t> </a:t>
            </a:r>
            <a:r>
              <a:rPr lang="en-US" sz="2400" dirty="0" err="1" smtClean="0">
                <a:latin typeface="Times New Roman"/>
                <a:ea typeface="Times New Roman"/>
                <a:cs typeface="Times New Roman"/>
              </a:rPr>
              <a:t>spp</a:t>
            </a:r>
            <a:r>
              <a:rPr lang="en-US" sz="2400" dirty="0" smtClean="0">
                <a:latin typeface="Times New Roman"/>
                <a:ea typeface="Times New Roman"/>
                <a:cs typeface="Times New Roman"/>
              </a:rPr>
              <a:t>, </a:t>
            </a:r>
            <a:r>
              <a:rPr lang="en-US" sz="2400" b="1" i="1" dirty="0" smtClean="0">
                <a:latin typeface="Times New Roman"/>
                <a:ea typeface="Times New Roman"/>
                <a:cs typeface="Times New Roman"/>
              </a:rPr>
              <a:t>Salmonella</a:t>
            </a:r>
            <a:r>
              <a:rPr lang="en-US" sz="2400" dirty="0" smtClean="0">
                <a:latin typeface="Times New Roman"/>
                <a:ea typeface="Times New Roman"/>
                <a:cs typeface="Times New Roman"/>
              </a:rPr>
              <a:t> </a:t>
            </a:r>
            <a:r>
              <a:rPr lang="en-US" sz="2400" dirty="0" err="1" smtClean="0">
                <a:latin typeface="Times New Roman"/>
                <a:ea typeface="Times New Roman"/>
                <a:cs typeface="Times New Roman"/>
              </a:rPr>
              <a:t>spp</a:t>
            </a:r>
            <a:r>
              <a:rPr lang="en-US" sz="2400" dirty="0" smtClean="0">
                <a:latin typeface="Times New Roman"/>
                <a:ea typeface="Times New Roman"/>
                <a:cs typeface="Times New Roman"/>
              </a:rPr>
              <a:t> are killed.</a:t>
            </a:r>
            <a:endParaRPr lang="en-US" sz="2400"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bevelB prst="angle"/>
          </a:sp3d>
        </p:spPr>
        <p:txBody>
          <a:bodyPr>
            <a:normAutofit/>
          </a:bodyPr>
          <a:lstStyle/>
          <a:p>
            <a:pPr marL="228600" indent="-228600" algn="just">
              <a:lnSpc>
                <a:spcPct val="150000"/>
              </a:lnSpc>
              <a:spcBef>
                <a:spcPts val="0"/>
              </a:spcBef>
              <a:tabLst>
                <a:tab pos="168275" algn="l"/>
              </a:tabLst>
            </a:pPr>
            <a:r>
              <a:rPr lang="en-GB" sz="2400" dirty="0" smtClean="0">
                <a:latin typeface="Times New Roman" pitchFamily="18" charset="0"/>
                <a:ea typeface="Times New Roman"/>
                <a:cs typeface="Times New Roman" pitchFamily="18" charset="0"/>
              </a:rPr>
              <a:t>Activation of the LP-s by addition of hydrogen peroxide and SCN</a:t>
            </a:r>
            <a:r>
              <a:rPr lang="en-GB" sz="2400" b="1" baseline="30000" dirty="0" smtClean="0">
                <a:latin typeface="Times New Roman" pitchFamily="18" charset="0"/>
                <a:ea typeface="Times New Roman"/>
                <a:cs typeface="Times New Roman" pitchFamily="18" charset="0"/>
              </a:rPr>
              <a:t>-</a:t>
            </a:r>
            <a:r>
              <a:rPr lang="en-GB" sz="2400" dirty="0" smtClean="0">
                <a:latin typeface="Times New Roman" pitchFamily="18" charset="0"/>
                <a:ea typeface="Times New Roman"/>
                <a:cs typeface="Times New Roman" pitchFamily="18" charset="0"/>
              </a:rPr>
              <a:t>, both at concentration of 0.25 </a:t>
            </a:r>
            <a:r>
              <a:rPr lang="en-GB" sz="2400" dirty="0" err="1" smtClean="0">
                <a:latin typeface="Times New Roman" pitchFamily="18" charset="0"/>
                <a:ea typeface="Times New Roman"/>
                <a:cs typeface="Times New Roman" pitchFamily="18" charset="0"/>
              </a:rPr>
              <a:t>mM</a:t>
            </a:r>
            <a:r>
              <a:rPr lang="en-GB" sz="2400" dirty="0" smtClean="0">
                <a:latin typeface="Times New Roman" pitchFamily="18" charset="0"/>
                <a:ea typeface="Times New Roman"/>
                <a:cs typeface="Times New Roman" pitchFamily="18" charset="0"/>
              </a:rPr>
              <a:t>, extended the shelf life of raw milk at 10</a:t>
            </a:r>
            <a:r>
              <a:rPr lang="en-GB" sz="2400" baseline="30000" dirty="0" smtClean="0">
                <a:latin typeface="Times New Roman" pitchFamily="18" charset="0"/>
                <a:ea typeface="Times New Roman"/>
                <a:cs typeface="Times New Roman" pitchFamily="18" charset="0"/>
              </a:rPr>
              <a:t>o</a:t>
            </a:r>
            <a:r>
              <a:rPr lang="en-GB" sz="2400" dirty="0" smtClean="0">
                <a:latin typeface="Times New Roman" pitchFamily="18" charset="0"/>
                <a:ea typeface="Times New Roman"/>
                <a:cs typeface="Times New Roman" pitchFamily="18" charset="0"/>
              </a:rPr>
              <a:t>C for at least three days</a:t>
            </a:r>
          </a:p>
          <a:p>
            <a:pPr marL="228600" indent="-228600" algn="just">
              <a:lnSpc>
                <a:spcPct val="150000"/>
              </a:lnSpc>
              <a:spcBef>
                <a:spcPts val="0"/>
              </a:spcBef>
              <a:tabLst>
                <a:tab pos="168275" algn="l"/>
              </a:tabLst>
            </a:pPr>
            <a:r>
              <a:rPr lang="en-GB" sz="2400" dirty="0" smtClean="0">
                <a:latin typeface="Times New Roman" pitchFamily="18" charset="0"/>
                <a:cs typeface="Times New Roman" pitchFamily="18" charset="0"/>
              </a:rPr>
              <a:t>Other dairy uses have included  control of post-culturing acidification of yogurt</a:t>
            </a:r>
            <a:endParaRPr lang="en-US" sz="2400" dirty="0" smtClean="0">
              <a:latin typeface="Times New Roman" pitchFamily="18" charset="0"/>
              <a:cs typeface="Times New Roman" pitchFamily="18" charset="0"/>
            </a:endParaRPr>
          </a:p>
          <a:p>
            <a:pPr marL="228600" indent="-228600" algn="ctr">
              <a:lnSpc>
                <a:spcPct val="150000"/>
              </a:lnSpc>
              <a:spcBef>
                <a:spcPts val="600"/>
              </a:spcBef>
              <a:spcAft>
                <a:spcPts val="1200"/>
              </a:spcAft>
              <a:buNone/>
              <a:tabLst>
                <a:tab pos="168275" algn="l"/>
              </a:tabLst>
            </a:pPr>
            <a:r>
              <a:rPr lang="en-US" b="1" dirty="0" smtClean="0">
                <a:latin typeface="Times New Roman" pitchFamily="18" charset="0"/>
                <a:cs typeface="Times New Roman" pitchFamily="18" charset="0"/>
              </a:rPr>
              <a:t>milk processing</a:t>
            </a:r>
            <a:endParaRPr lang="en-US" sz="2400" dirty="0" smtClean="0">
              <a:latin typeface="Times New Roman" pitchFamily="18" charset="0"/>
              <a:cs typeface="Times New Roman" pitchFamily="18" charset="0"/>
            </a:endParaRPr>
          </a:p>
          <a:p>
            <a:pPr marL="228600" indent="-228600" algn="just">
              <a:spcAft>
                <a:spcPts val="1200"/>
              </a:spcAft>
            </a:pPr>
            <a:r>
              <a:rPr lang="en-US" sz="2400" dirty="0" smtClean="0">
                <a:latin typeface="Times New Roman" pitchFamily="18" charset="0"/>
                <a:cs typeface="Times New Roman" pitchFamily="18" charset="0"/>
              </a:rPr>
              <a:t>Milk has been processed specially in countries where milk is not scarce.</a:t>
            </a:r>
          </a:p>
          <a:p>
            <a:pPr marL="228600" indent="-228600" algn="just">
              <a:spcAft>
                <a:spcPts val="1200"/>
              </a:spcAft>
            </a:pPr>
            <a:r>
              <a:rPr lang="en-US" sz="2400" dirty="0" smtClean="0">
                <a:latin typeface="Times New Roman" pitchFamily="18" charset="0"/>
                <a:cs typeface="Times New Roman" pitchFamily="18" charset="0"/>
              </a:rPr>
              <a:t>Basically, milk is processed to increase palatability of milk products and shelf life.</a:t>
            </a:r>
          </a:p>
          <a:p>
            <a:pPr marL="228600" indent="-228600" algn="just"/>
            <a:r>
              <a:rPr lang="en-US" sz="2400" dirty="0" smtClean="0">
                <a:latin typeface="Times New Roman"/>
                <a:ea typeface="Times New Roman"/>
              </a:rPr>
              <a:t>Milk is processed in different ways; traditional or industrially</a:t>
            </a:r>
            <a:endParaRPr lang="en-US" sz="24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pPr marL="742950" indent="-514350" algn="ctr">
              <a:spcBef>
                <a:spcPts val="600"/>
              </a:spcBef>
              <a:buNone/>
            </a:pPr>
            <a:r>
              <a:rPr lang="en-US" sz="2800" b="1" dirty="0" smtClean="0">
                <a:latin typeface="Times New Roman" pitchFamily="18" charset="0"/>
                <a:ea typeface="Times New Roman"/>
                <a:cs typeface="Times New Roman" pitchFamily="18" charset="0"/>
              </a:rPr>
              <a:t>Traditional milk possessing in Ethiopia</a:t>
            </a:r>
          </a:p>
          <a:p>
            <a:pPr marL="742950" indent="-514350" algn="ctr">
              <a:spcBef>
                <a:spcPts val="600"/>
              </a:spcBef>
              <a:buNone/>
            </a:pPr>
            <a:r>
              <a:rPr lang="en-US" sz="2400" b="1" dirty="0" smtClean="0">
                <a:latin typeface="Times New Roman" pitchFamily="18" charset="0"/>
                <a:ea typeface="Times New Roman"/>
                <a:cs typeface="Times New Roman" pitchFamily="18" charset="0"/>
              </a:rPr>
              <a:t> (</a:t>
            </a:r>
            <a:r>
              <a:rPr lang="en-US" sz="2800" b="1" dirty="0" smtClean="0">
                <a:latin typeface="Times New Roman" pitchFamily="18" charset="0"/>
                <a:ea typeface="Times New Roman"/>
                <a:cs typeface="Times New Roman" pitchFamily="18" charset="0"/>
              </a:rPr>
              <a:t>e.g. </a:t>
            </a:r>
            <a:r>
              <a:rPr lang="en-US" sz="2400" b="1" dirty="0" smtClean="0">
                <a:latin typeface="Times New Roman" pitchFamily="18" charset="0"/>
                <a:ea typeface="Times New Roman"/>
                <a:cs typeface="Times New Roman" pitchFamily="18" charset="0"/>
              </a:rPr>
              <a:t>butter production)</a:t>
            </a:r>
            <a:endParaRPr lang="en-US" sz="1800" dirty="0" smtClean="0">
              <a:latin typeface="Times New Roman" pitchFamily="18" charset="0"/>
              <a:ea typeface="Times New Roman"/>
              <a:cs typeface="Times New Roman" pitchFamily="18" charset="0"/>
            </a:endParaRPr>
          </a:p>
          <a:p>
            <a:pPr marL="288925" indent="-288925" algn="just">
              <a:lnSpc>
                <a:spcPct val="150000"/>
              </a:lnSpc>
              <a:spcBef>
                <a:spcPts val="600"/>
              </a:spcBef>
              <a:spcAft>
                <a:spcPts val="1200"/>
              </a:spcAft>
              <a:buFont typeface="+mj-lt"/>
              <a:buAutoNum type="arabicPeriod"/>
            </a:pPr>
            <a:r>
              <a:rPr lang="en-US" sz="2400" dirty="0" smtClean="0">
                <a:latin typeface="Times New Roman" pitchFamily="18" charset="0"/>
                <a:ea typeface="Times New Roman"/>
                <a:cs typeface="Times New Roman" pitchFamily="18" charset="0"/>
              </a:rPr>
              <a:t>Milk is collected in the morning and evening in a container, which may differ according to different area and communities (clay pot, </a:t>
            </a:r>
            <a:r>
              <a:rPr lang="en-US" sz="2400" i="1" dirty="0" err="1" smtClean="0">
                <a:latin typeface="Times New Roman" pitchFamily="18" charset="0"/>
                <a:ea typeface="Times New Roman"/>
                <a:cs typeface="Times New Roman" pitchFamily="18" charset="0"/>
              </a:rPr>
              <a:t>chicho</a:t>
            </a:r>
            <a:r>
              <a:rPr lang="en-US" sz="2400" dirty="0" smtClean="0">
                <a:latin typeface="Times New Roman" pitchFamily="18" charset="0"/>
                <a:ea typeface="Times New Roman"/>
                <a:cs typeface="Times New Roman" pitchFamily="18" charset="0"/>
              </a:rPr>
              <a:t>, </a:t>
            </a:r>
            <a:r>
              <a:rPr lang="en-US" sz="2400" i="1" dirty="0" err="1" smtClean="0">
                <a:latin typeface="Times New Roman" pitchFamily="18" charset="0"/>
                <a:ea typeface="Times New Roman"/>
                <a:cs typeface="Times New Roman" pitchFamily="18" charset="0"/>
              </a:rPr>
              <a:t>sorora</a:t>
            </a:r>
            <a:r>
              <a:rPr lang="en-US" sz="2400" dirty="0" smtClean="0">
                <a:latin typeface="Times New Roman" pitchFamily="18" charset="0"/>
                <a:ea typeface="Times New Roman"/>
                <a:cs typeface="Times New Roman" pitchFamily="18" charset="0"/>
              </a:rPr>
              <a:t>, </a:t>
            </a:r>
            <a:r>
              <a:rPr lang="en-US" sz="2400" i="1" dirty="0" err="1" smtClean="0">
                <a:latin typeface="Times New Roman" pitchFamily="18" charset="0"/>
                <a:ea typeface="Times New Roman"/>
                <a:cs typeface="Times New Roman" pitchFamily="18" charset="0"/>
              </a:rPr>
              <a:t>gorfa</a:t>
            </a:r>
            <a:r>
              <a:rPr lang="en-US" sz="2400" dirty="0" smtClean="0">
                <a:latin typeface="Times New Roman" pitchFamily="18" charset="0"/>
                <a:ea typeface="Times New Roman"/>
                <a:cs typeface="Times New Roman" pitchFamily="18" charset="0"/>
              </a:rPr>
              <a:t> etc).</a:t>
            </a:r>
          </a:p>
          <a:p>
            <a:pPr marL="288925" indent="-288925" algn="just">
              <a:lnSpc>
                <a:spcPct val="150000"/>
              </a:lnSpc>
              <a:spcBef>
                <a:spcPts val="600"/>
              </a:spcBef>
              <a:spcAft>
                <a:spcPts val="1200"/>
              </a:spcAft>
              <a:buFont typeface="+mj-lt"/>
              <a:buAutoNum type="arabicPeriod"/>
            </a:pPr>
            <a:r>
              <a:rPr lang="en-US" sz="2400" dirty="0" smtClean="0">
                <a:latin typeface="Times New Roman" pitchFamily="18" charset="0"/>
                <a:ea typeface="Times New Roman"/>
                <a:cs typeface="Times New Roman" pitchFamily="18" charset="0"/>
              </a:rPr>
              <a:t>This is set a side until it get fermented. In some area they set a side fire to facilitate the fermentation process.</a:t>
            </a:r>
          </a:p>
          <a:p>
            <a:pPr marL="288925" indent="-288925" algn="just">
              <a:lnSpc>
                <a:spcPct val="150000"/>
              </a:lnSpc>
              <a:spcBef>
                <a:spcPts val="600"/>
              </a:spcBef>
              <a:spcAft>
                <a:spcPts val="1200"/>
              </a:spcAft>
              <a:buFont typeface="+mj-lt"/>
              <a:buAutoNum type="arabicPeriod"/>
            </a:pPr>
            <a:r>
              <a:rPr lang="en-US" sz="2400" dirty="0" smtClean="0">
                <a:latin typeface="Times New Roman" pitchFamily="18" charset="0"/>
                <a:ea typeface="Times New Roman"/>
                <a:cs typeface="Times New Roman" pitchFamily="18" charset="0"/>
              </a:rPr>
              <a:t>After few days milk coagulate is formed (</a:t>
            </a:r>
            <a:r>
              <a:rPr lang="en-US" sz="2400" dirty="0" err="1" smtClean="0">
                <a:latin typeface="Times New Roman" pitchFamily="18" charset="0"/>
                <a:ea typeface="Times New Roman"/>
                <a:cs typeface="Times New Roman" pitchFamily="18" charset="0"/>
              </a:rPr>
              <a:t>Ergoi</a:t>
            </a:r>
            <a:r>
              <a:rPr lang="en-US" sz="2400" dirty="0" smtClean="0">
                <a:latin typeface="Times New Roman" pitchFamily="18" charset="0"/>
                <a:ea typeface="Times New Roman"/>
                <a:cs typeface="Times New Roman" pitchFamily="18" charset="0"/>
              </a:rPr>
              <a:t>/ yoghurt) </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55</a:t>
            </a:fld>
            <a:endParaRPr lang="en-US"/>
          </a:p>
        </p:txBody>
      </p:sp>
    </p:spTree>
  </p:cSld>
  <p:clrMapOvr>
    <a:masterClrMapping/>
  </p:clrMapOvr>
  <p:transition>
    <p:pull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324600"/>
          </a:xfrm>
        </p:spPr>
        <p:txBody>
          <a:bodyPr>
            <a:noAutofit/>
          </a:bodyPr>
          <a:lstStyle/>
          <a:p>
            <a:pPr marL="288925" indent="-288925" algn="just">
              <a:lnSpc>
                <a:spcPct val="150000"/>
              </a:lnSpc>
              <a:spcBef>
                <a:spcPts val="600"/>
              </a:spcBef>
              <a:spcAft>
                <a:spcPts val="1200"/>
              </a:spcAft>
              <a:buFont typeface="+mj-lt"/>
              <a:buAutoNum type="arabicPeriod" startAt="4"/>
            </a:pPr>
            <a:r>
              <a:rPr lang="en-US" sz="2400" dirty="0" smtClean="0">
                <a:latin typeface="Times New Roman" pitchFamily="18" charset="0"/>
                <a:ea typeface="Times New Roman"/>
                <a:cs typeface="Times New Roman" pitchFamily="18" charset="0"/>
              </a:rPr>
              <a:t>Usually they cover clay pot with pieces of leather in the area where the clay pot is used as container. </a:t>
            </a:r>
          </a:p>
          <a:p>
            <a:pPr marL="288925" indent="-288925" algn="just">
              <a:lnSpc>
                <a:spcPct val="150000"/>
              </a:lnSpc>
              <a:spcBef>
                <a:spcPts val="600"/>
              </a:spcBef>
              <a:spcAft>
                <a:spcPts val="1200"/>
              </a:spcAft>
              <a:buFont typeface="+mj-lt"/>
              <a:buAutoNum type="arabicPeriod" startAt="4"/>
            </a:pPr>
            <a:r>
              <a:rPr lang="en-US" sz="2400" dirty="0" smtClean="0">
                <a:latin typeface="Times New Roman" pitchFamily="18" charset="0"/>
                <a:ea typeface="Times New Roman"/>
                <a:cs typeface="Times New Roman" pitchFamily="18" charset="0"/>
              </a:rPr>
              <a:t>Churning is done by rocking a pot/calabash forth and back until granules of fat is formed.</a:t>
            </a:r>
          </a:p>
          <a:p>
            <a:pPr marL="288925" indent="-288925" algn="just">
              <a:lnSpc>
                <a:spcPct val="150000"/>
              </a:lnSpc>
              <a:spcBef>
                <a:spcPts val="600"/>
              </a:spcBef>
              <a:spcAft>
                <a:spcPts val="1200"/>
              </a:spcAft>
              <a:buFont typeface="+mj-lt"/>
              <a:buAutoNum type="arabicPeriod" startAt="4"/>
            </a:pPr>
            <a:r>
              <a:rPr lang="en-US" sz="2400" dirty="0" smtClean="0">
                <a:latin typeface="Times New Roman" pitchFamily="18" charset="0"/>
                <a:ea typeface="Times New Roman"/>
                <a:cs typeface="Times New Roman" pitchFamily="18" charset="0"/>
              </a:rPr>
              <a:t>A pieces of straw is inserted through a small hole at the neck of the container and formation of fat granules is noticed.</a:t>
            </a:r>
          </a:p>
          <a:p>
            <a:pPr marL="288925" indent="-288925" algn="just">
              <a:lnSpc>
                <a:spcPct val="150000"/>
              </a:lnSpc>
              <a:spcBef>
                <a:spcPts val="600"/>
              </a:spcBef>
              <a:spcAft>
                <a:spcPts val="1200"/>
              </a:spcAft>
              <a:buFont typeface="+mj-lt"/>
              <a:buAutoNum type="arabicPeriod" startAt="4"/>
            </a:pPr>
            <a:r>
              <a:rPr lang="en-US" sz="2400" dirty="0" smtClean="0">
                <a:latin typeface="Times New Roman" pitchFamily="18" charset="0"/>
                <a:cs typeface="Times New Roman" pitchFamily="18" charset="0"/>
              </a:rPr>
              <a:t>When the granules coalesce the churning will be stopped and the butter will be taken out from the top. </a:t>
            </a:r>
          </a:p>
          <a:p>
            <a:pPr marL="288925" indent="-288925" algn="just">
              <a:lnSpc>
                <a:spcPct val="150000"/>
              </a:lnSpc>
              <a:spcBef>
                <a:spcPts val="600"/>
              </a:spcBef>
              <a:spcAft>
                <a:spcPts val="1200"/>
              </a:spcAft>
              <a:buFont typeface="+mj-lt"/>
              <a:buAutoNum type="arabicPeriod" startAt="4"/>
            </a:pPr>
            <a:r>
              <a:rPr lang="en-US" sz="2400" dirty="0" smtClean="0">
                <a:latin typeface="Times New Roman" pitchFamily="18" charset="0"/>
                <a:cs typeface="Times New Roman" pitchFamily="18" charset="0"/>
              </a:rPr>
              <a:t>The buttermilk will be heated to a temperature of 40 to 70</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c</a:t>
            </a:r>
            <a:endParaRPr lang="en-US" sz="2400"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FIG%2020%20P47.gif"/>
          <p:cNvPicPr>
            <a:picLocks noGrp="1" noChangeAspect="1"/>
          </p:cNvPicPr>
          <p:nvPr>
            <p:ph idx="1"/>
          </p:nvPr>
        </p:nvPicPr>
        <p:blipFill>
          <a:blip r:embed="rId2" cstate="print">
            <a:duotone>
              <a:prstClr val="black"/>
              <a:schemeClr val="tx2">
                <a:tint val="45000"/>
                <a:satMod val="400000"/>
              </a:schemeClr>
            </a:duotone>
            <a:lum bright="5000" contrast="52000"/>
          </a:blip>
          <a:stretch>
            <a:fillRect/>
          </a:stretch>
        </p:blipFill>
        <p:spPr>
          <a:xfrm>
            <a:off x="152400" y="228600"/>
            <a:ext cx="8534400" cy="6400800"/>
          </a:xfrm>
          <a:ln>
            <a:solidFill>
              <a:schemeClr val="tx1"/>
            </a:solidFill>
          </a:ln>
        </p:spPr>
      </p:pic>
      <p:sp>
        <p:nvSpPr>
          <p:cNvPr id="4" name="Slide Number Placeholder 3"/>
          <p:cNvSpPr>
            <a:spLocks noGrp="1"/>
          </p:cNvSpPr>
          <p:nvPr>
            <p:ph type="sldNum" sz="quarter" idx="12"/>
          </p:nvPr>
        </p:nvSpPr>
        <p:spPr/>
        <p:txBody>
          <a:bodyPr/>
          <a:lstStyle/>
          <a:p>
            <a:fld id="{98554918-7F81-4179-ABE7-69427B67C020}"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sz="3100" b="1" dirty="0" smtClean="0">
                <a:latin typeface="Times New Roman" pitchFamily="18" charset="0"/>
                <a:cs typeface="Times New Roman" pitchFamily="18" charset="0"/>
              </a:rPr>
              <a:t>Industrially</a:t>
            </a:r>
            <a:r>
              <a:rPr lang="en-US" dirty="0" smtClean="0"/>
              <a:t> </a:t>
            </a:r>
            <a:r>
              <a:rPr lang="en-US" sz="3100" dirty="0" smtClean="0">
                <a:latin typeface="Times New Roman" pitchFamily="18" charset="0"/>
                <a:cs typeface="Times New Roman" pitchFamily="18" charset="0"/>
              </a:rPr>
              <a:t>(yogurt)</a:t>
            </a:r>
            <a:endParaRPr lang="en-US" dirty="0">
              <a:latin typeface="Times New Roman" pitchFamily="18" charset="0"/>
              <a:cs typeface="Times New Roman" pitchFamily="18" charset="0"/>
            </a:endParaRPr>
          </a:p>
        </p:txBody>
      </p:sp>
      <p:pic>
        <p:nvPicPr>
          <p:cNvPr id="5" name="Content Placeholder 4" descr="FIG%2019%20P44.gif"/>
          <p:cNvPicPr>
            <a:picLocks noGrp="1" noChangeAspect="1"/>
          </p:cNvPicPr>
          <p:nvPr>
            <p:ph idx="1"/>
          </p:nvPr>
        </p:nvPicPr>
        <p:blipFill>
          <a:blip r:embed="rId2" cstate="print"/>
          <a:stretch>
            <a:fillRect/>
          </a:stretch>
        </p:blipFill>
        <p:spPr>
          <a:xfrm>
            <a:off x="457200" y="1447800"/>
            <a:ext cx="8077200" cy="5410200"/>
          </a:xfrm>
        </p:spPr>
      </p:pic>
      <p:sp>
        <p:nvSpPr>
          <p:cNvPr id="4" name="Slide Number Placeholder 3"/>
          <p:cNvSpPr>
            <a:spLocks noGrp="1"/>
          </p:cNvSpPr>
          <p:nvPr>
            <p:ph type="sldNum" sz="quarter" idx="12"/>
          </p:nvPr>
        </p:nvSpPr>
        <p:spPr/>
        <p:txBody>
          <a:bodyPr/>
          <a:lstStyle/>
          <a:p>
            <a:fld id="{98554918-7F81-4179-ABE7-69427B67C020}" type="slidenum">
              <a:rPr lang="en-US" smtClean="0"/>
              <a:pPr/>
              <a:t>58</a:t>
            </a:fld>
            <a:endParaRPr lang="en-US"/>
          </a:p>
        </p:txBody>
      </p:sp>
      <p:sp>
        <p:nvSpPr>
          <p:cNvPr id="6" name="Rectangle 5"/>
          <p:cNvSpPr/>
          <p:nvPr/>
        </p:nvSpPr>
        <p:spPr>
          <a:xfrm>
            <a:off x="6705600" y="1905000"/>
            <a:ext cx="1219200"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itchFamily="18" charset="0"/>
                <a:cs typeface="Times New Roman" pitchFamily="18" charset="0"/>
              </a:rPr>
              <a:t>Cream </a:t>
            </a:r>
            <a:endParaRPr lang="en-US" sz="2400" dirty="0">
              <a:solidFill>
                <a:schemeClr val="tx1"/>
              </a:solidFill>
              <a:latin typeface="Times New Roman" pitchFamily="18" charset="0"/>
              <a:cs typeface="Times New Roman" pitchFamily="18" charset="0"/>
            </a:endParaRPr>
          </a:p>
        </p:txBody>
      </p:sp>
      <p:sp>
        <p:nvSpPr>
          <p:cNvPr id="7" name="Rectangle 6"/>
          <p:cNvSpPr/>
          <p:nvPr/>
        </p:nvSpPr>
        <p:spPr>
          <a:xfrm>
            <a:off x="228600" y="762001"/>
            <a:ext cx="8686800" cy="769441"/>
          </a:xfrm>
          <a:prstGeom prst="rect">
            <a:avLst/>
          </a:prstGeom>
        </p:spPr>
        <p:txBody>
          <a:bodyPr wrap="square">
            <a:spAutoFit/>
          </a:bodyPr>
          <a:lstStyle/>
          <a:p>
            <a:pPr algn="just"/>
            <a:r>
              <a:rPr lang="en-US" sz="2200" dirty="0" smtClean="0">
                <a:latin typeface="Times New Roman" pitchFamily="18" charset="0"/>
                <a:cs typeface="Times New Roman" pitchFamily="18" charset="0"/>
              </a:rPr>
              <a:t>a number of steps are common to each manufacturing process, and these are outlined. Flow diagram of fermented milk manufacturing.</a:t>
            </a:r>
            <a:endParaRPr lang="en-US" sz="22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sz="3100" b="1" dirty="0" smtClean="0">
                <a:latin typeface="Times New Roman" pitchFamily="18" charset="0"/>
                <a:cs typeface="Times New Roman" pitchFamily="18" charset="0"/>
              </a:rPr>
              <a:t>Cheese</a:t>
            </a:r>
            <a:r>
              <a:rPr lang="en-US" dirty="0" smtClean="0"/>
              <a:t> </a:t>
            </a:r>
            <a:endParaRPr lang="en-US" dirty="0"/>
          </a:p>
        </p:txBody>
      </p:sp>
      <p:pic>
        <p:nvPicPr>
          <p:cNvPr id="5" name="Content Placeholder 4" descr="FIG%2014%20P37.gif"/>
          <p:cNvPicPr>
            <a:picLocks noGrp="1" noChangeAspect="1"/>
          </p:cNvPicPr>
          <p:nvPr>
            <p:ph idx="1"/>
          </p:nvPr>
        </p:nvPicPr>
        <p:blipFill>
          <a:blip r:embed="rId2" cstate="print"/>
          <a:stretch>
            <a:fillRect/>
          </a:stretch>
        </p:blipFill>
        <p:spPr>
          <a:xfrm>
            <a:off x="228600" y="685800"/>
            <a:ext cx="8686800" cy="5943600"/>
          </a:xfrm>
        </p:spPr>
      </p:pic>
      <p:sp>
        <p:nvSpPr>
          <p:cNvPr id="4" name="Slide Number Placeholder 3"/>
          <p:cNvSpPr>
            <a:spLocks noGrp="1"/>
          </p:cNvSpPr>
          <p:nvPr>
            <p:ph type="sldNum" sz="quarter" idx="12"/>
          </p:nvPr>
        </p:nvSpPr>
        <p:spPr/>
        <p:txBody>
          <a:bodyPr/>
          <a:lstStyle/>
          <a:p>
            <a:fld id="{98554918-7F81-4179-ABE7-69427B67C020}"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81000" y="304800"/>
          <a:ext cx="8229600" cy="6019800"/>
        </p:xfrm>
        <a:graphic>
          <a:graphicData uri="http://schemas.openxmlformats.org/drawingml/2006/table">
            <a:tbl>
              <a:tblPr firstRow="1" bandRow="1">
                <a:tableStyleId>{5C22544A-7EE6-4342-B048-85BDC9FD1C3A}</a:tableStyleId>
              </a:tblPr>
              <a:tblGrid>
                <a:gridCol w="2057400"/>
                <a:gridCol w="2057400"/>
                <a:gridCol w="2057400"/>
                <a:gridCol w="2057400"/>
              </a:tblGrid>
              <a:tr h="1234397">
                <a:tc gridSpan="4">
                  <a:txBody>
                    <a:bodyPr/>
                    <a:lstStyle/>
                    <a:p>
                      <a:pPr marL="0" marR="0">
                        <a:lnSpc>
                          <a:spcPts val="600"/>
                        </a:lnSpc>
                        <a:spcBef>
                          <a:spcPts val="0"/>
                        </a:spcBef>
                        <a:spcAft>
                          <a:spcPts val="0"/>
                        </a:spcAft>
                      </a:pPr>
                      <a:endParaRPr lang="en-US" sz="3200" dirty="0">
                        <a:latin typeface="Times New Roman"/>
                        <a:ea typeface="Times New Roman"/>
                      </a:endParaRPr>
                    </a:p>
                    <a:p>
                      <a:pPr marL="0" marR="0" indent="0" algn="ctr">
                        <a:spcBef>
                          <a:spcPts val="0"/>
                        </a:spcBef>
                        <a:spcAft>
                          <a:spcPts val="290"/>
                        </a:spcAft>
                        <a:tabLst>
                          <a:tab pos="0" algn="l"/>
                          <a:tab pos="0" algn="l"/>
                        </a:tabLst>
                      </a:pPr>
                      <a:r>
                        <a:rPr lang="en-US" sz="2000" b="1" dirty="0">
                          <a:latin typeface="Times New Roman"/>
                        </a:rPr>
                        <a:t>Table 2</a:t>
                      </a:r>
                      <a:r>
                        <a:rPr lang="en-US" sz="2800" b="1" dirty="0">
                          <a:latin typeface="Times New Roman"/>
                        </a:rPr>
                        <a:t>. Composition of milk from the main breeds of dairy cattle</a:t>
                      </a:r>
                      <a:endParaRPr lang="en-US" sz="2000" b="1" dirty="0">
                        <a:latin typeface="Times New Roman"/>
                      </a:endParaRPr>
                    </a:p>
                  </a:txBody>
                  <a:tcPr marL="76200" marR="76200" marT="0" marB="0"/>
                </a:tc>
                <a:tc hMerge="1">
                  <a:txBody>
                    <a:bodyPr/>
                    <a:lstStyle/>
                    <a:p>
                      <a:endParaRPr lang="en-US"/>
                    </a:p>
                  </a:txBody>
                  <a:tcPr/>
                </a:tc>
                <a:tc hMerge="1">
                  <a:txBody>
                    <a:bodyPr/>
                    <a:lstStyle/>
                    <a:p>
                      <a:endParaRPr lang="en-US"/>
                    </a:p>
                  </a:txBody>
                  <a:tcPr/>
                </a:tc>
                <a:tc hMerge="1">
                  <a:txBody>
                    <a:bodyPr/>
                    <a:lstStyle/>
                    <a:p>
                      <a:endParaRPr lang="en-US"/>
                    </a:p>
                  </a:txBody>
                  <a:tcPr/>
                </a:tc>
              </a:tr>
              <a:tr h="1234397">
                <a:tc>
                  <a:txBody>
                    <a:bodyPr/>
                    <a:lstStyle/>
                    <a:p>
                      <a:pPr marL="0" marR="0">
                        <a:lnSpc>
                          <a:spcPts val="600"/>
                        </a:lnSpc>
                        <a:spcBef>
                          <a:spcPts val="0"/>
                        </a:spcBef>
                        <a:spcAft>
                          <a:spcPts val="0"/>
                        </a:spcAft>
                      </a:pPr>
                      <a:endParaRPr lang="en-US" sz="2800" dirty="0">
                        <a:latin typeface="Times New Roman"/>
                        <a:ea typeface="Times New Roman"/>
                      </a:endParaRPr>
                    </a:p>
                    <a:p>
                      <a:pPr marL="0" marR="0">
                        <a:spcBef>
                          <a:spcPts val="0"/>
                        </a:spcBef>
                        <a:spcAft>
                          <a:spcPts val="290"/>
                        </a:spcAft>
                      </a:pPr>
                      <a:r>
                        <a:rPr lang="en-US" sz="2800" dirty="0">
                          <a:latin typeface="Times New Roman"/>
                          <a:ea typeface="Times New Roman"/>
                        </a:rPr>
                        <a:t>Breed</a:t>
                      </a:r>
                    </a:p>
                  </a:txBody>
                  <a:tcPr marL="76200" marR="76200" marT="0" marB="0"/>
                </a:tc>
                <a:tc>
                  <a:txBody>
                    <a:bodyPr/>
                    <a:lstStyle/>
                    <a:p>
                      <a:pPr marL="0" marR="0" algn="ctr">
                        <a:lnSpc>
                          <a:spcPts val="600"/>
                        </a:lnSpc>
                        <a:spcBef>
                          <a:spcPts val="0"/>
                        </a:spcBef>
                        <a:spcAft>
                          <a:spcPts val="0"/>
                        </a:spcAft>
                      </a:pPr>
                      <a:endParaRPr lang="en-US" sz="2800" dirty="0">
                        <a:latin typeface="Times New Roman"/>
                        <a:ea typeface="Times New Roman"/>
                      </a:endParaRPr>
                    </a:p>
                    <a:p>
                      <a:pPr marL="0" marR="0" algn="ctr">
                        <a:spcBef>
                          <a:spcPts val="0"/>
                        </a:spcBef>
                        <a:spcAft>
                          <a:spcPts val="290"/>
                        </a:spcAft>
                      </a:pPr>
                      <a:r>
                        <a:rPr lang="en-US" sz="2800" dirty="0">
                          <a:latin typeface="Times New Roman"/>
                          <a:ea typeface="Times New Roman"/>
                        </a:rPr>
                        <a:t>Fat %</a:t>
                      </a:r>
                    </a:p>
                  </a:txBody>
                  <a:tcPr marL="76200" marR="76200" marT="0" marB="0"/>
                </a:tc>
                <a:tc>
                  <a:txBody>
                    <a:bodyPr/>
                    <a:lstStyle/>
                    <a:p>
                      <a:pPr marL="0" marR="0" algn="ctr">
                        <a:lnSpc>
                          <a:spcPts val="600"/>
                        </a:lnSpc>
                        <a:spcBef>
                          <a:spcPts val="0"/>
                        </a:spcBef>
                        <a:spcAft>
                          <a:spcPts val="0"/>
                        </a:spcAft>
                      </a:pPr>
                      <a:endParaRPr lang="en-US" sz="2800" dirty="0">
                        <a:latin typeface="Times New Roman"/>
                        <a:ea typeface="Times New Roman"/>
                      </a:endParaRPr>
                    </a:p>
                    <a:p>
                      <a:pPr marL="0" marR="0" algn="ctr">
                        <a:spcBef>
                          <a:spcPts val="0"/>
                        </a:spcBef>
                        <a:spcAft>
                          <a:spcPts val="290"/>
                        </a:spcAft>
                      </a:pPr>
                      <a:r>
                        <a:rPr lang="en-US" sz="2800" dirty="0">
                          <a:latin typeface="Times New Roman"/>
                          <a:ea typeface="Times New Roman"/>
                        </a:rPr>
                        <a:t>Protein %</a:t>
                      </a:r>
                    </a:p>
                  </a:txBody>
                  <a:tcPr marL="76200" marR="76200" marT="0" marB="0"/>
                </a:tc>
                <a:tc>
                  <a:txBody>
                    <a:bodyPr/>
                    <a:lstStyle/>
                    <a:p>
                      <a:pPr marL="0" marR="0" algn="ctr">
                        <a:lnSpc>
                          <a:spcPts val="600"/>
                        </a:lnSpc>
                        <a:spcBef>
                          <a:spcPts val="0"/>
                        </a:spcBef>
                        <a:spcAft>
                          <a:spcPts val="0"/>
                        </a:spcAft>
                      </a:pPr>
                      <a:endParaRPr lang="en-US" sz="2800" dirty="0">
                        <a:latin typeface="Times New Roman"/>
                        <a:ea typeface="Times New Roman"/>
                      </a:endParaRPr>
                    </a:p>
                    <a:p>
                      <a:pPr marL="0" marR="0" algn="ctr">
                        <a:spcBef>
                          <a:spcPts val="0"/>
                        </a:spcBef>
                        <a:spcAft>
                          <a:spcPts val="290"/>
                        </a:spcAft>
                      </a:pPr>
                      <a:r>
                        <a:rPr lang="en-US" sz="2800" dirty="0">
                          <a:latin typeface="Times New Roman"/>
                          <a:ea typeface="Times New Roman"/>
                        </a:rPr>
                        <a:t>Lactose %</a:t>
                      </a:r>
                    </a:p>
                  </a:txBody>
                  <a:tcPr marL="76200" marR="76200" marT="0" marB="0"/>
                </a:tc>
              </a:tr>
              <a:tr h="3551006">
                <a:tc>
                  <a:txBody>
                    <a:bodyPr/>
                    <a:lstStyle/>
                    <a:p>
                      <a:pPr marL="0" marR="0">
                        <a:lnSpc>
                          <a:spcPts val="600"/>
                        </a:lnSpc>
                        <a:spcBef>
                          <a:spcPts val="0"/>
                        </a:spcBef>
                        <a:spcAft>
                          <a:spcPts val="0"/>
                        </a:spcAft>
                      </a:pPr>
                      <a:endParaRPr lang="en-US" sz="2800" dirty="0">
                        <a:latin typeface="Times New Roman"/>
                        <a:ea typeface="Times New Roman"/>
                      </a:endParaRPr>
                    </a:p>
                    <a:p>
                      <a:pPr marL="0" marR="0">
                        <a:spcBef>
                          <a:spcPts val="0"/>
                        </a:spcBef>
                        <a:spcAft>
                          <a:spcPts val="0"/>
                        </a:spcAft>
                      </a:pPr>
                      <a:r>
                        <a:rPr lang="en-US" sz="2800" dirty="0" err="1">
                          <a:latin typeface="Times New Roman"/>
                          <a:ea typeface="Times New Roman"/>
                        </a:rPr>
                        <a:t>Ayrshire</a:t>
                      </a:r>
                      <a:endParaRPr lang="en-US" sz="2800" dirty="0">
                        <a:latin typeface="Times New Roman"/>
                        <a:ea typeface="Times New Roman"/>
                      </a:endParaRPr>
                    </a:p>
                    <a:p>
                      <a:pPr marL="0" marR="0">
                        <a:spcBef>
                          <a:spcPts val="0"/>
                        </a:spcBef>
                        <a:spcAft>
                          <a:spcPts val="0"/>
                        </a:spcAft>
                      </a:pPr>
                      <a:r>
                        <a:rPr lang="en-US" sz="2800" dirty="0">
                          <a:latin typeface="Times New Roman"/>
                          <a:ea typeface="Times New Roman"/>
                        </a:rPr>
                        <a:t>Brown Swiss</a:t>
                      </a:r>
                    </a:p>
                    <a:p>
                      <a:pPr marL="0" marR="0">
                        <a:spcBef>
                          <a:spcPts val="0"/>
                        </a:spcBef>
                        <a:spcAft>
                          <a:spcPts val="0"/>
                        </a:spcAft>
                      </a:pPr>
                      <a:r>
                        <a:rPr lang="en-US" sz="2800" dirty="0">
                          <a:latin typeface="Times New Roman"/>
                          <a:ea typeface="Times New Roman"/>
                        </a:rPr>
                        <a:t>Guernsey</a:t>
                      </a:r>
                    </a:p>
                    <a:p>
                      <a:pPr marL="0" marR="0">
                        <a:spcBef>
                          <a:spcPts val="0"/>
                        </a:spcBef>
                        <a:spcAft>
                          <a:spcPts val="0"/>
                        </a:spcAft>
                      </a:pPr>
                      <a:r>
                        <a:rPr lang="en-US" sz="2800" dirty="0">
                          <a:latin typeface="Times New Roman"/>
                          <a:ea typeface="Times New Roman"/>
                        </a:rPr>
                        <a:t>Holstein</a:t>
                      </a:r>
                    </a:p>
                    <a:p>
                      <a:pPr marL="0" marR="0">
                        <a:spcBef>
                          <a:spcPts val="0"/>
                        </a:spcBef>
                        <a:spcAft>
                          <a:spcPts val="290"/>
                        </a:spcAft>
                      </a:pPr>
                      <a:r>
                        <a:rPr lang="en-US" sz="2800" dirty="0">
                          <a:latin typeface="Times New Roman"/>
                          <a:ea typeface="Times New Roman"/>
                        </a:rPr>
                        <a:t>Jersey</a:t>
                      </a:r>
                    </a:p>
                  </a:txBody>
                  <a:tcPr marL="76200" marR="76200" marT="0" marB="0"/>
                </a:tc>
                <a:tc>
                  <a:txBody>
                    <a:bodyPr/>
                    <a:lstStyle/>
                    <a:p>
                      <a:pPr marL="0" marR="0" algn="ctr">
                        <a:lnSpc>
                          <a:spcPts val="600"/>
                        </a:lnSpc>
                        <a:spcBef>
                          <a:spcPts val="0"/>
                        </a:spcBef>
                        <a:spcAft>
                          <a:spcPts val="0"/>
                        </a:spcAft>
                      </a:pPr>
                      <a:endParaRPr lang="en-US" sz="2800" dirty="0">
                        <a:latin typeface="Times New Roman"/>
                        <a:ea typeface="Times New Roman"/>
                      </a:endParaRPr>
                    </a:p>
                    <a:p>
                      <a:pPr marL="0" marR="0" algn="ctr">
                        <a:spcBef>
                          <a:spcPts val="0"/>
                        </a:spcBef>
                        <a:spcAft>
                          <a:spcPts val="0"/>
                        </a:spcAft>
                      </a:pPr>
                      <a:r>
                        <a:rPr lang="en-US" sz="2800" dirty="0">
                          <a:latin typeface="Times New Roman"/>
                          <a:ea typeface="Times New Roman"/>
                        </a:rPr>
                        <a:t>4.1</a:t>
                      </a:r>
                    </a:p>
                    <a:p>
                      <a:pPr marL="0" marR="0" algn="ctr">
                        <a:spcBef>
                          <a:spcPts val="0"/>
                        </a:spcBef>
                        <a:spcAft>
                          <a:spcPts val="0"/>
                        </a:spcAft>
                      </a:pPr>
                      <a:r>
                        <a:rPr lang="en-US" sz="2800" dirty="0">
                          <a:latin typeface="Times New Roman"/>
                          <a:ea typeface="Times New Roman"/>
                        </a:rPr>
                        <a:t>4.0</a:t>
                      </a:r>
                    </a:p>
                    <a:p>
                      <a:pPr marL="0" marR="0" algn="ctr">
                        <a:spcBef>
                          <a:spcPts val="0"/>
                        </a:spcBef>
                        <a:spcAft>
                          <a:spcPts val="0"/>
                        </a:spcAft>
                      </a:pPr>
                      <a:r>
                        <a:rPr lang="en-US" sz="2800" dirty="0">
                          <a:latin typeface="Times New Roman"/>
                          <a:ea typeface="Times New Roman"/>
                        </a:rPr>
                        <a:t>5.0</a:t>
                      </a:r>
                    </a:p>
                    <a:p>
                      <a:pPr marL="0" marR="0" algn="ctr">
                        <a:spcBef>
                          <a:spcPts val="0"/>
                        </a:spcBef>
                        <a:spcAft>
                          <a:spcPts val="0"/>
                        </a:spcAft>
                      </a:pPr>
                      <a:r>
                        <a:rPr lang="en-US" sz="2800" dirty="0">
                          <a:latin typeface="Times New Roman"/>
                          <a:ea typeface="Times New Roman"/>
                        </a:rPr>
                        <a:t>3.5</a:t>
                      </a:r>
                    </a:p>
                    <a:p>
                      <a:pPr marL="0" marR="0" algn="ctr">
                        <a:spcBef>
                          <a:spcPts val="0"/>
                        </a:spcBef>
                        <a:spcAft>
                          <a:spcPts val="290"/>
                        </a:spcAft>
                      </a:pPr>
                      <a:r>
                        <a:rPr lang="en-US" sz="2800" dirty="0">
                          <a:latin typeface="Times New Roman"/>
                          <a:ea typeface="Times New Roman"/>
                        </a:rPr>
                        <a:t>5.5</a:t>
                      </a:r>
                    </a:p>
                  </a:txBody>
                  <a:tcPr marL="76200" marR="76200" marT="0" marB="0"/>
                </a:tc>
                <a:tc>
                  <a:txBody>
                    <a:bodyPr/>
                    <a:lstStyle/>
                    <a:p>
                      <a:pPr marL="0" marR="0" algn="ctr">
                        <a:lnSpc>
                          <a:spcPts val="600"/>
                        </a:lnSpc>
                        <a:spcBef>
                          <a:spcPts val="0"/>
                        </a:spcBef>
                        <a:spcAft>
                          <a:spcPts val="0"/>
                        </a:spcAft>
                      </a:pPr>
                      <a:endParaRPr lang="en-US" sz="2800" dirty="0">
                        <a:latin typeface="Times New Roman"/>
                        <a:ea typeface="Times New Roman"/>
                      </a:endParaRPr>
                    </a:p>
                    <a:p>
                      <a:pPr marL="0" marR="0" algn="ctr">
                        <a:spcBef>
                          <a:spcPts val="0"/>
                        </a:spcBef>
                        <a:spcAft>
                          <a:spcPts val="0"/>
                        </a:spcAft>
                      </a:pPr>
                      <a:r>
                        <a:rPr lang="en-US" sz="2800" dirty="0">
                          <a:latin typeface="Times New Roman"/>
                          <a:ea typeface="Times New Roman"/>
                        </a:rPr>
                        <a:t>3.6</a:t>
                      </a:r>
                    </a:p>
                    <a:p>
                      <a:pPr marL="0" marR="0" algn="ctr">
                        <a:spcBef>
                          <a:spcPts val="0"/>
                        </a:spcBef>
                        <a:spcAft>
                          <a:spcPts val="0"/>
                        </a:spcAft>
                      </a:pPr>
                      <a:r>
                        <a:rPr lang="en-US" sz="2800" dirty="0">
                          <a:latin typeface="Times New Roman"/>
                          <a:ea typeface="Times New Roman"/>
                        </a:rPr>
                        <a:t>3.6</a:t>
                      </a:r>
                    </a:p>
                    <a:p>
                      <a:pPr marL="0" marR="0" algn="ctr">
                        <a:spcBef>
                          <a:spcPts val="0"/>
                        </a:spcBef>
                        <a:spcAft>
                          <a:spcPts val="0"/>
                        </a:spcAft>
                      </a:pPr>
                      <a:r>
                        <a:rPr lang="en-US" sz="2800" dirty="0">
                          <a:latin typeface="Times New Roman"/>
                          <a:ea typeface="Times New Roman"/>
                        </a:rPr>
                        <a:t>3.8</a:t>
                      </a:r>
                    </a:p>
                    <a:p>
                      <a:pPr marL="0" marR="0" algn="ctr">
                        <a:spcBef>
                          <a:spcPts val="0"/>
                        </a:spcBef>
                        <a:spcAft>
                          <a:spcPts val="0"/>
                        </a:spcAft>
                      </a:pPr>
                      <a:r>
                        <a:rPr lang="en-US" sz="2800" dirty="0">
                          <a:latin typeface="Times New Roman"/>
                          <a:ea typeface="Times New Roman"/>
                        </a:rPr>
                        <a:t>3.1</a:t>
                      </a:r>
                    </a:p>
                    <a:p>
                      <a:pPr marL="0" marR="0" algn="ctr">
                        <a:spcBef>
                          <a:spcPts val="0"/>
                        </a:spcBef>
                        <a:spcAft>
                          <a:spcPts val="290"/>
                        </a:spcAft>
                      </a:pPr>
                      <a:r>
                        <a:rPr lang="en-US" sz="2800" dirty="0">
                          <a:latin typeface="Times New Roman"/>
                          <a:ea typeface="Times New Roman"/>
                        </a:rPr>
                        <a:t>3.9</a:t>
                      </a:r>
                    </a:p>
                  </a:txBody>
                  <a:tcPr marL="76200" marR="76200" marT="0" marB="0"/>
                </a:tc>
                <a:tc>
                  <a:txBody>
                    <a:bodyPr/>
                    <a:lstStyle/>
                    <a:p>
                      <a:pPr marL="0" marR="0" algn="ctr">
                        <a:lnSpc>
                          <a:spcPts val="600"/>
                        </a:lnSpc>
                        <a:spcBef>
                          <a:spcPts val="0"/>
                        </a:spcBef>
                        <a:spcAft>
                          <a:spcPts val="0"/>
                        </a:spcAft>
                      </a:pPr>
                      <a:endParaRPr lang="en-US" sz="2800" dirty="0">
                        <a:latin typeface="Times New Roman"/>
                        <a:ea typeface="Times New Roman"/>
                      </a:endParaRPr>
                    </a:p>
                    <a:p>
                      <a:pPr marL="0" marR="0" algn="ctr">
                        <a:spcBef>
                          <a:spcPts val="0"/>
                        </a:spcBef>
                        <a:spcAft>
                          <a:spcPts val="0"/>
                        </a:spcAft>
                      </a:pPr>
                      <a:r>
                        <a:rPr lang="en-US" sz="2800" dirty="0">
                          <a:latin typeface="Times New Roman"/>
                          <a:ea typeface="Times New Roman"/>
                        </a:rPr>
                        <a:t>4.7</a:t>
                      </a:r>
                    </a:p>
                    <a:p>
                      <a:pPr marL="0" marR="0" algn="ctr">
                        <a:spcBef>
                          <a:spcPts val="0"/>
                        </a:spcBef>
                        <a:spcAft>
                          <a:spcPts val="0"/>
                        </a:spcAft>
                      </a:pPr>
                      <a:r>
                        <a:rPr lang="en-US" sz="2800" dirty="0">
                          <a:latin typeface="Times New Roman"/>
                          <a:ea typeface="Times New Roman"/>
                        </a:rPr>
                        <a:t>5.0</a:t>
                      </a:r>
                    </a:p>
                    <a:p>
                      <a:pPr marL="0" marR="0" algn="ctr">
                        <a:spcBef>
                          <a:spcPts val="0"/>
                        </a:spcBef>
                        <a:spcAft>
                          <a:spcPts val="0"/>
                        </a:spcAft>
                      </a:pPr>
                      <a:r>
                        <a:rPr lang="en-US" sz="2800" dirty="0">
                          <a:latin typeface="Times New Roman"/>
                          <a:ea typeface="Times New Roman"/>
                        </a:rPr>
                        <a:t>4.9</a:t>
                      </a:r>
                    </a:p>
                    <a:p>
                      <a:pPr marL="0" marR="0" algn="ctr">
                        <a:spcBef>
                          <a:spcPts val="0"/>
                        </a:spcBef>
                        <a:spcAft>
                          <a:spcPts val="0"/>
                        </a:spcAft>
                      </a:pPr>
                      <a:r>
                        <a:rPr lang="en-US" sz="2800" dirty="0">
                          <a:latin typeface="Times New Roman"/>
                          <a:ea typeface="Times New Roman"/>
                        </a:rPr>
                        <a:t>4.9</a:t>
                      </a:r>
                    </a:p>
                    <a:p>
                      <a:pPr marL="0" marR="0" algn="ctr">
                        <a:spcBef>
                          <a:spcPts val="0"/>
                        </a:spcBef>
                        <a:spcAft>
                          <a:spcPts val="290"/>
                        </a:spcAft>
                      </a:pPr>
                      <a:r>
                        <a:rPr lang="en-US" sz="2800" dirty="0">
                          <a:latin typeface="Times New Roman"/>
                          <a:ea typeface="Times New Roman"/>
                        </a:rPr>
                        <a:t>4.9</a:t>
                      </a:r>
                    </a:p>
                  </a:txBody>
                  <a:tcPr marL="76200" marR="76200" marT="0" marB="0"/>
                </a:tc>
              </a:tr>
            </a:tbl>
          </a:graphicData>
        </a:graphic>
      </p:graphicFrame>
      <p:sp>
        <p:nvSpPr>
          <p:cNvPr id="4" name="Slide Number Placeholder 3"/>
          <p:cNvSpPr>
            <a:spLocks noGrp="1"/>
          </p:cNvSpPr>
          <p:nvPr>
            <p:ph type="sldNum" sz="quarter" idx="12"/>
          </p:nvPr>
        </p:nvSpPr>
        <p:spPr/>
        <p:txBody>
          <a:bodyPr/>
          <a:lstStyle/>
          <a:p>
            <a:fld id="{98554918-7F81-4179-ABE7-69427B67C020}"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pPr marL="288925" indent="-288925" algn="just">
              <a:spcBef>
                <a:spcPts val="600"/>
              </a:spcBef>
              <a:spcAft>
                <a:spcPts val="1200"/>
              </a:spcAft>
              <a:buNone/>
            </a:pPr>
            <a:r>
              <a:rPr lang="en-US" sz="2800" b="1" dirty="0" smtClean="0">
                <a:latin typeface="Times New Roman" pitchFamily="18" charset="0"/>
                <a:cs typeface="Times New Roman" pitchFamily="18" charset="0"/>
              </a:rPr>
              <a:t>Standardization</a:t>
            </a:r>
            <a:r>
              <a:rPr lang="en-US" sz="2800" dirty="0" smtClean="0">
                <a:latin typeface="Times New Roman" pitchFamily="18" charset="0"/>
                <a:cs typeface="Times New Roman" pitchFamily="18" charset="0"/>
              </a:rPr>
              <a:t>:</a:t>
            </a:r>
          </a:p>
          <a:p>
            <a:pPr marL="288925" indent="-288925" algn="just">
              <a:spcBef>
                <a:spcPts val="600"/>
              </a:spcBef>
              <a:spcAft>
                <a:spcPts val="1200"/>
              </a:spcAft>
            </a:pPr>
            <a:r>
              <a:rPr lang="en-US" sz="2400" dirty="0" smtClean="0">
                <a:latin typeface="Times New Roman" pitchFamily="18" charset="0"/>
                <a:ea typeface="Times New Roman"/>
                <a:cs typeface="Times New Roman" pitchFamily="18" charset="0"/>
              </a:rPr>
              <a:t>If fine adjustment of the fat content of cream is required, or if the fat content of whole milk must be reduced to a given level, skim milk must be added. This process is known as standardization.</a:t>
            </a:r>
          </a:p>
          <a:p>
            <a:pPr marL="288925" indent="-288925" algn="just">
              <a:spcBef>
                <a:spcPts val="600"/>
              </a:spcBef>
              <a:spcAft>
                <a:spcPts val="1200"/>
              </a:spcAft>
            </a:pPr>
            <a:r>
              <a:rPr lang="en-US" sz="2400" dirty="0" smtClean="0">
                <a:latin typeface="Times New Roman" pitchFamily="18" charset="0"/>
                <a:cs typeface="Times New Roman" pitchFamily="18" charset="0"/>
              </a:rPr>
              <a:t>To make this calculation, draw a square and write the desired fat percentage of the standardized product at its centre and write the fat percentage of the materials to be mixed on the upper and lower left-hand corners.</a:t>
            </a:r>
          </a:p>
          <a:p>
            <a:pPr marL="288925" indent="-288925" algn="just">
              <a:spcBef>
                <a:spcPts val="600"/>
              </a:spcBef>
              <a:spcAft>
                <a:spcPts val="1200"/>
              </a:spcAft>
            </a:pPr>
            <a:r>
              <a:rPr lang="en-US" sz="2400" dirty="0" smtClean="0">
                <a:latin typeface="Times New Roman" pitchFamily="18" charset="0"/>
                <a:cs typeface="Times New Roman" pitchFamily="18" charset="0"/>
              </a:rPr>
              <a:t>Subtract diagonally across the square the smaller from the larger figure and place the remainders on the diagonally opposite corners.</a:t>
            </a:r>
          </a:p>
          <a:p>
            <a:pPr marL="288925" indent="-288925" algn="just">
              <a:spcBef>
                <a:spcPts val="600"/>
              </a:spcBef>
              <a:spcAft>
                <a:spcPts val="1200"/>
              </a:spcAft>
            </a:pPr>
            <a:r>
              <a:rPr lang="en-US" sz="2400" dirty="0" smtClean="0">
                <a:latin typeface="Times New Roman" pitchFamily="18" charset="0"/>
                <a:cs typeface="Times New Roman" pitchFamily="18" charset="0"/>
              </a:rPr>
              <a:t>The figures on the right-hand corners indicate the ratio in which the materials should be mixed to obtain the desired fat percentage.</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This is depicted in the coming </a:t>
            </a:r>
            <a:r>
              <a:rPr lang="en-US" sz="2400" smtClean="0">
                <a:latin typeface="Times New Roman" pitchFamily="18" charset="0"/>
                <a:cs typeface="Times New Roman" pitchFamily="18" charset="0"/>
              </a:rPr>
              <a:t>diagram.</a:t>
            </a:r>
          </a:p>
        </p:txBody>
      </p:sp>
      <p:sp>
        <p:nvSpPr>
          <p:cNvPr id="4" name="Slide Number Placeholder 3"/>
          <p:cNvSpPr>
            <a:spLocks noGrp="1"/>
          </p:cNvSpPr>
          <p:nvPr>
            <p:ph type="sldNum" sz="quarter" idx="12"/>
          </p:nvPr>
        </p:nvSpPr>
        <p:spPr/>
        <p:txBody>
          <a:bodyPr/>
          <a:lstStyle/>
          <a:p>
            <a:fld id="{98554918-7F81-4179-ABE7-69427B67C020}"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ig_pg29a.gif"/>
          <p:cNvPicPr>
            <a:picLocks noGrp="1" noChangeAspect="1"/>
          </p:cNvPicPr>
          <p:nvPr>
            <p:ph idx="1"/>
          </p:nvPr>
        </p:nvPicPr>
        <p:blipFill>
          <a:blip r:embed="rId2" cstate="print"/>
          <a:stretch>
            <a:fillRect/>
          </a:stretch>
        </p:blipFill>
        <p:spPr>
          <a:xfrm>
            <a:off x="228600" y="228600"/>
            <a:ext cx="8763000" cy="6400800"/>
          </a:xfrm>
        </p:spPr>
      </p:pic>
      <p:sp>
        <p:nvSpPr>
          <p:cNvPr id="4" name="Slide Number Placeholder 3"/>
          <p:cNvSpPr>
            <a:spLocks noGrp="1"/>
          </p:cNvSpPr>
          <p:nvPr>
            <p:ph type="sldNum" sz="quarter" idx="12"/>
          </p:nvPr>
        </p:nvSpPr>
        <p:spPr/>
        <p:txBody>
          <a:bodyPr/>
          <a:lstStyle/>
          <a:p>
            <a:fld id="{98554918-7F81-4179-ABE7-69427B67C020}"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762000"/>
          </a:xfrm>
        </p:spPr>
        <p:txBody>
          <a:bodyPr>
            <a:noAutofit/>
          </a:bodyPr>
          <a:lstStyle/>
          <a:p>
            <a:r>
              <a:rPr lang="en-US" sz="2800" b="1" dirty="0" smtClean="0">
                <a:latin typeface="Times New Roman" pitchFamily="18" charset="0"/>
                <a:cs typeface="Times New Roman" pitchFamily="18" charset="0"/>
              </a:rPr>
              <a:t>Determining milk quality</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a:t>
            </a:r>
            <a:r>
              <a:rPr lang="en-US" sz="2400" b="1" dirty="0" err="1" smtClean="0">
                <a:latin typeface="Times New Roman" pitchFamily="18" charset="0"/>
                <a:cs typeface="Times New Roman" pitchFamily="18" charset="0"/>
              </a:rPr>
              <a:t>organoleptic</a:t>
            </a:r>
            <a:r>
              <a:rPr lang="en-US" sz="2400" b="1" dirty="0" smtClean="0">
                <a:latin typeface="Times New Roman" pitchFamily="18" charset="0"/>
                <a:cs typeface="Times New Roman" pitchFamily="18" charset="0"/>
              </a:rPr>
              <a:t> and laboratory tests including test on heated milk</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371600"/>
            <a:ext cx="8686800" cy="5105400"/>
          </a:xfrm>
        </p:spPr>
        <p:txBody>
          <a:bodyPr>
            <a:normAutofit/>
          </a:bodyPr>
          <a:lstStyle/>
          <a:p>
            <a:pPr algn="just">
              <a:spcBef>
                <a:spcPts val="600"/>
              </a:spcBef>
              <a:spcAft>
                <a:spcPts val="1200"/>
              </a:spcAft>
            </a:pPr>
            <a:r>
              <a:rPr lang="en-US" sz="2400" dirty="0" smtClean="0">
                <a:latin typeface="Times New Roman" pitchFamily="18" charset="0"/>
                <a:cs typeface="Times New Roman" pitchFamily="18" charset="0"/>
              </a:rPr>
              <a:t>Milk testing and quality control is an essential component of any milk processing industry.</a:t>
            </a:r>
          </a:p>
          <a:p>
            <a:pPr algn="just">
              <a:spcBef>
                <a:spcPts val="600"/>
              </a:spcBef>
              <a:spcAft>
                <a:spcPts val="1200"/>
              </a:spcAft>
            </a:pPr>
            <a:r>
              <a:rPr lang="en-US" sz="2400" dirty="0" smtClean="0">
                <a:latin typeface="Times New Roman" pitchFamily="18" charset="0"/>
                <a:cs typeface="Times New Roman" pitchFamily="18" charset="0"/>
              </a:rPr>
              <a:t>Milk being made up of </a:t>
            </a:r>
            <a:r>
              <a:rPr lang="en-US" sz="2400" b="1" dirty="0" smtClean="0">
                <a:latin typeface="Times New Roman" pitchFamily="18" charset="0"/>
                <a:cs typeface="Times New Roman" pitchFamily="18" charset="0"/>
              </a:rPr>
              <a:t>87% water </a:t>
            </a:r>
            <a:r>
              <a:rPr lang="en-US" sz="2400" dirty="0" smtClean="0">
                <a:latin typeface="Times New Roman" pitchFamily="18" charset="0"/>
                <a:cs typeface="Times New Roman" pitchFamily="18" charset="0"/>
              </a:rPr>
              <a:t>is prone to adulteration by unscrupulous middlemen and unfaithful farm workers.</a:t>
            </a:r>
          </a:p>
          <a:p>
            <a:pPr algn="just">
              <a:spcBef>
                <a:spcPts val="600"/>
              </a:spcBef>
              <a:spcAft>
                <a:spcPts val="1200"/>
              </a:spcAft>
            </a:pPr>
            <a:r>
              <a:rPr lang="en-US" sz="2400" dirty="0" smtClean="0">
                <a:latin typeface="Times New Roman" pitchFamily="18" charset="0"/>
                <a:cs typeface="Times New Roman" pitchFamily="18" charset="0"/>
              </a:rPr>
              <a:t>Moreover, its </a:t>
            </a:r>
            <a:r>
              <a:rPr lang="en-US" sz="2400" b="1" dirty="0" smtClean="0">
                <a:latin typeface="Times New Roman" pitchFamily="18" charset="0"/>
                <a:cs typeface="Times New Roman" pitchFamily="18" charset="0"/>
              </a:rPr>
              <a:t>high nutritive</a:t>
            </a:r>
            <a:r>
              <a:rPr lang="en-US" sz="2400" dirty="0" smtClean="0">
                <a:latin typeface="Times New Roman" pitchFamily="18" charset="0"/>
                <a:cs typeface="Times New Roman" pitchFamily="18" charset="0"/>
              </a:rPr>
              <a:t> value makes it an ideal medium for the rapid multiplication of bacteria, particularly under unhygienic production and storage at ambient temperatures.</a:t>
            </a:r>
          </a:p>
          <a:p>
            <a:pPr algn="just">
              <a:spcBef>
                <a:spcPts val="600"/>
              </a:spcBef>
              <a:spcAft>
                <a:spcPts val="1200"/>
              </a:spcAft>
            </a:pPr>
            <a:r>
              <a:rPr lang="en-US" sz="2400" dirty="0" smtClean="0">
                <a:latin typeface="Times New Roman" pitchFamily="18" charset="0"/>
                <a:cs typeface="Times New Roman" pitchFamily="18" charset="0"/>
              </a:rPr>
              <a:t>For any processor to make good dairy products, good quality raw materials are essential. </a:t>
            </a:r>
          </a:p>
        </p:txBody>
      </p:sp>
      <p:sp>
        <p:nvSpPr>
          <p:cNvPr id="4" name="Slide Number Placeholder 3"/>
          <p:cNvSpPr>
            <a:spLocks noGrp="1"/>
          </p:cNvSpPr>
          <p:nvPr>
            <p:ph type="sldNum" sz="quarter" idx="12"/>
          </p:nvPr>
        </p:nvSpPr>
        <p:spPr/>
        <p:txBody>
          <a:bodyPr/>
          <a:lstStyle/>
          <a:p>
            <a:fld id="{98554918-7F81-4179-ABE7-69427B67C020}"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77000"/>
          </a:xfrm>
        </p:spPr>
        <p:txBody>
          <a:bodyPr/>
          <a:lstStyle/>
          <a:p>
            <a:pPr algn="just">
              <a:spcAft>
                <a:spcPts val="1200"/>
              </a:spcAft>
            </a:pPr>
            <a:r>
              <a:rPr lang="en-US" sz="2400" b="1" dirty="0" smtClean="0">
                <a:latin typeface="Times New Roman" pitchFamily="18" charset="0"/>
                <a:cs typeface="Times New Roman" pitchFamily="18" charset="0"/>
              </a:rPr>
              <a:t>Milk quality control</a:t>
            </a:r>
            <a:r>
              <a:rPr lang="en-US" sz="2400" dirty="0" smtClean="0">
                <a:latin typeface="Times New Roman" pitchFamily="18" charset="0"/>
                <a:cs typeface="Times New Roman" pitchFamily="18" charset="0"/>
              </a:rPr>
              <a:t>: is the use of approved tests to ensure the application of approved practices, standards and regulations concerning the milk and milk products.</a:t>
            </a:r>
          </a:p>
          <a:p>
            <a:pPr algn="just">
              <a:spcAft>
                <a:spcPts val="1200"/>
              </a:spcAft>
            </a:pPr>
            <a:r>
              <a:rPr lang="en-US" sz="2400" dirty="0" smtClean="0">
                <a:latin typeface="Times New Roman" pitchFamily="18" charset="0"/>
                <a:cs typeface="Times New Roman" pitchFamily="18" charset="0"/>
              </a:rPr>
              <a:t>The tests are designed to ensure that milk products meet accepted standards for </a:t>
            </a:r>
            <a:r>
              <a:rPr lang="en-US" sz="2400" b="1" dirty="0" smtClean="0">
                <a:latin typeface="Times New Roman" pitchFamily="18" charset="0"/>
                <a:cs typeface="Times New Roman" pitchFamily="18" charset="0"/>
              </a:rPr>
              <a:t>chemical composition</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purity </a:t>
            </a:r>
            <a:r>
              <a:rPr lang="en-US" sz="2400" dirty="0" smtClean="0">
                <a:latin typeface="Times New Roman" pitchFamily="18" charset="0"/>
                <a:cs typeface="Times New Roman" pitchFamily="18" charset="0"/>
              </a:rPr>
              <a:t>as well as </a:t>
            </a:r>
            <a:r>
              <a:rPr lang="en-US" sz="2400" b="1" dirty="0" smtClean="0">
                <a:latin typeface="Times New Roman" pitchFamily="18" charset="0"/>
                <a:cs typeface="Times New Roman" pitchFamily="18" charset="0"/>
              </a:rPr>
              <a:t>levels</a:t>
            </a:r>
            <a:r>
              <a:rPr lang="en-US" sz="2400" dirty="0" smtClean="0">
                <a:latin typeface="Times New Roman" pitchFamily="18" charset="0"/>
                <a:cs typeface="Times New Roman" pitchFamily="18" charset="0"/>
              </a:rPr>
              <a:t> of different </a:t>
            </a:r>
            <a:r>
              <a:rPr lang="en-US" sz="2400" b="1" dirty="0" smtClean="0">
                <a:latin typeface="Times New Roman" pitchFamily="18" charset="0"/>
                <a:cs typeface="Times New Roman" pitchFamily="18" charset="0"/>
              </a:rPr>
              <a:t>micro-organisms</a:t>
            </a:r>
            <a:r>
              <a:rPr lang="en-US" sz="2400" dirty="0" smtClean="0">
                <a:latin typeface="Times New Roman" pitchFamily="18" charset="0"/>
                <a:cs typeface="Times New Roman" pitchFamily="18" charset="0"/>
              </a:rPr>
              <a:t>.</a:t>
            </a:r>
          </a:p>
          <a:p>
            <a:pPr lvl="1">
              <a:buNone/>
            </a:pPr>
            <a:r>
              <a:rPr lang="en-US" b="1" dirty="0" smtClean="0">
                <a:latin typeface="Times New Roman" pitchFamily="18" charset="0"/>
                <a:cs typeface="Times New Roman" pitchFamily="18" charset="0"/>
              </a:rPr>
              <a:t>Techniques used in milk testing and quality control</a:t>
            </a:r>
          </a:p>
          <a:p>
            <a:pPr marL="0" lvl="1" indent="0">
              <a:buNone/>
            </a:pPr>
            <a:r>
              <a:rPr lang="en-US" sz="2400" b="1" dirty="0" smtClean="0">
                <a:latin typeface="Times New Roman" pitchFamily="18" charset="0"/>
                <a:cs typeface="Times New Roman" pitchFamily="18" charset="0"/>
              </a:rPr>
              <a:t>Accurate sampling</a:t>
            </a:r>
            <a:r>
              <a:rPr lang="en-US" sz="2400" dirty="0" smtClean="0">
                <a:latin typeface="Times New Roman" pitchFamily="18" charset="0"/>
                <a:cs typeface="Times New Roman" pitchFamily="18" charset="0"/>
              </a:rPr>
              <a:t> is the first pre-requisite for </a:t>
            </a:r>
            <a:r>
              <a:rPr lang="en-US" sz="2400" b="1" dirty="0" smtClean="0">
                <a:latin typeface="Times New Roman" pitchFamily="18" charset="0"/>
                <a:cs typeface="Times New Roman" pitchFamily="18" charset="0"/>
              </a:rPr>
              <a:t>fair</a:t>
            </a:r>
            <a:r>
              <a:rPr lang="en-US" sz="2400" dirty="0" smtClean="0">
                <a:latin typeface="Times New Roman" pitchFamily="18" charset="0"/>
                <a:cs typeface="Times New Roman" pitchFamily="18" charset="0"/>
              </a:rPr>
              <a:t> quality control system</a:t>
            </a:r>
          </a:p>
          <a:p>
            <a:pPr marL="0" lvl="1" indent="0">
              <a:buNone/>
            </a:pPr>
            <a:r>
              <a:rPr lang="en-US" sz="2400" dirty="0" smtClean="0">
                <a:latin typeface="Times New Roman"/>
                <a:ea typeface="Times New Roman"/>
              </a:rPr>
              <a:t>Liquid milk in cans and bulk tanks should be </a:t>
            </a:r>
            <a:r>
              <a:rPr lang="en-US" sz="2400" b="1" dirty="0" smtClean="0">
                <a:latin typeface="Times New Roman"/>
                <a:ea typeface="Times New Roman"/>
              </a:rPr>
              <a:t>thoroughly mixed </a:t>
            </a:r>
            <a:r>
              <a:rPr lang="en-US" sz="2400" dirty="0" smtClean="0">
                <a:latin typeface="Times New Roman"/>
                <a:ea typeface="Times New Roman"/>
              </a:rPr>
              <a:t>to disperse the milk fat before a milk sample is taken for any </a:t>
            </a:r>
            <a:r>
              <a:rPr lang="en-US" sz="2400" b="1" dirty="0" smtClean="0">
                <a:latin typeface="Times New Roman"/>
                <a:ea typeface="Times New Roman"/>
              </a:rPr>
              <a:t>chemical control tests</a:t>
            </a:r>
            <a:r>
              <a:rPr lang="en-US" sz="2400" dirty="0" smtClean="0">
                <a:latin typeface="Times New Roman"/>
                <a:ea typeface="Times New Roman"/>
              </a:rPr>
              <a:t>.</a:t>
            </a:r>
          </a:p>
          <a:p>
            <a:pPr marL="0" lvl="1" indent="0">
              <a:buNone/>
            </a:pPr>
            <a:r>
              <a:rPr lang="en-US" sz="2400" dirty="0" smtClean="0">
                <a:latin typeface="Times New Roman"/>
                <a:ea typeface="Times New Roman"/>
              </a:rPr>
              <a:t>Representative samples of packed products must be taken for any investigation on quality.</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5897563"/>
          </a:xfrm>
        </p:spPr>
        <p:txBody>
          <a:bodyPr>
            <a:normAutofit/>
          </a:bodyPr>
          <a:lstStyle/>
          <a:p>
            <a:pPr marL="350838" lvl="1" indent="-350838" algn="just">
              <a:lnSpc>
                <a:spcPct val="150000"/>
              </a:lnSpc>
              <a:spcBef>
                <a:spcPts val="0"/>
              </a:spcBef>
              <a:buFont typeface="+mj-lt"/>
              <a:buAutoNum type="arabicPeriod"/>
            </a:pPr>
            <a:r>
              <a:rPr lang="en-US" b="1" dirty="0" err="1" smtClean="0">
                <a:latin typeface="Times New Roman"/>
                <a:ea typeface="Times New Roman"/>
                <a:cs typeface="Times New Roman"/>
              </a:rPr>
              <a:t>Organoleptic</a:t>
            </a:r>
            <a:r>
              <a:rPr lang="en-US" b="1" dirty="0" smtClean="0">
                <a:latin typeface="Times New Roman"/>
                <a:ea typeface="Times New Roman"/>
                <a:cs typeface="Times New Roman"/>
              </a:rPr>
              <a:t> tests</a:t>
            </a:r>
            <a:endParaRPr lang="en-US" dirty="0" smtClean="0">
              <a:latin typeface="Times New Roman"/>
              <a:ea typeface="Times New Roman"/>
              <a:cs typeface="Times New Roman"/>
            </a:endParaRPr>
          </a:p>
          <a:p>
            <a:pPr algn="just">
              <a:lnSpc>
                <a:spcPct val="150000"/>
              </a:lnSpc>
            </a:pPr>
            <a:r>
              <a:rPr lang="en-US" sz="2400" dirty="0" smtClean="0">
                <a:latin typeface="Times New Roman" pitchFamily="18" charset="0"/>
                <a:cs typeface="Times New Roman" pitchFamily="18" charset="0"/>
              </a:rPr>
              <a:t>The </a:t>
            </a:r>
            <a:r>
              <a:rPr lang="en-US" sz="2400" dirty="0" err="1" smtClean="0">
                <a:latin typeface="Times New Roman" pitchFamily="18" charset="0"/>
                <a:cs typeface="Times New Roman" pitchFamily="18" charset="0"/>
              </a:rPr>
              <a:t>organoleptic</a:t>
            </a:r>
            <a:r>
              <a:rPr lang="en-US" sz="2400" dirty="0" smtClean="0">
                <a:latin typeface="Times New Roman" pitchFamily="18" charset="0"/>
                <a:cs typeface="Times New Roman" pitchFamily="18" charset="0"/>
              </a:rPr>
              <a:t> test permits rapid segregation of poor quality milk at the milk receiving platform. </a:t>
            </a:r>
          </a:p>
          <a:p>
            <a:pPr algn="just">
              <a:lnSpc>
                <a:spcPct val="150000"/>
              </a:lnSpc>
            </a:pPr>
            <a:r>
              <a:rPr lang="en-US" sz="2400" b="1" dirty="0" smtClean="0">
                <a:latin typeface="Times New Roman" pitchFamily="18" charset="0"/>
                <a:cs typeface="Times New Roman" pitchFamily="18" charset="0"/>
              </a:rPr>
              <a:t>No equipment </a:t>
            </a:r>
            <a:r>
              <a:rPr lang="en-US" sz="2400" dirty="0" smtClean="0">
                <a:latin typeface="Times New Roman" pitchFamily="18" charset="0"/>
                <a:cs typeface="Times New Roman" pitchFamily="18" charset="0"/>
              </a:rPr>
              <a:t>is required, but the milk grader must have </a:t>
            </a:r>
            <a:r>
              <a:rPr lang="en-US" sz="2400" b="1" dirty="0" smtClean="0">
                <a:latin typeface="Times New Roman" pitchFamily="18" charset="0"/>
                <a:cs typeface="Times New Roman" pitchFamily="18" charset="0"/>
              </a:rPr>
              <a:t>good sense of sight</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smell </a:t>
            </a:r>
            <a:r>
              <a:rPr lang="en-US" sz="2400" dirty="0" smtClean="0">
                <a:latin typeface="Times New Roman" pitchFamily="18" charset="0"/>
                <a:cs typeface="Times New Roman" pitchFamily="18" charset="0"/>
              </a:rPr>
              <a:t>and</a:t>
            </a:r>
            <a:r>
              <a:rPr lang="en-US" sz="2400" b="1" dirty="0" smtClean="0">
                <a:latin typeface="Times New Roman" pitchFamily="18" charset="0"/>
                <a:cs typeface="Times New Roman" pitchFamily="18" charset="0"/>
              </a:rPr>
              <a:t> taste</a:t>
            </a:r>
            <a:r>
              <a:rPr lang="en-US" sz="2400" dirty="0" smtClean="0">
                <a:latin typeface="Times New Roman" pitchFamily="18" charset="0"/>
                <a:cs typeface="Times New Roman" pitchFamily="18" charset="0"/>
              </a:rPr>
              <a:t>. The result of the test is obtained instantly and the </a:t>
            </a:r>
            <a:r>
              <a:rPr lang="en-US" sz="2400" b="1" dirty="0" smtClean="0">
                <a:latin typeface="Times New Roman" pitchFamily="18" charset="0"/>
                <a:cs typeface="Times New Roman" pitchFamily="18" charset="0"/>
              </a:rPr>
              <a:t>cost</a:t>
            </a:r>
            <a:r>
              <a:rPr lang="en-US" sz="2400" dirty="0" smtClean="0">
                <a:latin typeface="Times New Roman" pitchFamily="18" charset="0"/>
                <a:cs typeface="Times New Roman" pitchFamily="18" charset="0"/>
              </a:rPr>
              <a:t> of the test is </a:t>
            </a:r>
            <a:r>
              <a:rPr lang="en-US" sz="2400" b="1" dirty="0" smtClean="0">
                <a:latin typeface="Times New Roman" pitchFamily="18" charset="0"/>
                <a:cs typeface="Times New Roman" pitchFamily="18" charset="0"/>
              </a:rPr>
              <a:t>low</a:t>
            </a:r>
            <a:r>
              <a:rPr lang="en-US" sz="2400" dirty="0" smtClean="0">
                <a:latin typeface="Times New Roman" pitchFamily="18" charset="0"/>
                <a:cs typeface="Times New Roman" pitchFamily="18" charset="0"/>
              </a:rPr>
              <a:t>.</a:t>
            </a:r>
          </a:p>
          <a:p>
            <a:pPr algn="just">
              <a:lnSpc>
                <a:spcPct val="150000"/>
              </a:lnSpc>
            </a:pPr>
            <a:r>
              <a:rPr lang="en-US" sz="2400" dirty="0" smtClean="0">
                <a:latin typeface="Times New Roman" pitchFamily="18" charset="0"/>
                <a:cs typeface="Times New Roman" pitchFamily="18" charset="0"/>
              </a:rPr>
              <a:t>Milk which cannot be adequately judged </a:t>
            </a:r>
            <a:r>
              <a:rPr lang="en-US" sz="2400" dirty="0" err="1" smtClean="0">
                <a:latin typeface="Times New Roman" pitchFamily="18" charset="0"/>
                <a:cs typeface="Times New Roman" pitchFamily="18" charset="0"/>
              </a:rPr>
              <a:t>organoleptically</a:t>
            </a:r>
            <a:r>
              <a:rPr lang="en-US" sz="2400" dirty="0" smtClean="0">
                <a:latin typeface="Times New Roman" pitchFamily="18" charset="0"/>
                <a:cs typeface="Times New Roman" pitchFamily="18" charset="0"/>
              </a:rPr>
              <a:t> must be subjected to other more </a:t>
            </a:r>
            <a:r>
              <a:rPr lang="en-US" sz="2400" b="1" dirty="0" smtClean="0">
                <a:latin typeface="Times New Roman" pitchFamily="18" charset="0"/>
                <a:cs typeface="Times New Roman" pitchFamily="18" charset="0"/>
              </a:rPr>
              <a:t>sensitive</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objective</a:t>
            </a:r>
            <a:r>
              <a:rPr lang="en-US" sz="2400" dirty="0" smtClean="0">
                <a:latin typeface="Times New Roman" pitchFamily="18" charset="0"/>
                <a:cs typeface="Times New Roman" pitchFamily="18" charset="0"/>
              </a:rPr>
              <a:t> tests.</a:t>
            </a:r>
          </a:p>
        </p:txBody>
      </p:sp>
      <p:sp>
        <p:nvSpPr>
          <p:cNvPr id="4" name="Slide Number Placeholder 3"/>
          <p:cNvSpPr>
            <a:spLocks noGrp="1"/>
          </p:cNvSpPr>
          <p:nvPr>
            <p:ph type="sldNum" sz="quarter" idx="12"/>
          </p:nvPr>
        </p:nvSpPr>
        <p:spPr/>
        <p:txBody>
          <a:bodyPr/>
          <a:lstStyle/>
          <a:p>
            <a:fld id="{98554918-7F81-4179-ABE7-69427B67C020}"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686800" cy="5867400"/>
          </a:xfrm>
        </p:spPr>
        <p:txBody>
          <a:bodyPr>
            <a:normAutofit fontScale="25000" lnSpcReduction="20000"/>
          </a:bodyPr>
          <a:lstStyle/>
          <a:p>
            <a:pPr marL="0" marR="0" algn="just">
              <a:lnSpc>
                <a:spcPct val="150000"/>
              </a:lnSpc>
              <a:spcBef>
                <a:spcPts val="0"/>
              </a:spcBef>
              <a:spcAft>
                <a:spcPts val="0"/>
              </a:spcAft>
              <a:buNone/>
            </a:pPr>
            <a:r>
              <a:rPr lang="en-US" sz="11200" b="1" dirty="0" smtClean="0">
                <a:latin typeface="Times New Roman" pitchFamily="18" charset="0"/>
                <a:ea typeface="Times New Roman"/>
                <a:cs typeface="Times New Roman" pitchFamily="18" charset="0"/>
              </a:rPr>
              <a:t>Procedure</a:t>
            </a:r>
            <a:r>
              <a:rPr lang="en-US" sz="9600" dirty="0" smtClean="0">
                <a:latin typeface="Times New Roman" pitchFamily="18" charset="0"/>
                <a:ea typeface="Times New Roman"/>
                <a:cs typeface="Times New Roman" pitchFamily="18" charset="0"/>
              </a:rPr>
              <a:t>:</a:t>
            </a:r>
          </a:p>
          <a:p>
            <a:pPr lvl="0" algn="just">
              <a:lnSpc>
                <a:spcPct val="120000"/>
              </a:lnSpc>
              <a:spcBef>
                <a:spcPts val="600"/>
              </a:spcBef>
              <a:spcAft>
                <a:spcPts val="1200"/>
              </a:spcAft>
              <a:buFont typeface="Wingdings"/>
              <a:buChar char=""/>
              <a:tabLst>
                <a:tab pos="228600" algn="l"/>
              </a:tabLst>
            </a:pPr>
            <a:r>
              <a:rPr lang="en-US" sz="9600" dirty="0" smtClean="0">
                <a:latin typeface="Times New Roman" pitchFamily="18" charset="0"/>
                <a:cs typeface="Times New Roman" pitchFamily="18" charset="0"/>
              </a:rPr>
              <a:t>Open a can of milk</a:t>
            </a:r>
          </a:p>
          <a:p>
            <a:pPr lvl="0" algn="just">
              <a:lnSpc>
                <a:spcPct val="120000"/>
              </a:lnSpc>
              <a:spcBef>
                <a:spcPts val="600"/>
              </a:spcBef>
              <a:spcAft>
                <a:spcPts val="1200"/>
              </a:spcAft>
              <a:buFont typeface="Wingdings"/>
              <a:buChar char=""/>
              <a:tabLst>
                <a:tab pos="228600" algn="l"/>
              </a:tabLst>
            </a:pPr>
            <a:r>
              <a:rPr lang="en-US" sz="9600" dirty="0" smtClean="0">
                <a:latin typeface="Times New Roman" pitchFamily="18" charset="0"/>
                <a:cs typeface="Times New Roman" pitchFamily="18" charset="0"/>
              </a:rPr>
              <a:t>Immediately smell the milk</a:t>
            </a:r>
          </a:p>
          <a:p>
            <a:pPr lvl="0" algn="just">
              <a:lnSpc>
                <a:spcPct val="120000"/>
              </a:lnSpc>
              <a:spcBef>
                <a:spcPts val="600"/>
              </a:spcBef>
              <a:spcAft>
                <a:spcPts val="1200"/>
              </a:spcAft>
              <a:buFont typeface="Wingdings"/>
              <a:buChar char=""/>
              <a:tabLst>
                <a:tab pos="228600" algn="l"/>
              </a:tabLst>
            </a:pPr>
            <a:r>
              <a:rPr lang="en-US" sz="9600" dirty="0" smtClean="0">
                <a:latin typeface="Times New Roman" pitchFamily="18" charset="0"/>
                <a:cs typeface="Times New Roman" pitchFamily="18" charset="0"/>
              </a:rPr>
              <a:t>Observe the appearance of the milk </a:t>
            </a:r>
          </a:p>
          <a:p>
            <a:pPr marL="0" lvl="0" indent="0" algn="just">
              <a:lnSpc>
                <a:spcPct val="120000"/>
              </a:lnSpc>
              <a:spcBef>
                <a:spcPts val="600"/>
              </a:spcBef>
              <a:spcAft>
                <a:spcPts val="1200"/>
              </a:spcAft>
              <a:buNone/>
              <a:tabLst>
                <a:tab pos="228600" algn="l"/>
              </a:tabLst>
            </a:pPr>
            <a:r>
              <a:rPr lang="en-US" sz="9600" dirty="0" smtClean="0">
                <a:latin typeface="Times New Roman" pitchFamily="18" charset="0"/>
                <a:cs typeface="Times New Roman" pitchFamily="18" charset="0"/>
              </a:rPr>
              <a:t>If still unable to make a clear judgment, </a:t>
            </a:r>
            <a:r>
              <a:rPr lang="en-US" sz="9600" b="1" dirty="0" smtClean="0">
                <a:latin typeface="Times New Roman" pitchFamily="18" charset="0"/>
                <a:cs typeface="Times New Roman" pitchFamily="18" charset="0"/>
              </a:rPr>
              <a:t>taste</a:t>
            </a:r>
            <a:r>
              <a:rPr lang="en-US" sz="9600" dirty="0" smtClean="0">
                <a:latin typeface="Times New Roman" pitchFamily="18" charset="0"/>
                <a:cs typeface="Times New Roman" pitchFamily="18" charset="0"/>
              </a:rPr>
              <a:t> the milk, but do not swallow it. Spit the milk sample into a bucket provided for that purpose or into a drain basin, flush with water.</a:t>
            </a:r>
          </a:p>
          <a:p>
            <a:pPr lvl="0" algn="just">
              <a:lnSpc>
                <a:spcPct val="120000"/>
              </a:lnSpc>
              <a:spcBef>
                <a:spcPts val="600"/>
              </a:spcBef>
              <a:spcAft>
                <a:spcPts val="1200"/>
              </a:spcAft>
              <a:buFont typeface="Wingdings"/>
              <a:buChar char=""/>
              <a:tabLst>
                <a:tab pos="228600" algn="l"/>
              </a:tabLst>
            </a:pPr>
            <a:r>
              <a:rPr lang="en-US" sz="9600" dirty="0" smtClean="0">
                <a:latin typeface="Times New Roman" pitchFamily="18" charset="0"/>
                <a:cs typeface="Times New Roman" pitchFamily="18" charset="0"/>
              </a:rPr>
              <a:t>Look at the </a:t>
            </a:r>
            <a:r>
              <a:rPr lang="en-US" sz="9600" b="1" dirty="0" smtClean="0">
                <a:latin typeface="Times New Roman" pitchFamily="18" charset="0"/>
                <a:cs typeface="Times New Roman" pitchFamily="18" charset="0"/>
              </a:rPr>
              <a:t>can lid</a:t>
            </a:r>
            <a:r>
              <a:rPr lang="en-US" sz="9600" dirty="0" smtClean="0">
                <a:latin typeface="Times New Roman" pitchFamily="18" charset="0"/>
                <a:cs typeface="Times New Roman" pitchFamily="18" charset="0"/>
              </a:rPr>
              <a:t> and the milk can to check </a:t>
            </a:r>
            <a:r>
              <a:rPr lang="en-US" sz="9600" b="1" dirty="0" smtClean="0">
                <a:latin typeface="Times New Roman" pitchFamily="18" charset="0"/>
                <a:cs typeface="Times New Roman" pitchFamily="18" charset="0"/>
              </a:rPr>
              <a:t>cleanliness</a:t>
            </a:r>
            <a:r>
              <a:rPr lang="en-US" sz="9600" dirty="0" smtClean="0">
                <a:latin typeface="Times New Roman" pitchFamily="18" charset="0"/>
                <a:cs typeface="Times New Roman" pitchFamily="18" charset="0"/>
              </a:rPr>
              <a:t>.</a:t>
            </a:r>
          </a:p>
          <a:p>
            <a:pPr algn="just">
              <a:lnSpc>
                <a:spcPct val="120000"/>
              </a:lnSpc>
              <a:spcBef>
                <a:spcPts val="600"/>
              </a:spcBef>
              <a:spcAft>
                <a:spcPts val="1200"/>
              </a:spcAft>
            </a:pPr>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pPr marL="342900" lvl="1" indent="-342900" algn="ctr" rtl="0">
              <a:spcBef>
                <a:spcPct val="0"/>
              </a:spcBef>
              <a:buFont typeface="+mj-lt"/>
              <a:buAutoNum type="arabicPeriod" startAt="2"/>
            </a:pPr>
            <a:r>
              <a:rPr lang="en-US" sz="2800" b="1" dirty="0" smtClean="0">
                <a:latin typeface="Times New Roman"/>
                <a:ea typeface="Times New Roman"/>
                <a:cs typeface="Times New Roman"/>
              </a:rPr>
              <a:t>Clot on Boiling Test</a:t>
            </a:r>
            <a:endParaRPr lang="en-US" sz="2800" dirty="0"/>
          </a:p>
        </p:txBody>
      </p:sp>
      <p:sp>
        <p:nvSpPr>
          <p:cNvPr id="3" name="Content Placeholder 2"/>
          <p:cNvSpPr>
            <a:spLocks noGrp="1"/>
          </p:cNvSpPr>
          <p:nvPr>
            <p:ph idx="1"/>
          </p:nvPr>
        </p:nvSpPr>
        <p:spPr>
          <a:xfrm>
            <a:off x="228600" y="838200"/>
            <a:ext cx="8610600" cy="5715000"/>
          </a:xfrm>
        </p:spPr>
        <p:txBody>
          <a:bodyPr>
            <a:noAutofit/>
          </a:bodyPr>
          <a:lstStyle/>
          <a:p>
            <a:pPr marL="228600" marR="0" indent="-228600" algn="just">
              <a:lnSpc>
                <a:spcPct val="150000"/>
              </a:lnSpc>
              <a:spcBef>
                <a:spcPts val="0"/>
              </a:spcBef>
              <a:spcAft>
                <a:spcPts val="0"/>
              </a:spcAft>
            </a:pPr>
            <a:r>
              <a:rPr lang="en-US" sz="2400" dirty="0" smtClean="0">
                <a:latin typeface="Times New Roman"/>
                <a:ea typeface="Times New Roman"/>
              </a:rPr>
              <a:t>The test is quick and simple. It is one of the old tests for too acidic milk (pH&lt;5.8) or abnormal milk (e.g. </a:t>
            </a:r>
            <a:r>
              <a:rPr lang="en-US" sz="2400" dirty="0" err="1" smtClean="0">
                <a:latin typeface="Times New Roman"/>
                <a:ea typeface="Times New Roman"/>
              </a:rPr>
              <a:t>colostral</a:t>
            </a:r>
            <a:r>
              <a:rPr lang="en-US" sz="2400" dirty="0" smtClean="0">
                <a:latin typeface="Times New Roman"/>
                <a:ea typeface="Times New Roman"/>
              </a:rPr>
              <a:t> or mastitis milk).</a:t>
            </a:r>
          </a:p>
          <a:p>
            <a:pPr marL="228600" marR="0" indent="-228600" algn="just">
              <a:lnSpc>
                <a:spcPct val="150000"/>
              </a:lnSpc>
              <a:spcBef>
                <a:spcPts val="0"/>
              </a:spcBef>
              <a:spcAft>
                <a:spcPts val="0"/>
              </a:spcAft>
            </a:pPr>
            <a:r>
              <a:rPr lang="en-US" sz="2400" dirty="0" smtClean="0">
                <a:latin typeface="Times New Roman"/>
                <a:ea typeface="Times New Roman"/>
              </a:rPr>
              <a:t>If a milk sample fails in the test, the milk must contain much acid or rennet producing microorganisms or the milk has an abnormal high percentage of proteins like </a:t>
            </a:r>
            <a:r>
              <a:rPr lang="en-US" sz="2400" dirty="0" err="1" smtClean="0">
                <a:latin typeface="Times New Roman"/>
                <a:ea typeface="Times New Roman"/>
              </a:rPr>
              <a:t>colostral</a:t>
            </a:r>
            <a:r>
              <a:rPr lang="en-US" sz="2400" dirty="0" smtClean="0">
                <a:latin typeface="Times New Roman"/>
                <a:ea typeface="Times New Roman"/>
              </a:rPr>
              <a:t> milk.</a:t>
            </a:r>
          </a:p>
          <a:p>
            <a:pPr marL="228600" marR="0" indent="-228600" algn="just">
              <a:spcBef>
                <a:spcPts val="1200"/>
              </a:spcBef>
              <a:spcAft>
                <a:spcPts val="600"/>
              </a:spcAft>
            </a:pPr>
            <a:r>
              <a:rPr lang="en-US" sz="2400" dirty="0" smtClean="0">
                <a:latin typeface="Times New Roman"/>
                <a:ea typeface="Times New Roman"/>
              </a:rPr>
              <a:t>Such milk cannot withstand the heat treatment in milk processing and must therefore be rejected.</a:t>
            </a:r>
          </a:p>
          <a:p>
            <a:pPr marL="0" marR="0" algn="just">
              <a:spcBef>
                <a:spcPts val="1200"/>
              </a:spcBef>
              <a:spcAft>
                <a:spcPts val="600"/>
              </a:spcAft>
              <a:buNone/>
            </a:pPr>
            <a:r>
              <a:rPr lang="en-US" sz="2800" b="1" dirty="0" smtClean="0">
                <a:latin typeface="Times New Roman"/>
                <a:ea typeface="Times New Roman"/>
              </a:rPr>
              <a:t>Procedure</a:t>
            </a:r>
            <a:r>
              <a:rPr lang="en-US" sz="2400" b="1" dirty="0" smtClean="0">
                <a:latin typeface="Times New Roman"/>
                <a:ea typeface="Times New Roman"/>
              </a:rPr>
              <a:t>: </a:t>
            </a:r>
            <a:r>
              <a:rPr lang="en-US" sz="2400" dirty="0" smtClean="0">
                <a:latin typeface="Times New Roman"/>
                <a:ea typeface="Times New Roman"/>
              </a:rPr>
              <a:t>Boil a small amount of milk in a spoon, test tube or other suitable container. If there is clotting, coagulation or precipitation, the milk has failed the test.</a:t>
            </a:r>
          </a:p>
        </p:txBody>
      </p:sp>
      <p:sp>
        <p:nvSpPr>
          <p:cNvPr id="4" name="Slide Number Placeholder 3"/>
          <p:cNvSpPr>
            <a:spLocks noGrp="1"/>
          </p:cNvSpPr>
          <p:nvPr>
            <p:ph type="sldNum" sz="quarter" idx="12"/>
          </p:nvPr>
        </p:nvSpPr>
        <p:spPr/>
        <p:txBody>
          <a:bodyPr/>
          <a:lstStyle/>
          <a:p>
            <a:fld id="{98554918-7F81-4179-ABE7-69427B67C020}"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2400"/>
            <a:ext cx="4114800" cy="533400"/>
          </a:xfrm>
        </p:spPr>
        <p:txBody>
          <a:bodyPr>
            <a:normAutofit/>
          </a:bodyPr>
          <a:lstStyle/>
          <a:p>
            <a:pPr marL="342900" lvl="1" indent="-342900" algn="ctr" rtl="0">
              <a:spcBef>
                <a:spcPct val="0"/>
              </a:spcBef>
              <a:buFont typeface="+mj-lt"/>
              <a:buAutoNum type="arabicPeriod" startAt="3"/>
            </a:pPr>
            <a:r>
              <a:rPr lang="en-US" sz="2800" b="1" dirty="0" smtClean="0">
                <a:latin typeface="Times New Roman"/>
                <a:ea typeface="Times New Roman"/>
                <a:cs typeface="Times New Roman"/>
              </a:rPr>
              <a:t>The Alcohol Test</a:t>
            </a:r>
            <a:endParaRPr lang="en-US" dirty="0"/>
          </a:p>
        </p:txBody>
      </p:sp>
      <p:sp>
        <p:nvSpPr>
          <p:cNvPr id="3" name="Content Placeholder 2"/>
          <p:cNvSpPr>
            <a:spLocks noGrp="1"/>
          </p:cNvSpPr>
          <p:nvPr>
            <p:ph idx="1"/>
          </p:nvPr>
        </p:nvSpPr>
        <p:spPr>
          <a:xfrm>
            <a:off x="152400" y="914400"/>
            <a:ext cx="8686800" cy="5715000"/>
          </a:xfrm>
        </p:spPr>
        <p:txBody>
          <a:bodyPr>
            <a:normAutofit/>
          </a:bodyPr>
          <a:lstStyle/>
          <a:p>
            <a:pPr marL="350838" marR="0" indent="-350838" algn="just">
              <a:lnSpc>
                <a:spcPct val="120000"/>
              </a:lnSpc>
              <a:spcBef>
                <a:spcPts val="600"/>
              </a:spcBef>
              <a:spcAft>
                <a:spcPts val="1200"/>
              </a:spcAft>
            </a:pPr>
            <a:r>
              <a:rPr lang="en-US" sz="2400" dirty="0" smtClean="0">
                <a:latin typeface="Times New Roman" pitchFamily="18" charset="0"/>
                <a:ea typeface="Times New Roman"/>
                <a:cs typeface="Times New Roman" pitchFamily="18" charset="0"/>
              </a:rPr>
              <a:t>The test is quick and simple. It is based on instability of the proteins when the levels of acid and/or rennet are increased and acted upon by the alcohol. Also increased levels of albumen (</a:t>
            </a:r>
            <a:r>
              <a:rPr lang="en-US" sz="2400" b="1" dirty="0" smtClean="0">
                <a:latin typeface="Times New Roman" pitchFamily="18" charset="0"/>
                <a:ea typeface="Times New Roman"/>
                <a:cs typeface="Times New Roman" pitchFamily="18" charset="0"/>
              </a:rPr>
              <a:t>colostrum milk</a:t>
            </a:r>
            <a:r>
              <a:rPr lang="en-US" sz="2400" dirty="0" smtClean="0">
                <a:latin typeface="Times New Roman" pitchFamily="18" charset="0"/>
                <a:ea typeface="Times New Roman"/>
                <a:cs typeface="Times New Roman" pitchFamily="18" charset="0"/>
              </a:rPr>
              <a:t>) and salt </a:t>
            </a:r>
            <a:r>
              <a:rPr lang="en-US" sz="2400" dirty="0" smtClean="0">
                <a:latin typeface="Times New Roman" pitchFamily="18" charset="0"/>
                <a:cs typeface="Times New Roman" pitchFamily="18" charset="0"/>
              </a:rPr>
              <a:t>concentrates</a:t>
            </a:r>
            <a:r>
              <a:rPr lang="en-US" sz="2400" dirty="0" smtClean="0">
                <a:latin typeface="Times New Roman" pitchFamily="18" charset="0"/>
                <a:ea typeface="Times New Roman"/>
                <a:cs typeface="Times New Roman" pitchFamily="18" charset="0"/>
              </a:rPr>
              <a:t> (</a:t>
            </a:r>
            <a:r>
              <a:rPr lang="en-US" sz="2400" b="1" dirty="0" smtClean="0">
                <a:latin typeface="Times New Roman" pitchFamily="18" charset="0"/>
                <a:ea typeface="Times New Roman"/>
                <a:cs typeface="Times New Roman" pitchFamily="18" charset="0"/>
              </a:rPr>
              <a:t>mastitis</a:t>
            </a:r>
            <a:r>
              <a:rPr lang="en-US" sz="2400" dirty="0" smtClean="0">
                <a:latin typeface="Times New Roman" pitchFamily="18" charset="0"/>
                <a:ea typeface="Times New Roman"/>
                <a:cs typeface="Times New Roman" pitchFamily="18" charset="0"/>
              </a:rPr>
              <a:t>) results in a positive test.</a:t>
            </a:r>
          </a:p>
          <a:p>
            <a:pPr>
              <a:spcAft>
                <a:spcPts val="1200"/>
              </a:spcAft>
              <a:buNone/>
            </a:pPr>
            <a:r>
              <a:rPr lang="en-US" sz="2800" b="1" dirty="0" smtClean="0">
                <a:latin typeface="Times New Roman" pitchFamily="18" charset="0"/>
                <a:cs typeface="Times New Roman" pitchFamily="18" charset="0"/>
              </a:rPr>
              <a:t>Procedure</a:t>
            </a:r>
            <a:r>
              <a:rPr lang="en-US" sz="2400" dirty="0" smtClean="0">
                <a:latin typeface="Times New Roman" pitchFamily="18" charset="0"/>
                <a:cs typeface="Times New Roman" pitchFamily="18" charset="0"/>
              </a:rPr>
              <a:t>:</a:t>
            </a:r>
          </a:p>
          <a:p>
            <a:pPr marL="168275" indent="-168275" algn="just">
              <a:spcAft>
                <a:spcPts val="1200"/>
              </a:spcAft>
            </a:pPr>
            <a:r>
              <a:rPr lang="en-US" sz="2400" dirty="0" smtClean="0">
                <a:latin typeface="Times New Roman" pitchFamily="18" charset="0"/>
                <a:cs typeface="Times New Roman" pitchFamily="18" charset="0"/>
              </a:rPr>
              <a:t>The test is done by mixing equal amounts of milk and 68% of ethanol solution in a small bottle or test tube.</a:t>
            </a:r>
          </a:p>
          <a:p>
            <a:pPr marL="168275" indent="-168275" algn="just"/>
            <a:r>
              <a:rPr lang="en-US" sz="2400" dirty="0" smtClean="0">
                <a:latin typeface="Times New Roman" pitchFamily="18" charset="0"/>
                <a:cs typeface="Times New Roman" pitchFamily="18" charset="0"/>
              </a:rPr>
              <a:t>If the tested milk is of good quality, there will be no </a:t>
            </a:r>
            <a:r>
              <a:rPr lang="en-US" sz="2400" b="1" dirty="0" smtClean="0">
                <a:latin typeface="Times New Roman" pitchFamily="18" charset="0"/>
                <a:cs typeface="Times New Roman" pitchFamily="18" charset="0"/>
              </a:rPr>
              <a:t>coagulation</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clotting</a:t>
            </a:r>
            <a:r>
              <a:rPr lang="en-US" sz="2400" dirty="0" smtClean="0">
                <a:latin typeface="Times New Roman" pitchFamily="18" charset="0"/>
                <a:cs typeface="Times New Roman" pitchFamily="18" charset="0"/>
              </a:rPr>
              <a:t> or </a:t>
            </a:r>
            <a:r>
              <a:rPr lang="en-US" sz="2400" b="1" dirty="0" smtClean="0">
                <a:latin typeface="Times New Roman" pitchFamily="18" charset="0"/>
                <a:cs typeface="Times New Roman" pitchFamily="18" charset="0"/>
              </a:rPr>
              <a:t>precipitation</a:t>
            </a:r>
            <a:r>
              <a:rPr lang="en-US" sz="2400" dirty="0" smtClean="0">
                <a:latin typeface="Times New Roman" pitchFamily="18" charset="0"/>
                <a:cs typeface="Times New Roman" pitchFamily="18" charset="0"/>
              </a:rPr>
              <a:t>, but it is necessary to look for small </a:t>
            </a:r>
            <a:r>
              <a:rPr lang="en-US" sz="2400" b="1" dirty="0" smtClean="0">
                <a:latin typeface="Times New Roman" pitchFamily="18" charset="0"/>
                <a:cs typeface="Times New Roman" pitchFamily="18" charset="0"/>
              </a:rPr>
              <a:t>lumps</a:t>
            </a:r>
            <a:r>
              <a:rPr lang="en-US" sz="2400"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fontScale="55000" lnSpcReduction="20000"/>
          </a:bodyPr>
          <a:lstStyle/>
          <a:p>
            <a:pPr marL="746125" lvl="0" indent="-746125" algn="just">
              <a:lnSpc>
                <a:spcPct val="120000"/>
              </a:lnSpc>
              <a:spcBef>
                <a:spcPts val="600"/>
              </a:spcBef>
              <a:spcAft>
                <a:spcPts val="1200"/>
              </a:spcAft>
              <a:buFont typeface="+mj-lt"/>
              <a:buAutoNum type="arabicPeriod" startAt="4"/>
            </a:pPr>
            <a:r>
              <a:rPr lang="en-US" sz="4400" b="1" dirty="0" smtClean="0">
                <a:latin typeface="Times New Roman" pitchFamily="18" charset="0"/>
                <a:ea typeface="Times New Roman"/>
                <a:cs typeface="Times New Roman" pitchFamily="18" charset="0"/>
              </a:rPr>
              <a:t>Milk cleanliness test</a:t>
            </a:r>
            <a:r>
              <a:rPr lang="en-US" sz="4000" dirty="0" smtClean="0">
                <a:latin typeface="Times New Roman" pitchFamily="18" charset="0"/>
                <a:ea typeface="Times New Roman"/>
                <a:cs typeface="Times New Roman" pitchFamily="18" charset="0"/>
              </a:rPr>
              <a:t>: - </a:t>
            </a:r>
          </a:p>
          <a:p>
            <a:pPr marL="0" lvl="0" indent="0" algn="just">
              <a:lnSpc>
                <a:spcPct val="120000"/>
              </a:lnSpc>
              <a:spcBef>
                <a:spcPts val="600"/>
              </a:spcBef>
              <a:spcAft>
                <a:spcPts val="1200"/>
              </a:spcAft>
              <a:buNone/>
            </a:pPr>
            <a:r>
              <a:rPr lang="en-US" sz="4400" dirty="0" smtClean="0">
                <a:latin typeface="Times New Roman" pitchFamily="18" charset="0"/>
                <a:ea typeface="Times New Roman"/>
                <a:cs typeface="Times New Roman" pitchFamily="18" charset="0"/>
              </a:rPr>
              <a:t>In milk there can be dirt substances especially if the cows are milked in a cow shade which is not clean enough. The dirt substances include </a:t>
            </a:r>
            <a:r>
              <a:rPr lang="en-US" sz="4400" b="1" dirty="0" smtClean="0">
                <a:latin typeface="Times New Roman" pitchFamily="18" charset="0"/>
                <a:ea typeface="Times New Roman"/>
                <a:cs typeface="Times New Roman" pitchFamily="18" charset="0"/>
              </a:rPr>
              <a:t>hair</a:t>
            </a:r>
            <a:r>
              <a:rPr lang="en-US" sz="4400" dirty="0" smtClean="0">
                <a:latin typeface="Times New Roman" pitchFamily="18" charset="0"/>
                <a:ea typeface="Times New Roman"/>
                <a:cs typeface="Times New Roman" pitchFamily="18" charset="0"/>
              </a:rPr>
              <a:t>, </a:t>
            </a:r>
            <a:r>
              <a:rPr lang="en-US" sz="4400" b="1" dirty="0" smtClean="0">
                <a:latin typeface="Times New Roman" pitchFamily="18" charset="0"/>
                <a:ea typeface="Times New Roman"/>
                <a:cs typeface="Times New Roman" pitchFamily="18" charset="0"/>
              </a:rPr>
              <a:t>thread</a:t>
            </a:r>
            <a:r>
              <a:rPr lang="en-US" sz="4400" dirty="0" smtClean="0">
                <a:latin typeface="Times New Roman" pitchFamily="18" charset="0"/>
                <a:ea typeface="Times New Roman"/>
                <a:cs typeface="Times New Roman" pitchFamily="18" charset="0"/>
              </a:rPr>
              <a:t>, </a:t>
            </a:r>
            <a:r>
              <a:rPr lang="en-US" sz="4400" b="1" dirty="0" smtClean="0">
                <a:latin typeface="Times New Roman" pitchFamily="18" charset="0"/>
                <a:ea typeface="Times New Roman"/>
                <a:cs typeface="Times New Roman" pitchFamily="18" charset="0"/>
              </a:rPr>
              <a:t>bedding</a:t>
            </a:r>
            <a:r>
              <a:rPr lang="en-US" sz="4400" dirty="0" smtClean="0">
                <a:latin typeface="Times New Roman" pitchFamily="18" charset="0"/>
                <a:ea typeface="Times New Roman"/>
                <a:cs typeface="Times New Roman" pitchFamily="18" charset="0"/>
              </a:rPr>
              <a:t> and </a:t>
            </a:r>
            <a:r>
              <a:rPr lang="en-US" sz="4400" b="1" dirty="0" smtClean="0">
                <a:latin typeface="Times New Roman" pitchFamily="18" charset="0"/>
                <a:ea typeface="Times New Roman"/>
                <a:cs typeface="Times New Roman" pitchFamily="18" charset="0"/>
              </a:rPr>
              <a:t>pieces</a:t>
            </a:r>
            <a:r>
              <a:rPr lang="en-US" sz="4400" dirty="0" smtClean="0">
                <a:latin typeface="Times New Roman" pitchFamily="18" charset="0"/>
                <a:ea typeface="Times New Roman"/>
                <a:cs typeface="Times New Roman" pitchFamily="18" charset="0"/>
              </a:rPr>
              <a:t> </a:t>
            </a:r>
            <a:r>
              <a:rPr lang="en-US" sz="4400" b="1" dirty="0" smtClean="0">
                <a:latin typeface="Times New Roman" pitchFamily="18" charset="0"/>
                <a:ea typeface="Times New Roman"/>
                <a:cs typeface="Times New Roman" pitchFamily="18" charset="0"/>
              </a:rPr>
              <a:t>of</a:t>
            </a:r>
            <a:r>
              <a:rPr lang="en-US" sz="4400" dirty="0" smtClean="0">
                <a:latin typeface="Times New Roman" pitchFamily="18" charset="0"/>
                <a:ea typeface="Times New Roman"/>
                <a:cs typeface="Times New Roman" pitchFamily="18" charset="0"/>
              </a:rPr>
              <a:t> </a:t>
            </a:r>
            <a:r>
              <a:rPr lang="en-US" sz="4400" b="1" dirty="0" smtClean="0">
                <a:latin typeface="Times New Roman" pitchFamily="18" charset="0"/>
                <a:ea typeface="Times New Roman"/>
                <a:cs typeface="Times New Roman" pitchFamily="18" charset="0"/>
              </a:rPr>
              <a:t>fodder</a:t>
            </a:r>
            <a:r>
              <a:rPr lang="en-US" sz="4400" dirty="0" smtClean="0">
                <a:latin typeface="Times New Roman" pitchFamily="18" charset="0"/>
                <a:ea typeface="Times New Roman"/>
                <a:cs typeface="Times New Roman" pitchFamily="18" charset="0"/>
              </a:rPr>
              <a:t>. The presence(s) of these foreign materials indicate that the milk in question is not clean. There are two methods to check milk cleanliness:</a:t>
            </a:r>
          </a:p>
          <a:p>
            <a:pPr marL="514350" lvl="0" indent="-514350" algn="just">
              <a:lnSpc>
                <a:spcPct val="120000"/>
              </a:lnSpc>
              <a:spcBef>
                <a:spcPts val="600"/>
              </a:spcBef>
              <a:spcAft>
                <a:spcPts val="1200"/>
              </a:spcAft>
              <a:buFont typeface="+mj-lt"/>
              <a:buAutoNum type="alphaLcPeriod"/>
            </a:pPr>
            <a:r>
              <a:rPr lang="en-US" sz="4400" b="1" dirty="0" smtClean="0">
                <a:latin typeface="Times New Roman" pitchFamily="18" charset="0"/>
                <a:ea typeface="Times New Roman"/>
                <a:cs typeface="Times New Roman" pitchFamily="18" charset="0"/>
              </a:rPr>
              <a:t>Sedimentation test</a:t>
            </a:r>
            <a:r>
              <a:rPr lang="en-US" sz="4000" dirty="0" smtClean="0">
                <a:latin typeface="Times New Roman" pitchFamily="18" charset="0"/>
                <a:ea typeface="Times New Roman"/>
                <a:cs typeface="Times New Roman" pitchFamily="18" charset="0"/>
              </a:rPr>
              <a:t>:</a:t>
            </a:r>
          </a:p>
          <a:p>
            <a:pPr marL="571500" algn="just">
              <a:lnSpc>
                <a:spcPct val="120000"/>
              </a:lnSpc>
              <a:spcBef>
                <a:spcPts val="600"/>
              </a:spcBef>
              <a:spcAft>
                <a:spcPts val="1200"/>
              </a:spcAft>
              <a:buNone/>
            </a:pPr>
            <a:r>
              <a:rPr lang="en-US" sz="4000" b="1" dirty="0" smtClean="0">
                <a:latin typeface="Times New Roman" pitchFamily="18" charset="0"/>
                <a:ea typeface="Times New Roman"/>
                <a:cs typeface="Times New Roman" pitchFamily="18" charset="0"/>
              </a:rPr>
              <a:t>Materials</a:t>
            </a:r>
            <a:r>
              <a:rPr lang="en-US" sz="4000" dirty="0" smtClean="0">
                <a:latin typeface="Times New Roman" pitchFamily="18" charset="0"/>
                <a:ea typeface="Times New Roman"/>
                <a:cs typeface="Times New Roman" pitchFamily="18" charset="0"/>
              </a:rPr>
              <a:t>: Milk sample and transparent glass or cylinder</a:t>
            </a:r>
          </a:p>
          <a:p>
            <a:pPr marL="571500" algn="just">
              <a:lnSpc>
                <a:spcPct val="120000"/>
              </a:lnSpc>
              <a:spcBef>
                <a:spcPts val="600"/>
              </a:spcBef>
              <a:buNone/>
            </a:pPr>
            <a:r>
              <a:rPr lang="en-US" sz="4000" b="1" dirty="0" smtClean="0">
                <a:latin typeface="Times New Roman" pitchFamily="18" charset="0"/>
                <a:ea typeface="Times New Roman"/>
                <a:cs typeface="Times New Roman" pitchFamily="18" charset="0"/>
              </a:rPr>
              <a:t>Test procedure</a:t>
            </a:r>
            <a:r>
              <a:rPr lang="en-US" sz="4000" dirty="0" smtClean="0">
                <a:latin typeface="Times New Roman" pitchFamily="18" charset="0"/>
                <a:ea typeface="Times New Roman"/>
                <a:cs typeface="Times New Roman" pitchFamily="18" charset="0"/>
              </a:rPr>
              <a:t>:</a:t>
            </a:r>
          </a:p>
          <a:p>
            <a:pPr lvl="0" algn="just">
              <a:lnSpc>
                <a:spcPct val="120000"/>
              </a:lnSpc>
              <a:spcBef>
                <a:spcPts val="600"/>
              </a:spcBef>
              <a:spcAft>
                <a:spcPts val="1200"/>
              </a:spcAft>
              <a:buFont typeface="Wingdings"/>
              <a:buChar char=""/>
              <a:tabLst>
                <a:tab pos="457200" algn="l"/>
              </a:tabLst>
            </a:pPr>
            <a:r>
              <a:rPr lang="en-US" sz="4000" dirty="0" smtClean="0">
                <a:latin typeface="Times New Roman" pitchFamily="18" charset="0"/>
                <a:ea typeface="Times New Roman"/>
                <a:cs typeface="Times New Roman" pitchFamily="18" charset="0"/>
              </a:rPr>
              <a:t>Milk is put in a glass and kept for about </a:t>
            </a:r>
            <a:r>
              <a:rPr lang="en-US" sz="4000" b="1" dirty="0" smtClean="0">
                <a:latin typeface="Times New Roman" pitchFamily="18" charset="0"/>
                <a:ea typeface="Times New Roman"/>
                <a:cs typeface="Times New Roman" pitchFamily="18" charset="0"/>
              </a:rPr>
              <a:t>15-30 </a:t>
            </a:r>
            <a:r>
              <a:rPr lang="en-US" sz="4000" dirty="0" smtClean="0">
                <a:latin typeface="Times New Roman" pitchFamily="18" charset="0"/>
                <a:ea typeface="Times New Roman"/>
                <a:cs typeface="Times New Roman" pitchFamily="18" charset="0"/>
              </a:rPr>
              <a:t>minutes</a:t>
            </a:r>
          </a:p>
          <a:p>
            <a:pPr lvl="0" algn="just">
              <a:lnSpc>
                <a:spcPct val="120000"/>
              </a:lnSpc>
              <a:spcBef>
                <a:spcPts val="600"/>
              </a:spcBef>
              <a:spcAft>
                <a:spcPts val="1200"/>
              </a:spcAft>
              <a:buFont typeface="Wingdings"/>
              <a:buChar char=""/>
              <a:tabLst>
                <a:tab pos="457200" algn="l"/>
              </a:tabLst>
            </a:pPr>
            <a:r>
              <a:rPr lang="en-US" sz="4000" dirty="0" smtClean="0">
                <a:latin typeface="Times New Roman" pitchFamily="18" charset="0"/>
                <a:ea typeface="Times New Roman"/>
                <a:cs typeface="Times New Roman" pitchFamily="18" charset="0"/>
              </a:rPr>
              <a:t>The foreign materials </a:t>
            </a:r>
            <a:r>
              <a:rPr lang="en-US" sz="4000" dirty="0" err="1" smtClean="0">
                <a:latin typeface="Times New Roman" pitchFamily="18" charset="0"/>
                <a:ea typeface="Times New Roman"/>
                <a:cs typeface="Times New Roman" pitchFamily="18" charset="0"/>
              </a:rPr>
              <a:t>sedimented</a:t>
            </a:r>
            <a:r>
              <a:rPr lang="en-US" sz="4000" dirty="0" smtClean="0">
                <a:latin typeface="Times New Roman" pitchFamily="18" charset="0"/>
                <a:ea typeface="Times New Roman"/>
                <a:cs typeface="Times New Roman" pitchFamily="18" charset="0"/>
              </a:rPr>
              <a:t> is observed in the bottom</a:t>
            </a:r>
          </a:p>
          <a:p>
            <a:pPr marL="514350" lvl="0" indent="-514350" algn="just">
              <a:lnSpc>
                <a:spcPct val="120000"/>
              </a:lnSpc>
              <a:spcBef>
                <a:spcPts val="600"/>
              </a:spcBef>
              <a:spcAft>
                <a:spcPts val="1200"/>
              </a:spcAft>
              <a:buFont typeface="+mj-lt"/>
              <a:buAutoNum type="alphaLcPeriod" startAt="2"/>
            </a:pPr>
            <a:r>
              <a:rPr lang="en-US" sz="4400" b="1" dirty="0" smtClean="0">
                <a:latin typeface="Times New Roman" pitchFamily="18" charset="0"/>
                <a:ea typeface="Times New Roman"/>
                <a:cs typeface="Times New Roman" pitchFamily="18" charset="0"/>
              </a:rPr>
              <a:t>Filtration test</a:t>
            </a:r>
            <a:r>
              <a:rPr lang="en-US" sz="4000" dirty="0" smtClean="0">
                <a:latin typeface="Times New Roman" pitchFamily="18" charset="0"/>
                <a:ea typeface="Times New Roman"/>
                <a:cs typeface="Times New Roman" pitchFamily="18" charset="0"/>
              </a:rPr>
              <a:t>: milk sample and special gauze which has very small (fine) holes allowing only milk molecules and not foreign particles.</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6400800"/>
          </a:xfrm>
        </p:spPr>
        <p:txBody>
          <a:bodyPr>
            <a:normAutofit lnSpcReduction="10000"/>
          </a:bodyPr>
          <a:lstStyle/>
          <a:p>
            <a:pPr marL="514350" lvl="0" indent="-514350" algn="just">
              <a:lnSpc>
                <a:spcPct val="150000"/>
              </a:lnSpc>
              <a:spcBef>
                <a:spcPts val="600"/>
              </a:spcBef>
              <a:spcAft>
                <a:spcPts val="1200"/>
              </a:spcAft>
              <a:buFont typeface="+mj-lt"/>
              <a:buAutoNum type="arabicPeriod" startAt="5"/>
            </a:pPr>
            <a:r>
              <a:rPr lang="en-US" sz="2800" b="1" dirty="0" err="1" smtClean="0">
                <a:latin typeface="Times New Roman"/>
                <a:ea typeface="Times New Roman"/>
                <a:cs typeface="Times New Roman"/>
              </a:rPr>
              <a:t>Catalase</a:t>
            </a:r>
            <a:r>
              <a:rPr lang="en-US" sz="2800" b="1" dirty="0" smtClean="0">
                <a:latin typeface="Times New Roman"/>
                <a:ea typeface="Times New Roman"/>
                <a:cs typeface="Times New Roman"/>
              </a:rPr>
              <a:t> test</a:t>
            </a:r>
            <a:r>
              <a:rPr lang="en-US" sz="2800" dirty="0" smtClean="0">
                <a:latin typeface="Times New Roman"/>
                <a:ea typeface="Times New Roman"/>
                <a:cs typeface="Times New Roman"/>
              </a:rPr>
              <a:t>: -</a:t>
            </a:r>
          </a:p>
          <a:p>
            <a:pPr marL="0" lvl="0" indent="0" algn="just">
              <a:lnSpc>
                <a:spcPct val="150000"/>
              </a:lnSpc>
              <a:spcBef>
                <a:spcPts val="600"/>
              </a:spcBef>
              <a:spcAft>
                <a:spcPts val="1200"/>
              </a:spcAft>
              <a:buNone/>
            </a:pPr>
            <a:r>
              <a:rPr lang="en-US" sz="2400" dirty="0" smtClean="0">
                <a:latin typeface="Times New Roman" pitchFamily="18" charset="0"/>
                <a:ea typeface="Times New Roman"/>
                <a:cs typeface="Times New Roman" pitchFamily="18" charset="0"/>
              </a:rPr>
              <a:t>The </a:t>
            </a:r>
            <a:r>
              <a:rPr lang="en-US" sz="2400" dirty="0" err="1" smtClean="0">
                <a:latin typeface="Times New Roman" pitchFamily="18" charset="0"/>
                <a:ea typeface="Times New Roman"/>
                <a:cs typeface="Times New Roman" pitchFamily="18" charset="0"/>
              </a:rPr>
              <a:t>catalase</a:t>
            </a:r>
            <a:r>
              <a:rPr lang="en-US" sz="2400" dirty="0" smtClean="0">
                <a:latin typeface="Times New Roman" pitchFamily="18" charset="0"/>
                <a:ea typeface="Times New Roman"/>
                <a:cs typeface="Times New Roman" pitchFamily="18" charset="0"/>
              </a:rPr>
              <a:t> content of milk primarily depends up on the number of cells in milk. </a:t>
            </a:r>
          </a:p>
          <a:p>
            <a:pPr marL="0" lvl="0" indent="0" algn="just">
              <a:lnSpc>
                <a:spcPct val="150000"/>
              </a:lnSpc>
              <a:spcBef>
                <a:spcPts val="600"/>
              </a:spcBef>
              <a:spcAft>
                <a:spcPts val="1200"/>
              </a:spcAft>
              <a:buNone/>
            </a:pPr>
            <a:r>
              <a:rPr lang="en-US" sz="2400" dirty="0" smtClean="0">
                <a:latin typeface="Times New Roman" pitchFamily="18" charset="0"/>
                <a:ea typeface="Times New Roman"/>
                <a:cs typeface="Times New Roman" pitchFamily="18" charset="0"/>
              </a:rPr>
              <a:t>Hence, the increased activity of this enzyme could indicate mastitis. It is necessary to take in to account the </a:t>
            </a:r>
            <a:r>
              <a:rPr lang="en-US" sz="2400" b="1" dirty="0" smtClean="0">
                <a:latin typeface="Times New Roman" pitchFamily="18" charset="0"/>
                <a:ea typeface="Times New Roman"/>
                <a:cs typeface="Times New Roman" pitchFamily="18" charset="0"/>
              </a:rPr>
              <a:t>lactation period</a:t>
            </a:r>
            <a:r>
              <a:rPr lang="en-US" sz="2400" dirty="0" smtClean="0">
                <a:latin typeface="Times New Roman" pitchFamily="18" charset="0"/>
                <a:ea typeface="Times New Roman"/>
                <a:cs typeface="Times New Roman" pitchFamily="18" charset="0"/>
              </a:rPr>
              <a:t> and If milk is kept for a longer period, </a:t>
            </a:r>
            <a:r>
              <a:rPr lang="en-US" sz="2400" dirty="0" err="1" smtClean="0">
                <a:latin typeface="Times New Roman" pitchFamily="18" charset="0"/>
                <a:ea typeface="Times New Roman"/>
                <a:cs typeface="Times New Roman" pitchFamily="18" charset="0"/>
              </a:rPr>
              <a:t>catalase</a:t>
            </a:r>
            <a:r>
              <a:rPr lang="en-US" sz="2400" dirty="0" smtClean="0">
                <a:latin typeface="Times New Roman" pitchFamily="18" charset="0"/>
                <a:ea typeface="Times New Roman"/>
                <a:cs typeface="Times New Roman" pitchFamily="18" charset="0"/>
              </a:rPr>
              <a:t> test is not employed because there could be micro organisms in the milk which also produce </a:t>
            </a:r>
            <a:r>
              <a:rPr lang="en-US" sz="2400" dirty="0" err="1" smtClean="0">
                <a:latin typeface="Times New Roman" pitchFamily="18" charset="0"/>
                <a:ea typeface="Times New Roman"/>
                <a:cs typeface="Times New Roman" pitchFamily="18" charset="0"/>
              </a:rPr>
              <a:t>catalase</a:t>
            </a:r>
            <a:r>
              <a:rPr lang="en-US" sz="2400" dirty="0" smtClean="0">
                <a:latin typeface="Times New Roman" pitchFamily="18" charset="0"/>
                <a:ea typeface="Times New Roman"/>
                <a:cs typeface="Times New Roman" pitchFamily="18" charset="0"/>
              </a:rPr>
              <a:t> enzyme.</a:t>
            </a:r>
          </a:p>
          <a:p>
            <a:pPr marL="571500" algn="just">
              <a:lnSpc>
                <a:spcPct val="120000"/>
              </a:lnSpc>
              <a:spcBef>
                <a:spcPts val="600"/>
              </a:spcBef>
              <a:buNone/>
            </a:pPr>
            <a:r>
              <a:rPr lang="en-US" sz="2400" b="1" dirty="0" smtClean="0">
                <a:latin typeface="Times New Roman" pitchFamily="18" charset="0"/>
                <a:ea typeface="Times New Roman"/>
                <a:cs typeface="Times New Roman" pitchFamily="18" charset="0"/>
              </a:rPr>
              <a:t>Test procedures</a:t>
            </a:r>
            <a:r>
              <a:rPr lang="en-US" sz="2400" dirty="0" smtClean="0">
                <a:latin typeface="Times New Roman" pitchFamily="18" charset="0"/>
                <a:ea typeface="Times New Roman"/>
                <a:cs typeface="Times New Roman" pitchFamily="18" charset="0"/>
              </a:rPr>
              <a:t>: - </a:t>
            </a:r>
          </a:p>
          <a:p>
            <a:pPr lvl="0" algn="just">
              <a:lnSpc>
                <a:spcPct val="120000"/>
              </a:lnSpc>
              <a:spcBef>
                <a:spcPts val="600"/>
              </a:spcBef>
              <a:buFont typeface="Wingdings"/>
              <a:buChar char=""/>
              <a:tabLst>
                <a:tab pos="457200" algn="l"/>
              </a:tabLst>
            </a:pPr>
            <a:r>
              <a:rPr lang="en-US" sz="2400" dirty="0" smtClean="0">
                <a:latin typeface="Times New Roman" pitchFamily="18" charset="0"/>
                <a:ea typeface="Times New Roman"/>
                <a:cs typeface="Times New Roman" pitchFamily="18" charset="0"/>
              </a:rPr>
              <a:t>2 ml of 9% H</a:t>
            </a:r>
            <a:r>
              <a:rPr lang="en-US" sz="2400" baseline="-25000" dirty="0" smtClean="0">
                <a:latin typeface="Times New Roman" pitchFamily="18" charset="0"/>
                <a:ea typeface="Times New Roman"/>
                <a:cs typeface="Times New Roman" pitchFamily="18" charset="0"/>
              </a:rPr>
              <a:t>2</a:t>
            </a:r>
            <a:r>
              <a:rPr lang="en-US" sz="2400" dirty="0" smtClean="0">
                <a:latin typeface="Times New Roman" pitchFamily="18" charset="0"/>
                <a:ea typeface="Times New Roman"/>
                <a:cs typeface="Times New Roman" pitchFamily="18" charset="0"/>
              </a:rPr>
              <a:t>O</a:t>
            </a:r>
            <a:r>
              <a:rPr lang="en-US" sz="2400" baseline="-25000" dirty="0" smtClean="0">
                <a:latin typeface="Times New Roman" pitchFamily="18" charset="0"/>
                <a:ea typeface="Times New Roman"/>
                <a:cs typeface="Times New Roman" pitchFamily="18" charset="0"/>
              </a:rPr>
              <a:t>2</a:t>
            </a:r>
            <a:r>
              <a:rPr lang="en-US" sz="2400" dirty="0" smtClean="0">
                <a:latin typeface="Times New Roman" pitchFamily="18" charset="0"/>
                <a:ea typeface="Times New Roman"/>
                <a:cs typeface="Times New Roman" pitchFamily="18" charset="0"/>
              </a:rPr>
              <a:t> is put in a test tube containing 20 ml milk sample</a:t>
            </a:r>
          </a:p>
          <a:p>
            <a:pPr lvl="0" algn="just">
              <a:lnSpc>
                <a:spcPct val="120000"/>
              </a:lnSpc>
              <a:spcBef>
                <a:spcPts val="600"/>
              </a:spcBef>
              <a:buFont typeface="Wingdings"/>
              <a:buChar char=""/>
              <a:tabLst>
                <a:tab pos="457200" algn="l"/>
              </a:tabLst>
            </a:pPr>
            <a:r>
              <a:rPr lang="en-US" sz="2400" dirty="0" smtClean="0">
                <a:latin typeface="Times New Roman" pitchFamily="18" charset="0"/>
                <a:ea typeface="Times New Roman"/>
                <a:cs typeface="Times New Roman" pitchFamily="18" charset="0"/>
              </a:rPr>
              <a:t>The content is mixed (3 times upside down)</a:t>
            </a:r>
          </a:p>
          <a:p>
            <a:pPr marL="0" lvl="0" indent="0" algn="just">
              <a:lnSpc>
                <a:spcPct val="150000"/>
              </a:lnSpc>
              <a:spcBef>
                <a:spcPts val="600"/>
              </a:spcBef>
              <a:spcAft>
                <a:spcPts val="1200"/>
              </a:spcAft>
              <a:buNone/>
            </a:pPr>
            <a:endParaRPr lang="en-US" sz="2400" dirty="0" smtClean="0">
              <a:latin typeface="Times New Roman" pitchFamily="18" charset="0"/>
              <a:ea typeface="Times New Roman"/>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fontScale="92500" lnSpcReduction="10000"/>
          </a:bodyPr>
          <a:lstStyle/>
          <a:p>
            <a:pPr algn="just">
              <a:spcBef>
                <a:spcPts val="600"/>
              </a:spcBef>
              <a:spcAft>
                <a:spcPts val="600"/>
              </a:spcAft>
              <a:buNone/>
            </a:pPr>
            <a:r>
              <a:rPr lang="en-US" sz="2400" dirty="0" smtClean="0">
                <a:latin typeface="Times New Roman" pitchFamily="18" charset="0"/>
                <a:cs typeface="Times New Roman" pitchFamily="18" charset="0"/>
              </a:rPr>
              <a:t>There are </a:t>
            </a:r>
            <a:r>
              <a:rPr lang="en-US" sz="2400" b="1" dirty="0" smtClean="0">
                <a:latin typeface="Times New Roman" pitchFamily="18" charset="0"/>
                <a:cs typeface="Times New Roman" pitchFamily="18" charset="0"/>
              </a:rPr>
              <a:t>two types of milk</a:t>
            </a:r>
            <a:r>
              <a:rPr lang="en-US" sz="2400" dirty="0" smtClean="0">
                <a:latin typeface="Times New Roman" pitchFamily="18" charset="0"/>
                <a:cs typeface="Times New Roman" pitchFamily="18" charset="0"/>
              </a:rPr>
              <a:t> depending on the </a:t>
            </a:r>
            <a:r>
              <a:rPr lang="en-US" sz="3000" b="1" dirty="0" smtClean="0">
                <a:latin typeface="Times New Roman" pitchFamily="18" charset="0"/>
                <a:cs typeface="Times New Roman" pitchFamily="18" charset="0"/>
              </a:rPr>
              <a:t>lactation stage</a:t>
            </a:r>
            <a:r>
              <a:rPr lang="en-US" sz="2400" dirty="0" smtClean="0">
                <a:latin typeface="Times New Roman" pitchFamily="18" charset="0"/>
                <a:cs typeface="Times New Roman" pitchFamily="18" charset="0"/>
              </a:rPr>
              <a:t>, namely: </a:t>
            </a:r>
          </a:p>
          <a:p>
            <a:pPr marL="2686050" lvl="5" indent="-514350">
              <a:buFont typeface="+mj-lt"/>
              <a:buAutoNum type="arabicPeriod"/>
            </a:pPr>
            <a:r>
              <a:rPr lang="en-US" sz="2400" dirty="0" smtClean="0">
                <a:latin typeface="Times New Roman" pitchFamily="18" charset="0"/>
                <a:cs typeface="Times New Roman" pitchFamily="18" charset="0"/>
              </a:rPr>
              <a:t>Colostrum and</a:t>
            </a:r>
          </a:p>
          <a:p>
            <a:pPr marL="2686050" lvl="5" indent="-514350">
              <a:buFont typeface="+mj-lt"/>
              <a:buAutoNum type="arabicPeriod"/>
            </a:pPr>
            <a:r>
              <a:rPr lang="en-US" sz="2400" dirty="0" smtClean="0">
                <a:latin typeface="Times New Roman" pitchFamily="18" charset="0"/>
                <a:cs typeface="Times New Roman" pitchFamily="18" charset="0"/>
              </a:rPr>
              <a:t>Non-</a:t>
            </a:r>
            <a:r>
              <a:rPr lang="en-US" sz="2400" dirty="0" err="1" smtClean="0">
                <a:latin typeface="Times New Roman" pitchFamily="18" charset="0"/>
                <a:cs typeface="Times New Roman" pitchFamily="18" charset="0"/>
              </a:rPr>
              <a:t>colostral</a:t>
            </a:r>
            <a:r>
              <a:rPr lang="en-US" sz="2400" dirty="0" smtClean="0">
                <a:latin typeface="Times New Roman" pitchFamily="18" charset="0"/>
                <a:cs typeface="Times New Roman" pitchFamily="18" charset="0"/>
              </a:rPr>
              <a:t> milk</a:t>
            </a:r>
          </a:p>
          <a:p>
            <a:pPr algn="just">
              <a:buNone/>
            </a:pPr>
            <a:r>
              <a:rPr lang="en-US" sz="2800" b="1" dirty="0" smtClean="0">
                <a:latin typeface="Times New Roman" pitchFamily="18" charset="0"/>
                <a:cs typeface="Times New Roman" pitchFamily="18" charset="0"/>
              </a:rPr>
              <a:t>Colostrum</a:t>
            </a:r>
            <a:r>
              <a:rPr lang="en-US" sz="2800" dirty="0" smtClean="0">
                <a:latin typeface="Times New Roman" pitchFamily="18" charset="0"/>
                <a:cs typeface="Times New Roman" pitchFamily="18" charset="0"/>
              </a:rPr>
              <a:t> is the milk</a:t>
            </a:r>
            <a:r>
              <a:rPr lang="en-US" sz="2400" dirty="0" smtClean="0">
                <a:latin typeface="Times New Roman" pitchFamily="18" charset="0"/>
                <a:cs typeface="Times New Roman" pitchFamily="18" charset="0"/>
              </a:rPr>
              <a:t>, which is secreted during </a:t>
            </a:r>
            <a:r>
              <a:rPr lang="en-US" sz="2400" b="1" dirty="0" smtClean="0">
                <a:latin typeface="Times New Roman" pitchFamily="18" charset="0"/>
                <a:cs typeface="Times New Roman" pitchFamily="18" charset="0"/>
              </a:rPr>
              <a:t>first week of lactation</a:t>
            </a:r>
            <a:r>
              <a:rPr lang="en-US" sz="2400" dirty="0" smtClean="0">
                <a:latin typeface="Times New Roman" pitchFamily="18" charset="0"/>
                <a:cs typeface="Times New Roman" pitchFamily="18" charset="0"/>
              </a:rPr>
              <a:t> and such milks are usually slightly varying in their </a:t>
            </a:r>
            <a:r>
              <a:rPr lang="en-US" sz="2400" b="1" dirty="0" smtClean="0">
                <a:latin typeface="Times New Roman" pitchFamily="18" charset="0"/>
                <a:cs typeface="Times New Roman" pitchFamily="18" charset="0"/>
              </a:rPr>
              <a:t>color</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consistency</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flavor</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composition </a:t>
            </a:r>
            <a:r>
              <a:rPr lang="en-US" sz="2400" dirty="0" smtClean="0">
                <a:latin typeface="Times New Roman" pitchFamily="18" charset="0"/>
                <a:cs typeface="Times New Roman" pitchFamily="18" charset="0"/>
              </a:rPr>
              <a:t>from</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Non-</a:t>
            </a:r>
            <a:r>
              <a:rPr lang="en-US" sz="2400" dirty="0" err="1" smtClean="0">
                <a:latin typeface="Times New Roman" pitchFamily="18" charset="0"/>
                <a:cs typeface="Times New Roman" pitchFamily="18" charset="0"/>
              </a:rPr>
              <a:t>colostral</a:t>
            </a:r>
            <a:r>
              <a:rPr lang="en-US" sz="2400" dirty="0" smtClean="0">
                <a:latin typeface="Times New Roman" pitchFamily="18" charset="0"/>
                <a:cs typeface="Times New Roman" pitchFamily="18" charset="0"/>
              </a:rPr>
              <a:t> milk. </a:t>
            </a:r>
          </a:p>
          <a:p>
            <a:pPr algn="just">
              <a:buNone/>
            </a:pPr>
            <a:endParaRPr lang="en-US" sz="2400" dirty="0" smtClean="0">
              <a:latin typeface="Times New Roman" pitchFamily="18" charset="0"/>
              <a:cs typeface="Times New Roman" pitchFamily="18" charset="0"/>
            </a:endParaRPr>
          </a:p>
          <a:p>
            <a:pPr marL="457200" lvl="0" indent="-457200">
              <a:spcAft>
                <a:spcPts val="600"/>
              </a:spcAft>
              <a:buFont typeface="+mj-lt"/>
              <a:buAutoNum type="arabicPeriod"/>
            </a:pPr>
            <a:r>
              <a:rPr lang="en-US" sz="2600" b="1" dirty="0" smtClean="0">
                <a:latin typeface="Times New Roman" pitchFamily="18" charset="0"/>
                <a:cs typeface="Times New Roman" pitchFamily="18" charset="0"/>
              </a:rPr>
              <a:t>Milk fat (Butter)</a:t>
            </a:r>
            <a:r>
              <a:rPr lang="en-US" sz="2400" dirty="0" smtClean="0">
                <a:latin typeface="Times New Roman" pitchFamily="18" charset="0"/>
                <a:cs typeface="Times New Roman" pitchFamily="18" charset="0"/>
              </a:rPr>
              <a:t>: - is the second largest component of milk and </a:t>
            </a:r>
            <a:r>
              <a:rPr lang="en-US" sz="2400" b="1" dirty="0" smtClean="0">
                <a:latin typeface="Times New Roman" pitchFamily="18" charset="0"/>
                <a:cs typeface="Times New Roman" pitchFamily="18" charset="0"/>
              </a:rPr>
              <a:t>is of major commercial value</a:t>
            </a:r>
            <a:r>
              <a:rPr lang="en-US" sz="2400" dirty="0" smtClean="0">
                <a:latin typeface="Times New Roman" pitchFamily="18" charset="0"/>
                <a:cs typeface="Times New Roman" pitchFamily="18" charset="0"/>
              </a:rPr>
              <a:t>.</a:t>
            </a:r>
          </a:p>
          <a:p>
            <a:pPr lvl="0">
              <a:spcAft>
                <a:spcPts val="600"/>
              </a:spcAft>
            </a:pPr>
            <a:r>
              <a:rPr lang="en-US" sz="2600" dirty="0" smtClean="0">
                <a:latin typeface="Times New Roman" pitchFamily="18" charset="0"/>
                <a:cs typeface="Times New Roman" pitchFamily="18" charset="0"/>
              </a:rPr>
              <a:t>It plays important role in human nutrition being a good source of </a:t>
            </a:r>
            <a:r>
              <a:rPr lang="en-US" sz="2600" b="1" dirty="0" smtClean="0">
                <a:latin typeface="Times New Roman" pitchFamily="18" charset="0"/>
                <a:cs typeface="Times New Roman" pitchFamily="18" charset="0"/>
              </a:rPr>
              <a:t>energy</a:t>
            </a:r>
            <a:r>
              <a:rPr lang="en-US" sz="2600" dirty="0" smtClean="0">
                <a:latin typeface="Times New Roman" pitchFamily="18" charset="0"/>
                <a:cs typeface="Times New Roman" pitchFamily="18" charset="0"/>
              </a:rPr>
              <a:t> and </a:t>
            </a:r>
            <a:r>
              <a:rPr lang="en-US" sz="2600" b="1" dirty="0" smtClean="0">
                <a:latin typeface="Times New Roman" pitchFamily="18" charset="0"/>
                <a:cs typeface="Times New Roman" pitchFamily="18" charset="0"/>
              </a:rPr>
              <a:t>essential fatty acids</a:t>
            </a:r>
            <a:r>
              <a:rPr lang="en-US" sz="2600" dirty="0" smtClean="0">
                <a:latin typeface="Times New Roman" pitchFamily="18" charset="0"/>
                <a:cs typeface="Times New Roman" pitchFamily="18" charset="0"/>
              </a:rPr>
              <a:t>.</a:t>
            </a:r>
          </a:p>
          <a:p>
            <a:pPr lvl="0">
              <a:spcAft>
                <a:spcPts val="600"/>
              </a:spcAft>
            </a:pPr>
            <a:r>
              <a:rPr lang="en-US" sz="2600" dirty="0" smtClean="0">
                <a:latin typeface="Times New Roman" pitchFamily="18" charset="0"/>
                <a:cs typeface="Times New Roman" pitchFamily="18" charset="0"/>
              </a:rPr>
              <a:t>It supplies an energy value of </a:t>
            </a:r>
            <a:r>
              <a:rPr lang="en-US" sz="2600" b="1" dirty="0" smtClean="0">
                <a:latin typeface="Times New Roman" pitchFamily="18" charset="0"/>
                <a:cs typeface="Times New Roman" pitchFamily="18" charset="0"/>
              </a:rPr>
              <a:t>9.3 calories</a:t>
            </a:r>
            <a:r>
              <a:rPr lang="en-US" sz="2600" dirty="0" smtClean="0">
                <a:latin typeface="Times New Roman" pitchFamily="18" charset="0"/>
                <a:cs typeface="Times New Roman" pitchFamily="18" charset="0"/>
              </a:rPr>
              <a:t> / gram of fat. This is higher when compared with energy value derived from </a:t>
            </a:r>
            <a:r>
              <a:rPr lang="en-US" sz="2600" b="1" dirty="0" smtClean="0">
                <a:latin typeface="Times New Roman" pitchFamily="18" charset="0"/>
                <a:cs typeface="Times New Roman" pitchFamily="18" charset="0"/>
              </a:rPr>
              <a:t>protein</a:t>
            </a:r>
            <a:r>
              <a:rPr lang="en-US" sz="2600" dirty="0" smtClean="0">
                <a:latin typeface="Times New Roman" pitchFamily="18" charset="0"/>
                <a:cs typeface="Times New Roman" pitchFamily="18" charset="0"/>
              </a:rPr>
              <a:t> and </a:t>
            </a:r>
            <a:r>
              <a:rPr lang="en-US" sz="2600" b="1" dirty="0" smtClean="0">
                <a:latin typeface="Times New Roman" pitchFamily="18" charset="0"/>
                <a:cs typeface="Times New Roman" pitchFamily="18" charset="0"/>
              </a:rPr>
              <a:t>lactose</a:t>
            </a:r>
            <a:r>
              <a:rPr lang="en-US" sz="2600" dirty="0" smtClean="0">
                <a:latin typeface="Times New Roman" pitchFamily="18" charset="0"/>
                <a:cs typeface="Times New Roman" pitchFamily="18" charset="0"/>
              </a:rPr>
              <a:t>.</a:t>
            </a:r>
          </a:p>
          <a:p>
            <a:r>
              <a:rPr lang="en-US" sz="2600" dirty="0" smtClean="0">
                <a:latin typeface="Times New Roman" pitchFamily="18" charset="0"/>
                <a:cs typeface="Times New Roman" pitchFamily="18" charset="0"/>
              </a:rPr>
              <a:t>Moreover, milk fat plays an important role in the </a:t>
            </a:r>
            <a:r>
              <a:rPr lang="en-US" sz="2600" b="1" dirty="0" smtClean="0">
                <a:latin typeface="Times New Roman" pitchFamily="18" charset="0"/>
                <a:cs typeface="Times New Roman" pitchFamily="18" charset="0"/>
              </a:rPr>
              <a:t>flavor</a:t>
            </a:r>
            <a:r>
              <a:rPr lang="en-US" sz="2600" dirty="0" smtClean="0">
                <a:latin typeface="Times New Roman" pitchFamily="18" charset="0"/>
                <a:cs typeface="Times New Roman" pitchFamily="18" charset="0"/>
              </a:rPr>
              <a:t> and </a:t>
            </a:r>
            <a:r>
              <a:rPr lang="en-US" sz="2600" b="1" dirty="0" smtClean="0">
                <a:latin typeface="Times New Roman" pitchFamily="18" charset="0"/>
                <a:cs typeface="Times New Roman" pitchFamily="18" charset="0"/>
              </a:rPr>
              <a:t>physical</a:t>
            </a:r>
            <a:r>
              <a:rPr lang="en-US" sz="2600" dirty="0" smtClean="0">
                <a:latin typeface="Times New Roman" pitchFamily="18" charset="0"/>
                <a:cs typeface="Times New Roman" pitchFamily="18" charset="0"/>
              </a:rPr>
              <a:t> properties of milk.</a:t>
            </a:r>
          </a:p>
          <a:p>
            <a:pPr>
              <a:buNone/>
            </a:pP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6477000"/>
          </a:xfrm>
        </p:spPr>
        <p:txBody>
          <a:bodyPr>
            <a:normAutofit/>
          </a:bodyPr>
          <a:lstStyle/>
          <a:p>
            <a:pPr marL="350838" indent="-350838" algn="just">
              <a:lnSpc>
                <a:spcPct val="120000"/>
              </a:lnSpc>
              <a:spcBef>
                <a:spcPts val="600"/>
              </a:spcBef>
              <a:spcAft>
                <a:spcPts val="1200"/>
              </a:spcAft>
              <a:buNone/>
            </a:pPr>
            <a:endParaRPr lang="en-US" sz="2400" b="1" dirty="0" smtClean="0">
              <a:latin typeface="Times New Roman" pitchFamily="18" charset="0"/>
              <a:ea typeface="Times New Roman"/>
              <a:cs typeface="Times New Roman" pitchFamily="18" charset="0"/>
            </a:endParaRPr>
          </a:p>
          <a:p>
            <a:pPr marL="350838" indent="-350838" algn="just">
              <a:lnSpc>
                <a:spcPct val="120000"/>
              </a:lnSpc>
              <a:spcBef>
                <a:spcPts val="600"/>
              </a:spcBef>
              <a:spcAft>
                <a:spcPts val="1200"/>
              </a:spcAft>
              <a:buNone/>
            </a:pPr>
            <a:r>
              <a:rPr lang="en-US" sz="2400" b="1" dirty="0" smtClean="0">
                <a:latin typeface="Times New Roman" pitchFamily="18" charset="0"/>
                <a:ea typeface="Times New Roman"/>
                <a:cs typeface="Times New Roman" pitchFamily="18" charset="0"/>
              </a:rPr>
              <a:t>Results</a:t>
            </a:r>
            <a:r>
              <a:rPr lang="en-US" sz="2400" dirty="0" smtClean="0">
                <a:latin typeface="Times New Roman" pitchFamily="18" charset="0"/>
                <a:ea typeface="Times New Roman"/>
                <a:cs typeface="Times New Roman" pitchFamily="18" charset="0"/>
              </a:rPr>
              <a:t>: - Positive result i.e. in milk containing large no of cells, a strong bubbles of foam are formed giving spanking sound, while there is no foam formation in negative result.</a:t>
            </a:r>
          </a:p>
          <a:p>
            <a:pPr marL="350838" indent="-350838" algn="just">
              <a:lnSpc>
                <a:spcPct val="120000"/>
              </a:lnSpc>
              <a:spcBef>
                <a:spcPts val="600"/>
              </a:spcBef>
              <a:spcAft>
                <a:spcPts val="1200"/>
              </a:spcAft>
            </a:pPr>
            <a:r>
              <a:rPr lang="en-US" sz="2400" b="1" dirty="0" smtClean="0">
                <a:latin typeface="Times New Roman" pitchFamily="18" charset="0"/>
                <a:ea typeface="Times New Roman"/>
                <a:cs typeface="Times New Roman" pitchFamily="18" charset="0"/>
              </a:rPr>
              <a:t>N.B</a:t>
            </a:r>
            <a:r>
              <a:rPr lang="en-US" sz="2400" dirty="0" smtClean="0">
                <a:latin typeface="Times New Roman" pitchFamily="18" charset="0"/>
                <a:ea typeface="Times New Roman"/>
                <a:cs typeface="Times New Roman" pitchFamily="18" charset="0"/>
              </a:rPr>
              <a:t> if there is </a:t>
            </a:r>
            <a:r>
              <a:rPr lang="en-US" sz="2400" b="1" dirty="0" smtClean="0">
                <a:latin typeface="Times New Roman" pitchFamily="18" charset="0"/>
                <a:ea typeface="Times New Roman"/>
                <a:cs typeface="Times New Roman" pitchFamily="18" charset="0"/>
              </a:rPr>
              <a:t>5ml</a:t>
            </a:r>
            <a:r>
              <a:rPr lang="en-US" sz="2400" dirty="0" smtClean="0">
                <a:latin typeface="Times New Roman" pitchFamily="18" charset="0"/>
                <a:ea typeface="Times New Roman"/>
                <a:cs typeface="Times New Roman" pitchFamily="18" charset="0"/>
              </a:rPr>
              <a:t> or more foam layer, after exclusion of milk at the </a:t>
            </a:r>
            <a:r>
              <a:rPr lang="en-US" sz="2400" b="1" dirty="0" smtClean="0">
                <a:latin typeface="Times New Roman" pitchFamily="18" charset="0"/>
                <a:ea typeface="Times New Roman"/>
                <a:cs typeface="Times New Roman" pitchFamily="18" charset="0"/>
              </a:rPr>
              <a:t>beginning of lactation period </a:t>
            </a:r>
            <a:r>
              <a:rPr lang="en-US" sz="2400" dirty="0" smtClean="0">
                <a:latin typeface="Times New Roman" pitchFamily="18" charset="0"/>
                <a:ea typeface="Times New Roman"/>
                <a:cs typeface="Times New Roman" pitchFamily="18" charset="0"/>
              </a:rPr>
              <a:t>and </a:t>
            </a:r>
            <a:r>
              <a:rPr lang="en-US" sz="2400" b="1" dirty="0" smtClean="0">
                <a:latin typeface="Times New Roman" pitchFamily="18" charset="0"/>
                <a:ea typeface="Times New Roman"/>
                <a:cs typeface="Times New Roman" pitchFamily="18" charset="0"/>
              </a:rPr>
              <a:t>milk around end of lactation period</a:t>
            </a:r>
            <a:r>
              <a:rPr lang="en-US" sz="2400" dirty="0" smtClean="0">
                <a:latin typeface="Times New Roman" pitchFamily="18" charset="0"/>
                <a:ea typeface="Times New Roman"/>
                <a:cs typeface="Times New Roman" pitchFamily="18" charset="0"/>
              </a:rPr>
              <a:t> or </a:t>
            </a:r>
            <a:r>
              <a:rPr lang="en-US" sz="2400" b="1" dirty="0" smtClean="0">
                <a:latin typeface="Times New Roman" pitchFamily="18" charset="0"/>
                <a:ea typeface="Times New Roman"/>
                <a:cs typeface="Times New Roman" pitchFamily="18" charset="0"/>
              </a:rPr>
              <a:t>bloody milk</a:t>
            </a:r>
            <a:r>
              <a:rPr lang="en-US" sz="2400" dirty="0" smtClean="0">
                <a:latin typeface="Times New Roman" pitchFamily="18" charset="0"/>
                <a:ea typeface="Times New Roman"/>
                <a:cs typeface="Times New Roman" pitchFamily="18" charset="0"/>
              </a:rPr>
              <a:t>, it could be suspected of </a:t>
            </a:r>
            <a:r>
              <a:rPr lang="en-US" sz="2400" b="1" dirty="0" smtClean="0">
                <a:latin typeface="Times New Roman" pitchFamily="18" charset="0"/>
                <a:ea typeface="Times New Roman"/>
                <a:cs typeface="Times New Roman" pitchFamily="18" charset="0"/>
              </a:rPr>
              <a:t>mastitis</a:t>
            </a:r>
            <a:r>
              <a:rPr lang="en-US" sz="2400" dirty="0" smtClean="0">
                <a:latin typeface="Times New Roman" pitchFamily="18" charset="0"/>
                <a:ea typeface="Times New Roman"/>
                <a:cs typeface="Times New Roman" pitchFamily="18" charset="0"/>
              </a:rPr>
              <a:t>. </a:t>
            </a:r>
          </a:p>
          <a:p>
            <a:pPr marL="350838" indent="-350838" algn="just">
              <a:lnSpc>
                <a:spcPct val="120000"/>
              </a:lnSpc>
              <a:spcBef>
                <a:spcPts val="600"/>
              </a:spcBef>
              <a:spcAft>
                <a:spcPts val="1200"/>
              </a:spcAft>
            </a:pPr>
            <a:r>
              <a:rPr lang="en-US" sz="2400" dirty="0" smtClean="0">
                <a:latin typeface="Times New Roman" pitchFamily="18" charset="0"/>
                <a:ea typeface="Times New Roman"/>
                <a:cs typeface="Times New Roman" pitchFamily="18" charset="0"/>
              </a:rPr>
              <a:t>Apparently the final result could be given after microbiological examination is performed in order to confirm the test.</a:t>
            </a: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4724400" cy="533400"/>
          </a:xfrm>
        </p:spPr>
        <p:txBody>
          <a:bodyPr>
            <a:normAutofit/>
          </a:bodyPr>
          <a:lstStyle/>
          <a:p>
            <a:pPr marL="514350" lvl="1" indent="-514350" algn="ctr" rtl="0">
              <a:spcBef>
                <a:spcPct val="0"/>
              </a:spcBef>
              <a:buFont typeface="+mj-lt"/>
              <a:buAutoNum type="arabicPeriod" startAt="6"/>
            </a:pPr>
            <a:r>
              <a:rPr lang="en-US" sz="2800" b="1" dirty="0" smtClean="0">
                <a:latin typeface="Times New Roman"/>
                <a:ea typeface="Times New Roman"/>
                <a:cs typeface="Times New Roman"/>
              </a:rPr>
              <a:t>Acidity test</a:t>
            </a:r>
            <a:endParaRPr lang="en-US" sz="2800" dirty="0"/>
          </a:p>
        </p:txBody>
      </p:sp>
      <p:sp>
        <p:nvSpPr>
          <p:cNvPr id="3" name="Content Placeholder 2"/>
          <p:cNvSpPr>
            <a:spLocks noGrp="1"/>
          </p:cNvSpPr>
          <p:nvPr>
            <p:ph idx="1"/>
          </p:nvPr>
        </p:nvSpPr>
        <p:spPr>
          <a:xfrm>
            <a:off x="228600" y="762000"/>
            <a:ext cx="8686800" cy="5791200"/>
          </a:xfrm>
        </p:spPr>
        <p:txBody>
          <a:bodyPr>
            <a:normAutofit fontScale="25000" lnSpcReduction="20000"/>
          </a:bodyPr>
          <a:lstStyle/>
          <a:p>
            <a:pPr marL="168275" marR="0" indent="-168275" algn="just">
              <a:lnSpc>
                <a:spcPct val="150000"/>
              </a:lnSpc>
              <a:spcBef>
                <a:spcPts val="0"/>
              </a:spcBef>
              <a:spcAft>
                <a:spcPts val="0"/>
              </a:spcAft>
            </a:pPr>
            <a:r>
              <a:rPr lang="en-US" sz="9600" dirty="0" smtClean="0">
                <a:latin typeface="Times New Roman"/>
                <a:ea typeface="Times New Roman"/>
              </a:rPr>
              <a:t>Bacteria that normally develop in raw milk produce more or less of lactic acid. </a:t>
            </a:r>
          </a:p>
          <a:p>
            <a:pPr marL="288925" marR="0" indent="-288925" algn="just">
              <a:lnSpc>
                <a:spcPct val="150000"/>
              </a:lnSpc>
              <a:spcBef>
                <a:spcPts val="0"/>
              </a:spcBef>
              <a:spcAft>
                <a:spcPts val="0"/>
              </a:spcAft>
            </a:pPr>
            <a:r>
              <a:rPr lang="en-US" sz="9600" dirty="0" smtClean="0">
                <a:latin typeface="Times New Roman"/>
                <a:ea typeface="Times New Roman"/>
              </a:rPr>
              <a:t>In the acidity test the acid is neutralized with </a:t>
            </a:r>
            <a:r>
              <a:rPr lang="en-US" sz="9600" b="1" dirty="0" smtClean="0">
                <a:latin typeface="Times New Roman"/>
                <a:ea typeface="Times New Roman"/>
              </a:rPr>
              <a:t>0.1 N sodium hydroxide</a:t>
            </a:r>
            <a:r>
              <a:rPr lang="en-US" sz="9600" dirty="0" smtClean="0">
                <a:latin typeface="Times New Roman"/>
                <a:ea typeface="Times New Roman"/>
              </a:rPr>
              <a:t> and the amount of alkaline need for complete neutralization is measured. </a:t>
            </a:r>
          </a:p>
          <a:p>
            <a:pPr marL="228600" marR="0" indent="-228600" algn="just">
              <a:lnSpc>
                <a:spcPct val="150000"/>
              </a:lnSpc>
              <a:spcBef>
                <a:spcPts val="0"/>
              </a:spcBef>
              <a:spcAft>
                <a:spcPts val="0"/>
              </a:spcAft>
            </a:pPr>
            <a:r>
              <a:rPr lang="en-US" sz="9600" dirty="0" smtClean="0">
                <a:latin typeface="Times New Roman"/>
                <a:ea typeface="Times New Roman"/>
              </a:rPr>
              <a:t>From this, the percentage of lactic acid can be calculated. Fresh milk contains in this test also "</a:t>
            </a:r>
            <a:r>
              <a:rPr lang="en-US" sz="9600" b="1" dirty="0" smtClean="0">
                <a:latin typeface="Times New Roman"/>
                <a:ea typeface="Times New Roman"/>
              </a:rPr>
              <a:t>natural acidity</a:t>
            </a:r>
            <a:r>
              <a:rPr lang="en-US" sz="9600" dirty="0" smtClean="0">
                <a:latin typeface="Times New Roman"/>
                <a:ea typeface="Times New Roman"/>
              </a:rPr>
              <a:t>" which is due to the natural ability to resist pH changes. The natural acidity of milk is </a:t>
            </a:r>
            <a:r>
              <a:rPr lang="en-US" sz="9600" b="1" dirty="0" smtClean="0">
                <a:latin typeface="Times New Roman"/>
                <a:ea typeface="Times New Roman"/>
              </a:rPr>
              <a:t>0.13 - 0.14%</a:t>
            </a:r>
            <a:r>
              <a:rPr lang="en-US" sz="9600" dirty="0" smtClean="0">
                <a:latin typeface="Times New Roman"/>
                <a:ea typeface="Times New Roman"/>
              </a:rPr>
              <a:t>. Figures higher than this signify developed acidity due to the action of bacteria on milk sugar.</a:t>
            </a:r>
          </a:p>
          <a:p>
            <a:pPr marL="228600" indent="-228600"/>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00800"/>
          </a:xfrm>
        </p:spPr>
        <p:txBody>
          <a:bodyPr>
            <a:normAutofit/>
          </a:bodyPr>
          <a:lstStyle/>
          <a:p>
            <a:pPr marL="0" marR="0" algn="just">
              <a:lnSpc>
                <a:spcPct val="120000"/>
              </a:lnSpc>
              <a:spcBef>
                <a:spcPts val="600"/>
              </a:spcBef>
              <a:buNone/>
            </a:pPr>
            <a:r>
              <a:rPr lang="en-US" sz="2800" b="1" dirty="0" smtClean="0">
                <a:latin typeface="Times New Roman"/>
                <a:ea typeface="Times New Roman"/>
              </a:rPr>
              <a:t>Procedure</a:t>
            </a:r>
            <a:r>
              <a:rPr lang="en-US" sz="1200" dirty="0" smtClean="0">
                <a:latin typeface="Times New Roman"/>
                <a:ea typeface="Times New Roman"/>
              </a:rPr>
              <a:t>:</a:t>
            </a:r>
          </a:p>
          <a:p>
            <a:pPr marL="288925" marR="0" indent="-288925" algn="just">
              <a:lnSpc>
                <a:spcPct val="120000"/>
              </a:lnSpc>
              <a:spcBef>
                <a:spcPts val="600"/>
              </a:spcBef>
              <a:spcAft>
                <a:spcPts val="1200"/>
              </a:spcAft>
            </a:pPr>
            <a:r>
              <a:rPr lang="en-US" sz="2400" b="1" dirty="0" smtClean="0">
                <a:latin typeface="Times New Roman"/>
                <a:ea typeface="Times New Roman"/>
              </a:rPr>
              <a:t>9 ml</a:t>
            </a:r>
            <a:r>
              <a:rPr lang="en-US" sz="2400" dirty="0" smtClean="0">
                <a:latin typeface="Times New Roman"/>
                <a:ea typeface="Times New Roman"/>
              </a:rPr>
              <a:t> of the milk measured into the porcelain dish/conical flask, </a:t>
            </a:r>
            <a:r>
              <a:rPr lang="en-US" sz="2400" b="1" dirty="0" smtClean="0">
                <a:latin typeface="Times New Roman"/>
                <a:ea typeface="Times New Roman"/>
              </a:rPr>
              <a:t>1 ml</a:t>
            </a:r>
            <a:r>
              <a:rPr lang="en-US" sz="2400" dirty="0" smtClean="0">
                <a:latin typeface="Times New Roman"/>
                <a:ea typeface="Times New Roman"/>
              </a:rPr>
              <a:t> </a:t>
            </a:r>
            <a:r>
              <a:rPr lang="en-US" sz="2400" b="1" dirty="0" smtClean="0">
                <a:latin typeface="Times New Roman"/>
                <a:ea typeface="Times New Roman"/>
              </a:rPr>
              <a:t>Phenolphthalein</a:t>
            </a:r>
            <a:r>
              <a:rPr lang="en-US" sz="2400" dirty="0" smtClean="0">
                <a:latin typeface="Times New Roman"/>
                <a:ea typeface="Times New Roman"/>
              </a:rPr>
              <a:t> is added and then slowly from the burette, </a:t>
            </a:r>
            <a:r>
              <a:rPr lang="en-US" sz="2400" b="1" dirty="0" smtClean="0">
                <a:latin typeface="Times New Roman"/>
                <a:ea typeface="Times New Roman"/>
              </a:rPr>
              <a:t>0.1 N</a:t>
            </a:r>
            <a:r>
              <a:rPr lang="en-US" sz="2400" dirty="0" smtClean="0">
                <a:latin typeface="Times New Roman"/>
                <a:ea typeface="Times New Roman"/>
              </a:rPr>
              <a:t> Sodium hydroxide under continuous mixing, until a </a:t>
            </a:r>
            <a:r>
              <a:rPr lang="en-US" sz="2400" b="1" dirty="0" smtClean="0">
                <a:latin typeface="Times New Roman"/>
                <a:ea typeface="Times New Roman"/>
              </a:rPr>
              <a:t>faint pink </a:t>
            </a:r>
            <a:r>
              <a:rPr lang="en-US" sz="2400" dirty="0" smtClean="0">
                <a:latin typeface="Times New Roman"/>
                <a:ea typeface="Times New Roman"/>
              </a:rPr>
              <a:t>color appears.</a:t>
            </a:r>
          </a:p>
          <a:p>
            <a:pPr marL="288925" marR="0" indent="-288925" algn="just">
              <a:lnSpc>
                <a:spcPct val="120000"/>
              </a:lnSpc>
              <a:spcBef>
                <a:spcPts val="600"/>
              </a:spcBef>
              <a:spcAft>
                <a:spcPts val="1200"/>
              </a:spcAft>
            </a:pPr>
            <a:r>
              <a:rPr lang="en-US" sz="2400" dirty="0" smtClean="0">
                <a:latin typeface="Times New Roman"/>
                <a:ea typeface="Times New Roman"/>
              </a:rPr>
              <a:t>The number of ml of Sodium hydroxide solution divided by 10 expresses the percentage of lactic acid.</a:t>
            </a:r>
          </a:p>
        </p:txBody>
      </p:sp>
      <p:sp>
        <p:nvSpPr>
          <p:cNvPr id="4" name="Slide Number Placeholder 3"/>
          <p:cNvSpPr>
            <a:spLocks noGrp="1"/>
          </p:cNvSpPr>
          <p:nvPr>
            <p:ph type="sldNum" sz="quarter" idx="12"/>
          </p:nvPr>
        </p:nvSpPr>
        <p:spPr/>
        <p:txBody>
          <a:bodyPr/>
          <a:lstStyle/>
          <a:p>
            <a:fld id="{98554918-7F81-4179-ABE7-69427B67C020}" type="slidenum">
              <a:rPr lang="en-US" smtClean="0"/>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lstStyle/>
          <a:p>
            <a:pPr marL="514350" lvl="1" indent="-514350" algn="ctr" rtl="0">
              <a:spcBef>
                <a:spcPct val="0"/>
              </a:spcBef>
              <a:buFont typeface="+mj-lt"/>
              <a:buAutoNum type="arabicPeriod" startAt="7"/>
            </a:pPr>
            <a:r>
              <a:rPr lang="en-US" sz="2800" b="1" dirty="0" smtClean="0">
                <a:latin typeface="Times New Roman"/>
                <a:ea typeface="Times New Roman"/>
                <a:cs typeface="Times New Roman"/>
              </a:rPr>
              <a:t>The Lactometer test</a:t>
            </a:r>
            <a:endParaRPr lang="en-US" dirty="0"/>
          </a:p>
        </p:txBody>
      </p:sp>
      <p:sp>
        <p:nvSpPr>
          <p:cNvPr id="3" name="Content Placeholder 2"/>
          <p:cNvSpPr>
            <a:spLocks noGrp="1"/>
          </p:cNvSpPr>
          <p:nvPr>
            <p:ph idx="1"/>
          </p:nvPr>
        </p:nvSpPr>
        <p:spPr>
          <a:xfrm>
            <a:off x="152400" y="838200"/>
            <a:ext cx="8763000" cy="5791200"/>
          </a:xfrm>
        </p:spPr>
        <p:txBody>
          <a:bodyPr>
            <a:normAutofit fontScale="25000" lnSpcReduction="20000"/>
          </a:bodyPr>
          <a:lstStyle/>
          <a:p>
            <a:pPr marL="228600" marR="0" indent="-228600" algn="just">
              <a:lnSpc>
                <a:spcPct val="120000"/>
              </a:lnSpc>
              <a:spcBef>
                <a:spcPts val="1200"/>
              </a:spcBef>
              <a:spcAft>
                <a:spcPts val="1200"/>
              </a:spcAft>
            </a:pPr>
            <a:r>
              <a:rPr lang="en-US" sz="9600" dirty="0" smtClean="0">
                <a:latin typeface="Times New Roman"/>
                <a:ea typeface="Times New Roman"/>
              </a:rPr>
              <a:t>Addition of water to milk can be a big problem</a:t>
            </a:r>
            <a:r>
              <a:rPr lang="en-US" sz="1200" dirty="0" smtClean="0">
                <a:latin typeface="Times New Roman"/>
                <a:ea typeface="Times New Roman"/>
              </a:rPr>
              <a:t> </a:t>
            </a:r>
            <a:r>
              <a:rPr lang="en-US" sz="1200" dirty="0" smtClean="0">
                <a:solidFill>
                  <a:schemeClr val="bg1"/>
                </a:solidFill>
                <a:latin typeface="Times New Roman"/>
                <a:ea typeface="Times New Roman"/>
              </a:rPr>
              <a:t>where we have unfaithful farm workers, milk transporters and greedy milk hawkers. A few farmers may also fall victim of this illegal practice. </a:t>
            </a:r>
            <a:endParaRPr lang="en-US" sz="9600" dirty="0" smtClean="0">
              <a:solidFill>
                <a:schemeClr val="bg1"/>
              </a:solidFill>
              <a:latin typeface="Times New Roman"/>
              <a:ea typeface="Times New Roman"/>
            </a:endParaRPr>
          </a:p>
          <a:p>
            <a:pPr marL="228600" indent="-228600" algn="just">
              <a:lnSpc>
                <a:spcPct val="120000"/>
              </a:lnSpc>
              <a:spcBef>
                <a:spcPts val="1200"/>
              </a:spcBef>
              <a:spcAft>
                <a:spcPts val="1200"/>
              </a:spcAft>
            </a:pPr>
            <a:r>
              <a:rPr lang="en-US" sz="9600" dirty="0" smtClean="0">
                <a:latin typeface="Times New Roman"/>
                <a:ea typeface="Times New Roman"/>
              </a:rPr>
              <a:t>Any buyer of milk should therefore assure himself/herself that the milk he/she purchases is wholesome and has not been adulterated. Milk has a specific gravity.</a:t>
            </a:r>
          </a:p>
          <a:p>
            <a:pPr marL="228600" indent="-228600" algn="just">
              <a:lnSpc>
                <a:spcPct val="120000"/>
              </a:lnSpc>
              <a:spcBef>
                <a:spcPts val="1200"/>
              </a:spcBef>
              <a:spcAft>
                <a:spcPts val="1200"/>
              </a:spcAft>
            </a:pPr>
            <a:r>
              <a:rPr lang="en-US" sz="9600" dirty="0" smtClean="0">
                <a:latin typeface="Times New Roman"/>
                <a:ea typeface="Times New Roman"/>
              </a:rPr>
              <a:t>When its adulterated with water or other materials are added or both misdeeds are committed, the density of milk changes from its normal value to abnormal.</a:t>
            </a:r>
          </a:p>
          <a:p>
            <a:pPr marL="228600" marR="0" indent="-228600" algn="just">
              <a:lnSpc>
                <a:spcPct val="120000"/>
              </a:lnSpc>
              <a:spcBef>
                <a:spcPts val="1200"/>
              </a:spcBef>
              <a:spcAft>
                <a:spcPts val="1200"/>
              </a:spcAft>
            </a:pPr>
            <a:r>
              <a:rPr lang="en-US" sz="9600" dirty="0" smtClean="0">
                <a:latin typeface="Times New Roman"/>
                <a:ea typeface="Times New Roman"/>
              </a:rPr>
              <a:t>The lactometer test is designed to detect the change in density of such adulterated milk. </a:t>
            </a:r>
          </a:p>
        </p:txBody>
      </p:sp>
      <p:sp>
        <p:nvSpPr>
          <p:cNvPr id="4" name="Slide Number Placeholder 3"/>
          <p:cNvSpPr>
            <a:spLocks noGrp="1"/>
          </p:cNvSpPr>
          <p:nvPr>
            <p:ph type="sldNum" sz="quarter" idx="12"/>
          </p:nvPr>
        </p:nvSpPr>
        <p:spPr/>
        <p:txBody>
          <a:bodyPr/>
          <a:lstStyle/>
          <a:p>
            <a:fld id="{98554918-7F81-4179-ABE7-69427B67C020}"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324600"/>
          </a:xfrm>
        </p:spPr>
        <p:txBody>
          <a:bodyPr>
            <a:normAutofit/>
          </a:bodyPr>
          <a:lstStyle/>
          <a:p>
            <a:pPr marL="0" lvl="0" algn="just">
              <a:lnSpc>
                <a:spcPct val="110000"/>
              </a:lnSpc>
              <a:spcBef>
                <a:spcPts val="0"/>
              </a:spcBef>
              <a:buNone/>
            </a:pPr>
            <a:r>
              <a:rPr lang="en-US" sz="2800" b="1" dirty="0" smtClean="0">
                <a:solidFill>
                  <a:prstClr val="black"/>
                </a:solidFill>
                <a:latin typeface="Times New Roman"/>
                <a:ea typeface="Times New Roman"/>
              </a:rPr>
              <a:t>Procedure</a:t>
            </a:r>
            <a:r>
              <a:rPr lang="en-US" sz="3400" dirty="0" smtClean="0">
                <a:solidFill>
                  <a:prstClr val="black"/>
                </a:solidFill>
                <a:latin typeface="Times New Roman"/>
                <a:ea typeface="Times New Roman"/>
              </a:rPr>
              <a:t>:</a:t>
            </a:r>
          </a:p>
          <a:p>
            <a:pPr marL="228600" lvl="0" indent="-228600" algn="just">
              <a:spcBef>
                <a:spcPts val="1200"/>
              </a:spcBef>
              <a:spcAft>
                <a:spcPts val="1200"/>
              </a:spcAft>
            </a:pPr>
            <a:r>
              <a:rPr lang="en-US" sz="2400" dirty="0" smtClean="0">
                <a:solidFill>
                  <a:prstClr val="black"/>
                </a:solidFill>
                <a:latin typeface="Times New Roman" pitchFamily="18" charset="0"/>
                <a:ea typeface="Times New Roman"/>
                <a:cs typeface="Times New Roman" pitchFamily="18" charset="0"/>
              </a:rPr>
              <a:t>Mix the milk sample gently and pour it gently into a measuring cylinder (300-500ml). </a:t>
            </a:r>
          </a:p>
          <a:p>
            <a:pPr marL="0" lvl="0" algn="just">
              <a:spcBef>
                <a:spcPts val="1200"/>
              </a:spcBef>
              <a:spcAft>
                <a:spcPts val="1200"/>
              </a:spcAft>
            </a:pPr>
            <a:r>
              <a:rPr lang="en-US" sz="2400" dirty="0" smtClean="0">
                <a:solidFill>
                  <a:prstClr val="black"/>
                </a:solidFill>
                <a:latin typeface="Times New Roman" pitchFamily="18" charset="0"/>
                <a:ea typeface="Times New Roman"/>
                <a:cs typeface="Times New Roman" pitchFamily="18" charset="0"/>
              </a:rPr>
              <a:t>Let the Lactometer sink slowly into the milk. </a:t>
            </a:r>
          </a:p>
          <a:p>
            <a:pPr marL="350838" lvl="0" indent="-350838" algn="just">
              <a:spcBef>
                <a:spcPts val="1200"/>
              </a:spcBef>
              <a:spcAft>
                <a:spcPts val="1200"/>
              </a:spcAft>
            </a:pPr>
            <a:r>
              <a:rPr lang="en-US" sz="2400" dirty="0" smtClean="0">
                <a:solidFill>
                  <a:prstClr val="black"/>
                </a:solidFill>
                <a:latin typeface="Times New Roman" pitchFamily="18" charset="0"/>
                <a:ea typeface="Times New Roman"/>
                <a:cs typeface="Times New Roman" pitchFamily="18" charset="0"/>
              </a:rPr>
              <a:t>Read and record the last Lactometer degree (</a:t>
            </a:r>
            <a:r>
              <a:rPr lang="en-US" sz="2400" b="1" dirty="0" smtClean="0">
                <a:solidFill>
                  <a:prstClr val="black"/>
                </a:solidFill>
                <a:latin typeface="Times New Roman" pitchFamily="18" charset="0"/>
                <a:ea typeface="Times New Roman"/>
                <a:cs typeface="Times New Roman" pitchFamily="18" charset="0"/>
              </a:rPr>
              <a:t>reading</a:t>
            </a:r>
            <a:r>
              <a:rPr lang="en-US" sz="2400" dirty="0" smtClean="0">
                <a:solidFill>
                  <a:prstClr val="black"/>
                </a:solidFill>
                <a:latin typeface="Times New Roman" pitchFamily="18" charset="0"/>
                <a:ea typeface="Times New Roman"/>
                <a:cs typeface="Times New Roman" pitchFamily="18" charset="0"/>
              </a:rPr>
              <a:t>) (ºL) just above the surface of the milk.</a:t>
            </a:r>
          </a:p>
          <a:p>
            <a:pPr marL="288925" lvl="0" indent="-288925" algn="just">
              <a:spcBef>
                <a:spcPts val="1200"/>
              </a:spcBef>
              <a:spcAft>
                <a:spcPts val="1200"/>
              </a:spcAft>
            </a:pPr>
            <a:r>
              <a:rPr lang="en-US" sz="2400" dirty="0" smtClean="0">
                <a:solidFill>
                  <a:prstClr val="black"/>
                </a:solidFill>
                <a:latin typeface="Times New Roman" pitchFamily="18" charset="0"/>
                <a:ea typeface="Times New Roman"/>
                <a:cs typeface="Times New Roman" pitchFamily="18" charset="0"/>
              </a:rPr>
              <a:t>If the temperature of the milk is different from the calibration temperature (Calibration temperature may be 20</a:t>
            </a:r>
            <a:r>
              <a:rPr lang="en-US" sz="2400" baseline="30000" dirty="0" smtClean="0">
                <a:solidFill>
                  <a:prstClr val="black"/>
                </a:solidFill>
                <a:latin typeface="Times New Roman" pitchFamily="18" charset="0"/>
                <a:ea typeface="Times New Roman"/>
                <a:cs typeface="Times New Roman" pitchFamily="18" charset="0"/>
              </a:rPr>
              <a:t>0</a:t>
            </a:r>
            <a:r>
              <a:rPr lang="en-US" sz="2400" dirty="0" smtClean="0">
                <a:solidFill>
                  <a:prstClr val="black"/>
                </a:solidFill>
                <a:latin typeface="Times New Roman" pitchFamily="18" charset="0"/>
                <a:ea typeface="Times New Roman"/>
                <a:cs typeface="Times New Roman" pitchFamily="18" charset="0"/>
              </a:rPr>
              <a:t>C) of the lactometer, calculate the temperature correction. </a:t>
            </a:r>
          </a:p>
          <a:p>
            <a:pPr marL="288925" lvl="0" indent="-288925" algn="just">
              <a:spcBef>
                <a:spcPts val="1200"/>
              </a:spcBef>
              <a:spcAft>
                <a:spcPts val="1200"/>
              </a:spcAft>
            </a:pPr>
            <a:r>
              <a:rPr lang="en-US" sz="2400" dirty="0" smtClean="0">
                <a:solidFill>
                  <a:prstClr val="black"/>
                </a:solidFill>
                <a:latin typeface="Times New Roman" pitchFamily="18" charset="0"/>
                <a:ea typeface="Times New Roman"/>
                <a:cs typeface="Times New Roman" pitchFamily="18" charset="0"/>
              </a:rPr>
              <a:t>For each ºC above the calibration temperature add 0.2ºL; for each ºC below calibration temperature subtract 0.2 ºL from the recorded lactometer reading.</a:t>
            </a:r>
            <a:endParaRPr lang="en-US" sz="2400" dirty="0" smtClean="0">
              <a:solidFill>
                <a:prstClr val="black"/>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74</a:t>
            </a:fld>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pPr marL="514350" lvl="1" indent="-514350" algn="ctr" rtl="0">
              <a:spcBef>
                <a:spcPct val="0"/>
              </a:spcBef>
              <a:buFont typeface="+mj-lt"/>
              <a:buAutoNum type="arabicPeriod" startAt="8"/>
            </a:pPr>
            <a:r>
              <a:rPr lang="en-US" sz="2800" b="1" dirty="0" smtClean="0">
                <a:latin typeface="Times New Roman" pitchFamily="18" charset="0"/>
                <a:cs typeface="Times New Roman" pitchFamily="18" charset="0"/>
              </a:rPr>
              <a:t>Freezing Point Determination</a:t>
            </a:r>
            <a:endParaRPr lang="en-US" dirty="0"/>
          </a:p>
        </p:txBody>
      </p:sp>
      <p:sp>
        <p:nvSpPr>
          <p:cNvPr id="3" name="Content Placeholder 2"/>
          <p:cNvSpPr>
            <a:spLocks noGrp="1"/>
          </p:cNvSpPr>
          <p:nvPr>
            <p:ph idx="1"/>
          </p:nvPr>
        </p:nvSpPr>
        <p:spPr>
          <a:xfrm>
            <a:off x="228600" y="914400"/>
            <a:ext cx="8686800" cy="5211763"/>
          </a:xfrm>
        </p:spPr>
        <p:txBody>
          <a:bodyPr>
            <a:normAutofit/>
          </a:bodyPr>
          <a:lstStyle/>
          <a:p>
            <a:pPr algn="just">
              <a:spcBef>
                <a:spcPts val="600"/>
              </a:spcBef>
              <a:spcAft>
                <a:spcPts val="1200"/>
              </a:spcAft>
            </a:pPr>
            <a:r>
              <a:rPr lang="en-US" sz="2400" dirty="0" smtClean="0">
                <a:latin typeface="Times New Roman" pitchFamily="18" charset="0"/>
                <a:cs typeface="Times New Roman" pitchFamily="18" charset="0"/>
              </a:rPr>
              <a:t>The freezing point of milk (-0.55</a:t>
            </a:r>
            <a:r>
              <a:rPr lang="en-US" sz="2400" b="1" baseline="-250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-0.53</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C) is regarded to be the most constant of all measurable properties of milk. </a:t>
            </a:r>
          </a:p>
          <a:p>
            <a:pPr algn="just">
              <a:spcBef>
                <a:spcPts val="600"/>
              </a:spcBef>
              <a:spcAft>
                <a:spcPts val="1200"/>
              </a:spcAft>
            </a:pPr>
            <a:r>
              <a:rPr lang="en-US" sz="2400" dirty="0" smtClean="0">
                <a:latin typeface="Times New Roman" pitchFamily="18" charset="0"/>
                <a:cs typeface="Times New Roman" pitchFamily="18" charset="0"/>
              </a:rPr>
              <a:t>A small adulteration of milk with water will cause a detectable elevation of the freezing point of milk from its normal value of -0.54ºC. </a:t>
            </a:r>
          </a:p>
          <a:p>
            <a:pPr algn="just">
              <a:spcBef>
                <a:spcPts val="600"/>
              </a:spcBef>
              <a:spcAft>
                <a:spcPts val="1200"/>
              </a:spcAft>
            </a:pPr>
            <a:r>
              <a:rPr lang="en-US" sz="2400" dirty="0" smtClean="0">
                <a:latin typeface="Times New Roman" pitchFamily="18" charset="0"/>
                <a:cs typeface="Times New Roman" pitchFamily="18" charset="0"/>
              </a:rPr>
              <a:t>Since the test is accurate and sensitive to added water in milk, it is used to detect whether milk is of normal composition and adulterated.</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pPr marL="514350" lvl="1" indent="-514350" algn="ctr" rtl="0">
              <a:spcBef>
                <a:spcPct val="0"/>
              </a:spcBef>
              <a:buFont typeface="+mj-lt"/>
              <a:buAutoNum type="arabicPeriod" startAt="9"/>
            </a:pPr>
            <a:r>
              <a:rPr lang="en-US" sz="2800" b="1" dirty="0">
                <a:latin typeface="Times New Roman" pitchFamily="18" charset="0"/>
                <a:cs typeface="Times New Roman" pitchFamily="18" charset="0"/>
              </a:rPr>
              <a:t>Inhibitor </a:t>
            </a:r>
            <a:r>
              <a:rPr lang="en-US" sz="2800" b="1" dirty="0" smtClean="0">
                <a:latin typeface="Times New Roman" pitchFamily="18" charset="0"/>
                <a:cs typeface="Times New Roman" pitchFamily="18" charset="0"/>
              </a:rPr>
              <a:t>test</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914400"/>
            <a:ext cx="8686800" cy="5791200"/>
          </a:xfrm>
        </p:spPr>
        <p:txBody>
          <a:bodyPr>
            <a:normAutofit/>
          </a:bodyPr>
          <a:lstStyle/>
          <a:p>
            <a:pPr algn="just">
              <a:spcBef>
                <a:spcPts val="600"/>
              </a:spcBef>
              <a:spcAft>
                <a:spcPts val="1200"/>
              </a:spcAft>
            </a:pPr>
            <a:r>
              <a:rPr lang="en-US" sz="2400" dirty="0" smtClean="0">
                <a:latin typeface="Times New Roman" pitchFamily="18" charset="0"/>
                <a:cs typeface="Times New Roman" pitchFamily="18" charset="0"/>
              </a:rPr>
              <a:t>Milk collected from producers may contain drugs and/or pesticides residues.</a:t>
            </a:r>
          </a:p>
          <a:p>
            <a:pPr algn="just">
              <a:spcBef>
                <a:spcPts val="600"/>
              </a:spcBef>
              <a:spcAft>
                <a:spcPts val="1200"/>
              </a:spcAft>
            </a:pPr>
            <a:r>
              <a:rPr lang="en-US" sz="2400" dirty="0" smtClean="0">
                <a:latin typeface="Times New Roman" pitchFamily="18" charset="0"/>
                <a:cs typeface="Times New Roman" pitchFamily="18" charset="0"/>
              </a:rPr>
              <a:t>These when present in significant amounts in milk may inhibit the growth of lactic acid bacteria used in the manufacture of fermented milk such as </a:t>
            </a:r>
            <a:r>
              <a:rPr lang="en-US" sz="2400" b="1" dirty="0" smtClean="0">
                <a:latin typeface="Times New Roman" pitchFamily="18" charset="0"/>
                <a:cs typeface="Times New Roman" pitchFamily="18" charset="0"/>
              </a:rPr>
              <a:t>cheese</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Yoghurt</a:t>
            </a:r>
            <a:r>
              <a:rPr lang="en-US" sz="2400" dirty="0" smtClean="0">
                <a:latin typeface="Times New Roman" pitchFamily="18" charset="0"/>
                <a:cs typeface="Times New Roman" pitchFamily="18" charset="0"/>
              </a:rPr>
              <a:t>, besides being a health hazard to the consumers.</a:t>
            </a:r>
          </a:p>
          <a:p>
            <a:pPr algn="just">
              <a:spcBef>
                <a:spcPts val="600"/>
              </a:spcBef>
              <a:spcAft>
                <a:spcPts val="1200"/>
              </a:spcAft>
              <a:buNone/>
            </a:pPr>
            <a:r>
              <a:rPr lang="en-US" sz="2600" b="1" dirty="0" smtClean="0">
                <a:latin typeface="Times New Roman" pitchFamily="18" charset="0"/>
                <a:cs typeface="Times New Roman" pitchFamily="18" charset="0"/>
              </a:rPr>
              <a:t>Principle of the method</a:t>
            </a:r>
            <a:r>
              <a:rPr lang="en-US" sz="2400" dirty="0" smtClean="0">
                <a:latin typeface="Times New Roman" pitchFamily="18" charset="0"/>
                <a:cs typeface="Times New Roman" pitchFamily="18" charset="0"/>
              </a:rPr>
              <a:t>: The suspected milk sample is subjected to a fermentation test with starter culture and the acidity checked after 3 hours.</a:t>
            </a:r>
            <a:endParaRPr lang="en-US" sz="2100" dirty="0" smtClean="0">
              <a:latin typeface="Times New Roman" pitchFamily="18" charset="0"/>
              <a:cs typeface="Times New Roman" pitchFamily="18" charset="0"/>
            </a:endParaRPr>
          </a:p>
          <a:p>
            <a:pPr algn="just">
              <a:spcBef>
                <a:spcPts val="600"/>
              </a:spcBef>
              <a:spcAft>
                <a:spcPts val="1200"/>
              </a:spcAft>
            </a:pPr>
            <a:r>
              <a:rPr lang="en-US" sz="2400" dirty="0" smtClean="0">
                <a:latin typeface="Times New Roman" pitchFamily="18" charset="0"/>
                <a:cs typeface="Times New Roman" pitchFamily="18" charset="0"/>
              </a:rPr>
              <a:t>The value of the </a:t>
            </a:r>
            <a:r>
              <a:rPr lang="en-US" sz="2400" dirty="0" err="1" smtClean="0">
                <a:latin typeface="Times New Roman" pitchFamily="18" charset="0"/>
                <a:cs typeface="Times New Roman" pitchFamily="18" charset="0"/>
              </a:rPr>
              <a:t>titratable</a:t>
            </a:r>
            <a:r>
              <a:rPr lang="en-US" sz="2400" dirty="0" smtClean="0">
                <a:latin typeface="Times New Roman" pitchFamily="18" charset="0"/>
                <a:cs typeface="Times New Roman" pitchFamily="18" charset="0"/>
              </a:rPr>
              <a:t> acidity obtained is compared with </a:t>
            </a:r>
            <a:r>
              <a:rPr lang="en-US" sz="2400" dirty="0" err="1" smtClean="0">
                <a:latin typeface="Times New Roman" pitchFamily="18" charset="0"/>
                <a:cs typeface="Times New Roman" pitchFamily="18" charset="0"/>
              </a:rPr>
              <a:t>titratable</a:t>
            </a:r>
            <a:r>
              <a:rPr lang="en-US" sz="2400" dirty="0" smtClean="0">
                <a:latin typeface="Times New Roman" pitchFamily="18" charset="0"/>
                <a:cs typeface="Times New Roman" pitchFamily="18" charset="0"/>
              </a:rPr>
              <a:t> acidity of a similarly treated sample which is free from any inhibitory substances.</a:t>
            </a:r>
          </a:p>
        </p:txBody>
      </p:sp>
      <p:sp>
        <p:nvSpPr>
          <p:cNvPr id="4" name="Slide Number Placeholder 3"/>
          <p:cNvSpPr>
            <a:spLocks noGrp="1"/>
          </p:cNvSpPr>
          <p:nvPr>
            <p:ph type="sldNum" sz="quarter" idx="12"/>
          </p:nvPr>
        </p:nvSpPr>
        <p:spPr/>
        <p:txBody>
          <a:bodyPr/>
          <a:lstStyle/>
          <a:p>
            <a:fld id="{98554918-7F81-4179-ABE7-69427B67C020}" type="slidenum">
              <a:rPr lang="en-US" smtClean="0"/>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noAutofit/>
          </a:bodyPr>
          <a:lstStyle/>
          <a:p>
            <a:pPr marL="228600" indent="-228600">
              <a:spcBef>
                <a:spcPts val="600"/>
              </a:spcBef>
              <a:spcAft>
                <a:spcPts val="600"/>
              </a:spcAft>
              <a:buNone/>
            </a:pPr>
            <a:r>
              <a:rPr lang="en-US" sz="2800" b="1" dirty="0" smtClean="0">
                <a:latin typeface="Times New Roman" pitchFamily="18" charset="0"/>
                <a:cs typeface="Times New Roman" pitchFamily="18" charset="0"/>
              </a:rPr>
              <a:t>Procedure</a:t>
            </a:r>
            <a:r>
              <a:rPr lang="en-US" sz="2400" dirty="0" smtClean="0">
                <a:latin typeface="Times New Roman" pitchFamily="18" charset="0"/>
                <a:cs typeface="Times New Roman" pitchFamily="18" charset="0"/>
              </a:rPr>
              <a:t>:</a:t>
            </a:r>
          </a:p>
          <a:p>
            <a:pPr marL="284163" indent="-284163">
              <a:spcBef>
                <a:spcPts val="600"/>
              </a:spcBef>
              <a:spcAft>
                <a:spcPts val="1200"/>
              </a:spcAft>
            </a:pPr>
            <a:r>
              <a:rPr lang="en-US" sz="2400" dirty="0" smtClean="0">
                <a:latin typeface="Times New Roman" pitchFamily="18" charset="0"/>
                <a:cs typeface="Times New Roman" pitchFamily="18" charset="0"/>
              </a:rPr>
              <a:t>Three test tubes are filled with l0 ml of sample to be tested and three test tubes filled with normal milk.</a:t>
            </a:r>
          </a:p>
          <a:p>
            <a:pPr marL="284163" indent="-284163">
              <a:spcBef>
                <a:spcPts val="600"/>
              </a:spcBef>
              <a:spcAft>
                <a:spcPts val="1200"/>
              </a:spcAft>
            </a:pPr>
            <a:r>
              <a:rPr lang="en-US" sz="2400" dirty="0" smtClean="0">
                <a:latin typeface="Times New Roman" pitchFamily="18" charset="0"/>
                <a:cs typeface="Times New Roman" pitchFamily="18" charset="0"/>
              </a:rPr>
              <a:t>All tubes are heated to 90</a:t>
            </a:r>
            <a:r>
              <a:rPr lang="en-US" sz="2400" baseline="30000" dirty="0" smtClean="0">
                <a:latin typeface="Times New Roman" pitchFamily="18" charset="0"/>
                <a:cs typeface="Times New Roman" pitchFamily="18" charset="0"/>
              </a:rPr>
              <a:t>0</a:t>
            </a:r>
            <a:r>
              <a:rPr lang="en-US" sz="2400" dirty="0" smtClean="0">
                <a:latin typeface="Times New Roman" pitchFamily="18" charset="0"/>
                <a:cs typeface="Times New Roman" pitchFamily="18" charset="0"/>
              </a:rPr>
              <a:t>C by putting them in boiling water for 3 - 5 minutes.</a:t>
            </a:r>
          </a:p>
          <a:p>
            <a:pPr marL="284163" indent="-284163">
              <a:spcBef>
                <a:spcPts val="600"/>
              </a:spcBef>
              <a:spcAft>
                <a:spcPts val="1200"/>
              </a:spcAft>
            </a:pPr>
            <a:r>
              <a:rPr lang="en-US" sz="2400" dirty="0" smtClean="0">
                <a:latin typeface="Times New Roman" pitchFamily="18" charset="0"/>
                <a:cs typeface="Times New Roman" pitchFamily="18" charset="0"/>
              </a:rPr>
              <a:t>After cooling to optimum temperature of the starter culture (30, 37, or 42ºC), 1 ml of starter culture is added to each test tube, mixed and incubated for 3 hours.</a:t>
            </a:r>
          </a:p>
          <a:p>
            <a:pPr marL="284163" indent="-284163">
              <a:spcBef>
                <a:spcPts val="600"/>
              </a:spcBef>
              <a:spcAft>
                <a:spcPts val="1200"/>
              </a:spcAft>
            </a:pPr>
            <a:r>
              <a:rPr lang="en-US" sz="2400" dirty="0" smtClean="0">
                <a:latin typeface="Times New Roman" pitchFamily="18" charset="0"/>
                <a:cs typeface="Times New Roman" pitchFamily="18" charset="0"/>
              </a:rPr>
              <a:t>After each hour, one test tube from the test sample and the control sample is checked for development of acid.</a:t>
            </a:r>
          </a:p>
        </p:txBody>
      </p:sp>
      <p:sp>
        <p:nvSpPr>
          <p:cNvPr id="4" name="Slide Number Placeholder 3"/>
          <p:cNvSpPr>
            <a:spLocks noGrp="1"/>
          </p:cNvSpPr>
          <p:nvPr>
            <p:ph type="sldNum" sz="quarter" idx="12"/>
          </p:nvPr>
        </p:nvSpPr>
        <p:spPr/>
        <p:txBody>
          <a:bodyPr/>
          <a:lstStyle/>
          <a:p>
            <a:fld id="{98554918-7F81-4179-ABE7-69427B67C020}" type="slidenum">
              <a:rPr lang="en-US" smtClean="0"/>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763000" cy="6248400"/>
          </a:xfrm>
        </p:spPr>
        <p:txBody>
          <a:bodyPr>
            <a:normAutofit/>
          </a:bodyPr>
          <a:lstStyle/>
          <a:p>
            <a:pPr marL="228600" indent="-228600">
              <a:spcBef>
                <a:spcPts val="600"/>
              </a:spcBef>
              <a:spcAft>
                <a:spcPts val="600"/>
              </a:spcAft>
              <a:buNone/>
            </a:pPr>
            <a:r>
              <a:rPr lang="en-US" sz="2800" b="1" dirty="0" smtClean="0">
                <a:latin typeface="Times New Roman" pitchFamily="18" charset="0"/>
                <a:cs typeface="Times New Roman" pitchFamily="18" charset="0"/>
              </a:rPr>
              <a:t>Assessment of results:</a:t>
            </a:r>
          </a:p>
          <a:p>
            <a:pPr marL="228600" indent="-228600" algn="just">
              <a:lnSpc>
                <a:spcPct val="150000"/>
              </a:lnSpc>
              <a:spcBef>
                <a:spcPts val="600"/>
              </a:spcBef>
              <a:spcAft>
                <a:spcPts val="600"/>
              </a:spcAft>
            </a:pPr>
            <a:r>
              <a:rPr lang="en-US" sz="2400" dirty="0" smtClean="0">
                <a:latin typeface="Times New Roman" pitchFamily="18" charset="0"/>
                <a:cs typeface="Times New Roman" pitchFamily="18" charset="0"/>
              </a:rPr>
              <a:t>If acid production in suspected sample is the same as the normal sample, then the suspect sample does not contain any inhibitory substances;</a:t>
            </a:r>
          </a:p>
          <a:p>
            <a:pPr marL="228600" indent="-228600" algn="just">
              <a:lnSpc>
                <a:spcPct val="150000"/>
              </a:lnSpc>
              <a:spcBef>
                <a:spcPts val="600"/>
              </a:spcBef>
              <a:spcAft>
                <a:spcPts val="600"/>
              </a:spcAft>
            </a:pPr>
            <a:r>
              <a:rPr lang="en-US" sz="2400" dirty="0" smtClean="0">
                <a:latin typeface="Times New Roman" pitchFamily="18" charset="0"/>
                <a:cs typeface="Times New Roman" pitchFamily="18" charset="0"/>
              </a:rPr>
              <a:t>If acid production in suspect sample is less than in the normal milk sample, then, the suspect sample contains antibiotics or other inhibitory substances.</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r>
              <a:rPr lang="en-US" sz="2800" b="1" dirty="0" smtClean="0">
                <a:latin typeface="Times New Roman" pitchFamily="18" charset="0"/>
                <a:cs typeface="Times New Roman" pitchFamily="18" charset="0"/>
              </a:rPr>
              <a:t>Public health significance of milk </a:t>
            </a:r>
            <a:r>
              <a:rPr lang="en-US" sz="2800" b="1" dirty="0" smtClean="0"/>
              <a:t>consumption</a:t>
            </a:r>
            <a:endParaRPr lang="en-US" sz="2800" b="1" dirty="0">
              <a:latin typeface="Times New Roman" pitchFamily="18" charset="0"/>
              <a:cs typeface="Times New Roman" pitchFamily="18" charset="0"/>
            </a:endParaRPr>
          </a:p>
        </p:txBody>
      </p:sp>
      <p:sp>
        <p:nvSpPr>
          <p:cNvPr id="3" name="Content Placeholder 2"/>
          <p:cNvSpPr>
            <a:spLocks noGrp="1"/>
          </p:cNvSpPr>
          <p:nvPr>
            <p:ph idx="1"/>
          </p:nvPr>
        </p:nvSpPr>
        <p:spPr>
          <a:xfrm>
            <a:off x="152400" y="1905000"/>
            <a:ext cx="8763000" cy="4724400"/>
          </a:xfrm>
        </p:spPr>
        <p:txBody>
          <a:bodyPr>
            <a:normAutofit fontScale="25000" lnSpcReduction="20000"/>
          </a:bodyPr>
          <a:lstStyle/>
          <a:p>
            <a:pPr marL="284163" indent="-284163" algn="just">
              <a:lnSpc>
                <a:spcPct val="120000"/>
              </a:lnSpc>
              <a:spcBef>
                <a:spcPts val="600"/>
              </a:spcBef>
              <a:spcAft>
                <a:spcPts val="1200"/>
              </a:spcAft>
              <a:buFont typeface="+mj-lt"/>
              <a:buAutoNum type="arabicPeriod"/>
            </a:pPr>
            <a:r>
              <a:rPr lang="en-US" sz="9600" dirty="0" smtClean="0">
                <a:latin typeface="Times New Roman" pitchFamily="18" charset="0"/>
                <a:ea typeface="Times New Roman"/>
                <a:cs typeface="Times New Roman" pitchFamily="18" charset="0"/>
              </a:rPr>
              <a:t>Consumption of milk by some individuals results in allergy to cow milk protein and lactose intolerance. Allergy is denoted by GIT syndrome and asthma. The difficulty in digesting milk could be due to one of the following reasons:</a:t>
            </a:r>
          </a:p>
          <a:p>
            <a:pPr lvl="0" algn="just">
              <a:lnSpc>
                <a:spcPct val="120000"/>
              </a:lnSpc>
              <a:spcBef>
                <a:spcPts val="600"/>
              </a:spcBef>
              <a:spcAft>
                <a:spcPts val="1200"/>
              </a:spcAft>
              <a:buFont typeface="+mj-lt"/>
              <a:buAutoNum type="romanUcParenR"/>
              <a:tabLst>
                <a:tab pos="685800" algn="l"/>
              </a:tabLst>
            </a:pPr>
            <a:r>
              <a:rPr lang="en-US" sz="9600" dirty="0" smtClean="0">
                <a:latin typeface="Times New Roman" pitchFamily="18" charset="0"/>
                <a:ea typeface="Times New Roman"/>
                <a:cs typeface="Times New Roman" pitchFamily="18" charset="0"/>
              </a:rPr>
              <a:t>An individual may be allergic to milk proteins</a:t>
            </a:r>
          </a:p>
          <a:p>
            <a:pPr lvl="0" algn="just">
              <a:lnSpc>
                <a:spcPct val="120000"/>
              </a:lnSpc>
              <a:spcBef>
                <a:spcPts val="600"/>
              </a:spcBef>
              <a:spcAft>
                <a:spcPts val="1200"/>
              </a:spcAft>
              <a:buFont typeface="+mj-lt"/>
              <a:buAutoNum type="romanUcParenR"/>
              <a:tabLst>
                <a:tab pos="685800" algn="l"/>
              </a:tabLst>
            </a:pPr>
            <a:r>
              <a:rPr lang="en-US" sz="9600" dirty="0" smtClean="0">
                <a:latin typeface="Times New Roman" pitchFamily="18" charset="0"/>
                <a:ea typeface="Times New Roman"/>
                <a:cs typeface="Times New Roman" pitchFamily="18" charset="0"/>
              </a:rPr>
              <a:t>Milk having a hard curd forms a comparatively hard, small and compact curd mass in the acid environment of the stomach and this reduces the area of contact between the curd and digestive fluids.</a:t>
            </a:r>
          </a:p>
        </p:txBody>
      </p:sp>
      <p:sp>
        <p:nvSpPr>
          <p:cNvPr id="4" name="Slide Number Placeholder 3"/>
          <p:cNvSpPr>
            <a:spLocks noGrp="1"/>
          </p:cNvSpPr>
          <p:nvPr>
            <p:ph type="sldNum" sz="quarter" idx="12"/>
          </p:nvPr>
        </p:nvSpPr>
        <p:spPr/>
        <p:txBody>
          <a:bodyPr/>
          <a:lstStyle/>
          <a:p>
            <a:fld id="{98554918-7F81-4179-ABE7-69427B67C020}" type="slidenum">
              <a:rPr lang="en-US" smtClean="0"/>
              <a:pPr/>
              <a:t>79</a:t>
            </a:fld>
            <a:endParaRPr lang="en-US" dirty="0"/>
          </a:p>
        </p:txBody>
      </p:sp>
      <p:sp>
        <p:nvSpPr>
          <p:cNvPr id="5" name="Rectangle 4"/>
          <p:cNvSpPr/>
          <p:nvPr/>
        </p:nvSpPr>
        <p:spPr>
          <a:xfrm>
            <a:off x="381000" y="990600"/>
            <a:ext cx="8458200" cy="830997"/>
          </a:xfrm>
          <a:prstGeom prst="rect">
            <a:avLst/>
          </a:prstGeom>
        </p:spPr>
        <p:txBody>
          <a:bodyPr wrap="square">
            <a:spAutoFit/>
          </a:bodyPr>
          <a:lstStyle/>
          <a:p>
            <a:r>
              <a:rPr lang="en-US" sz="2400" dirty="0" smtClean="0">
                <a:latin typeface="Times New Roman" pitchFamily="18" charset="0"/>
                <a:ea typeface="Times New Roman"/>
                <a:cs typeface="Times New Roman" pitchFamily="18" charset="0"/>
              </a:rPr>
              <a:t>As it is well balance food type, Consuming of milk has may advantages.  but</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763000" cy="5821363"/>
          </a:xfrm>
        </p:spPr>
        <p:txBody>
          <a:bodyPr>
            <a:normAutofit/>
          </a:bodyPr>
          <a:lstStyle/>
          <a:p>
            <a:pPr algn="just">
              <a:spcBef>
                <a:spcPts val="1200"/>
              </a:spcBef>
              <a:spcAft>
                <a:spcPts val="1200"/>
              </a:spcAft>
            </a:pPr>
            <a:r>
              <a:rPr lang="en-US" sz="2400" dirty="0" smtClean="0">
                <a:latin typeface="Times New Roman" pitchFamily="18" charset="0"/>
                <a:cs typeface="Times New Roman" pitchFamily="18" charset="0"/>
              </a:rPr>
              <a:t>Fat is composed of fatty acids and glycerol, which can be </a:t>
            </a:r>
            <a:r>
              <a:rPr lang="en-US" sz="2400" b="1" dirty="0" smtClean="0">
                <a:latin typeface="Times New Roman" pitchFamily="18" charset="0"/>
                <a:cs typeface="Times New Roman" pitchFamily="18" charset="0"/>
              </a:rPr>
              <a:t>saturated</a:t>
            </a:r>
            <a:r>
              <a:rPr lang="en-US" sz="2400" dirty="0" smtClean="0">
                <a:latin typeface="Times New Roman" pitchFamily="18" charset="0"/>
                <a:cs typeface="Times New Roman" pitchFamily="18" charset="0"/>
              </a:rPr>
              <a:t> or </a:t>
            </a:r>
            <a:r>
              <a:rPr lang="en-US" sz="2400" b="1" dirty="0" smtClean="0">
                <a:latin typeface="Times New Roman" pitchFamily="18" charset="0"/>
                <a:cs typeface="Times New Roman" pitchFamily="18" charset="0"/>
              </a:rPr>
              <a:t>unsaturated</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fatty</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acid</a:t>
            </a:r>
            <a:r>
              <a:rPr lang="en-US" sz="2400" dirty="0" smtClean="0">
                <a:solidFill>
                  <a:schemeClr val="bg1"/>
                </a:solidFill>
                <a:latin typeface="Times New Roman" pitchFamily="18" charset="0"/>
                <a:cs typeface="Times New Roman" pitchFamily="18" charset="0"/>
              </a:rPr>
              <a:t>, </a:t>
            </a:r>
            <a:r>
              <a:rPr lang="en-US" sz="2400" b="1" dirty="0" smtClean="0">
                <a:solidFill>
                  <a:schemeClr val="bg1"/>
                </a:solidFill>
                <a:latin typeface="Times New Roman" pitchFamily="18" charset="0"/>
                <a:cs typeface="Times New Roman" pitchFamily="18" charset="0"/>
              </a:rPr>
              <a:t>soluble</a:t>
            </a:r>
            <a:r>
              <a:rPr lang="en-US" sz="2400" dirty="0" smtClean="0">
                <a:solidFill>
                  <a:schemeClr val="bg1"/>
                </a:solidFill>
                <a:latin typeface="Times New Roman" pitchFamily="18" charset="0"/>
                <a:cs typeface="Times New Roman" pitchFamily="18" charset="0"/>
              </a:rPr>
              <a:t> or </a:t>
            </a:r>
            <a:r>
              <a:rPr lang="en-US" sz="2400" b="1" dirty="0" smtClean="0">
                <a:solidFill>
                  <a:schemeClr val="bg1"/>
                </a:solidFill>
                <a:latin typeface="Times New Roman" pitchFamily="18" charset="0"/>
                <a:cs typeface="Times New Roman" pitchFamily="18" charset="0"/>
              </a:rPr>
              <a:t>non soluble</a:t>
            </a:r>
            <a:r>
              <a:rPr lang="en-US" sz="2400" dirty="0" smtClean="0">
                <a:solidFill>
                  <a:schemeClr val="bg1"/>
                </a:solidFill>
                <a:latin typeface="Times New Roman" pitchFamily="18" charset="0"/>
                <a:cs typeface="Times New Roman" pitchFamily="18" charset="0"/>
              </a:rPr>
              <a:t>. </a:t>
            </a:r>
          </a:p>
          <a:p>
            <a:pPr algn="just">
              <a:spcBef>
                <a:spcPts val="1200"/>
              </a:spcBef>
              <a:spcAft>
                <a:spcPts val="1200"/>
              </a:spcAft>
            </a:pPr>
            <a:r>
              <a:rPr lang="en-US" sz="2400" dirty="0" smtClean="0">
                <a:latin typeface="Times New Roman" pitchFamily="18" charset="0"/>
                <a:cs typeface="Times New Roman" pitchFamily="18" charset="0"/>
              </a:rPr>
              <a:t>Fats present in the milk in the form of </a:t>
            </a:r>
            <a:r>
              <a:rPr lang="en-US" sz="2800" b="1" dirty="0" smtClean="0">
                <a:latin typeface="Times New Roman" pitchFamily="18" charset="0"/>
                <a:cs typeface="Times New Roman" pitchFamily="18" charset="0"/>
              </a:rPr>
              <a:t>fat globulins</a:t>
            </a:r>
            <a:r>
              <a:rPr lang="en-US" sz="28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and these fat globulins play important role in some operations such as </a:t>
            </a:r>
            <a:r>
              <a:rPr lang="en-US" sz="2400" b="1" dirty="0" smtClean="0">
                <a:latin typeface="Times New Roman" pitchFamily="18" charset="0"/>
                <a:cs typeface="Times New Roman" pitchFamily="18" charset="0"/>
              </a:rPr>
              <a:t>milk separation</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churning</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of cream </a:t>
            </a:r>
            <a:r>
              <a:rPr lang="en-US" sz="2400" dirty="0" smtClean="0">
                <a:latin typeface="Times New Roman" pitchFamily="18" charset="0"/>
                <a:cs typeface="Times New Roman" pitchFamily="18" charset="0"/>
              </a:rPr>
              <a:t>and </a:t>
            </a:r>
            <a:r>
              <a:rPr lang="en-US" sz="2400" b="1" dirty="0" smtClean="0">
                <a:latin typeface="Times New Roman" pitchFamily="18" charset="0"/>
                <a:cs typeface="Times New Roman" pitchFamily="18" charset="0"/>
              </a:rPr>
              <a:t>cheese production</a:t>
            </a:r>
            <a:r>
              <a:rPr lang="en-US" sz="2400" dirty="0" smtClean="0">
                <a:latin typeface="Times New Roman" pitchFamily="18" charset="0"/>
                <a:cs typeface="Times New Roman" pitchFamily="18" charset="0"/>
              </a:rPr>
              <a:t>.</a:t>
            </a:r>
          </a:p>
          <a:p>
            <a:pPr marL="225425" indent="-225425" algn="just">
              <a:spcBef>
                <a:spcPts val="1200"/>
              </a:spcBef>
              <a:spcAft>
                <a:spcPts val="1200"/>
              </a:spcAft>
            </a:pPr>
            <a:r>
              <a:rPr lang="en-US" sz="2400" dirty="0" smtClean="0">
                <a:latin typeface="Times New Roman" pitchFamily="18" charset="0"/>
                <a:cs typeface="Times New Roman" pitchFamily="18" charset="0"/>
              </a:rPr>
              <a:t>Milk fat is responsible for </a:t>
            </a:r>
            <a:r>
              <a:rPr lang="en-US" sz="2400" b="1" u="sng" dirty="0" smtClean="0">
                <a:solidFill>
                  <a:srgbClr val="FFC000"/>
                </a:solidFill>
                <a:latin typeface="Times New Roman" pitchFamily="18" charset="0"/>
                <a:cs typeface="Times New Roman" pitchFamily="18" charset="0"/>
              </a:rPr>
              <a:t>yellow coloration</a:t>
            </a:r>
            <a:r>
              <a:rPr lang="en-US" sz="2400" dirty="0" smtClean="0">
                <a:latin typeface="Times New Roman" pitchFamily="18" charset="0"/>
                <a:cs typeface="Times New Roman" pitchFamily="18" charset="0"/>
              </a:rPr>
              <a:t> of normal colostrum and this is made by the </a:t>
            </a:r>
            <a:r>
              <a:rPr lang="en-US" sz="2400" b="1" dirty="0" smtClean="0">
                <a:latin typeface="Times New Roman" pitchFamily="18" charset="0"/>
                <a:cs typeface="Times New Roman" pitchFamily="18" charset="0"/>
              </a:rPr>
              <a:t>carotene</a:t>
            </a:r>
            <a:r>
              <a:rPr lang="en-US" sz="2400" dirty="0" smtClean="0">
                <a:latin typeface="Times New Roman" pitchFamily="18" charset="0"/>
                <a:cs typeface="Times New Roman" pitchFamily="18" charset="0"/>
              </a:rPr>
              <a:t> of the milk fat.</a:t>
            </a:r>
          </a:p>
          <a:p>
            <a:pPr marL="225425" indent="-225425" algn="just">
              <a:spcBef>
                <a:spcPts val="1200"/>
              </a:spcBef>
              <a:spcAft>
                <a:spcPts val="1200"/>
              </a:spcAft>
            </a:pPr>
            <a:r>
              <a:rPr lang="en-US" sz="2400" dirty="0" smtClean="0">
                <a:latin typeface="Times New Roman" pitchFamily="18" charset="0"/>
                <a:cs typeface="Times New Roman" pitchFamily="18" charset="0"/>
              </a:rPr>
              <a:t>Milk fat is soluble in </a:t>
            </a:r>
            <a:r>
              <a:rPr lang="en-US" sz="2400" b="1" dirty="0" smtClean="0">
                <a:latin typeface="Times New Roman" pitchFamily="18" charset="0"/>
                <a:cs typeface="Times New Roman" pitchFamily="18" charset="0"/>
              </a:rPr>
              <a:t>ether</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ethyl</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alcohol</a:t>
            </a:r>
            <a:r>
              <a:rPr lang="en-US" sz="2400" dirty="0" smtClean="0">
                <a:latin typeface="Times New Roman" pitchFamily="18" charset="0"/>
                <a:cs typeface="Times New Roman" pitchFamily="18" charset="0"/>
              </a:rPr>
              <a:t> and it </a:t>
            </a:r>
            <a:r>
              <a:rPr lang="en-US" sz="2400" b="1" dirty="0" smtClean="0">
                <a:latin typeface="Times New Roman" pitchFamily="18" charset="0"/>
                <a:cs typeface="Times New Roman" pitchFamily="18" charset="0"/>
              </a:rPr>
              <a:t>absorbs</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odor</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from</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surrounding</a:t>
            </a:r>
            <a:r>
              <a:rPr lang="en-US" sz="2400" dirty="0" smtClean="0">
                <a:latin typeface="Times New Roman" pitchFamily="18" charset="0"/>
                <a:cs typeface="Times New Roman" pitchFamily="18" charset="0"/>
              </a:rPr>
              <a:t> and its specific gravity may vary from </a:t>
            </a:r>
            <a:r>
              <a:rPr lang="en-US" sz="2400" b="1" dirty="0" smtClean="0">
                <a:latin typeface="Times New Roman" pitchFamily="18" charset="0"/>
                <a:cs typeface="Times New Roman" pitchFamily="18" charset="0"/>
              </a:rPr>
              <a:t>0.936</a:t>
            </a:r>
            <a:r>
              <a:rPr lang="en-US" sz="2400"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0.946</a:t>
            </a:r>
            <a:r>
              <a:rPr lang="en-US" sz="2400" dirty="0" smtClean="0">
                <a:latin typeface="Times New Roman" pitchFamily="18" charset="0"/>
                <a:cs typeface="Times New Roman" pitchFamily="18" charset="0"/>
              </a:rPr>
              <a:t> at 15</a:t>
            </a:r>
            <a:r>
              <a:rPr lang="en-US" sz="2400" baseline="30000" dirty="0" smtClean="0">
                <a:latin typeface="Times New Roman" pitchFamily="18" charset="0"/>
                <a:cs typeface="Times New Roman" pitchFamily="18" charset="0"/>
              </a:rPr>
              <a:t>o</a:t>
            </a:r>
            <a:r>
              <a:rPr lang="en-US" sz="2400" dirty="0" smtClean="0">
                <a:latin typeface="Times New Roman" pitchFamily="18" charset="0"/>
                <a:cs typeface="Times New Roman" pitchFamily="18" charset="0"/>
              </a:rPr>
              <a:t>C and melting points at </a:t>
            </a:r>
            <a:r>
              <a:rPr lang="en-US" sz="2400" b="1" dirty="0" smtClean="0">
                <a:latin typeface="Times New Roman" pitchFamily="18" charset="0"/>
                <a:cs typeface="Times New Roman" pitchFamily="18" charset="0"/>
              </a:rPr>
              <a:t>20</a:t>
            </a:r>
            <a:r>
              <a:rPr lang="en-US" sz="2400"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29</a:t>
            </a:r>
            <a:r>
              <a:rPr lang="en-US" sz="2400" baseline="30000" dirty="0" smtClean="0">
                <a:latin typeface="Times New Roman" pitchFamily="18" charset="0"/>
                <a:cs typeface="Times New Roman" pitchFamily="18" charset="0"/>
              </a:rPr>
              <a:t>o </a:t>
            </a:r>
            <a:r>
              <a:rPr lang="en-US" sz="2400" dirty="0" smtClean="0">
                <a:latin typeface="Times New Roman" pitchFamily="18" charset="0"/>
                <a:cs typeface="Times New Roman" pitchFamily="18" charset="0"/>
              </a:rPr>
              <a:t>C.</a:t>
            </a:r>
          </a:p>
        </p:txBody>
      </p:sp>
      <p:sp>
        <p:nvSpPr>
          <p:cNvPr id="4" name="Slide Number Placeholder 3"/>
          <p:cNvSpPr>
            <a:spLocks noGrp="1"/>
          </p:cNvSpPr>
          <p:nvPr>
            <p:ph type="sldNum" sz="quarter" idx="12"/>
          </p:nvPr>
        </p:nvSpPr>
        <p:spPr/>
        <p:txBody>
          <a:bodyPr/>
          <a:lstStyle/>
          <a:p>
            <a:fld id="{98554918-7F81-4179-ABE7-69427B67C020}"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763000" cy="6553200"/>
          </a:xfrm>
        </p:spPr>
        <p:txBody>
          <a:bodyPr>
            <a:noAutofit/>
          </a:bodyPr>
          <a:lstStyle/>
          <a:p>
            <a:pPr marL="517525" lvl="0" indent="-517525" algn="just">
              <a:lnSpc>
                <a:spcPct val="150000"/>
              </a:lnSpc>
              <a:spcBef>
                <a:spcPts val="600"/>
              </a:spcBef>
              <a:spcAft>
                <a:spcPts val="1200"/>
              </a:spcAft>
              <a:buFont typeface="Wingdings" pitchFamily="2" charset="2"/>
              <a:buAutoNum type="romanUcParenR" startAt="3"/>
              <a:tabLst>
                <a:tab pos="517525" algn="l"/>
              </a:tabLst>
            </a:pPr>
            <a:r>
              <a:rPr lang="en-US" sz="2400" dirty="0" smtClean="0">
                <a:latin typeface="Times New Roman" pitchFamily="18" charset="0"/>
                <a:ea typeface="Times New Roman"/>
                <a:cs typeface="Times New Roman" pitchFamily="18" charset="0"/>
              </a:rPr>
              <a:t>In areas of the world where animal milk is not a common human food, the digestive system of indigenous people inherently produces </a:t>
            </a:r>
            <a:r>
              <a:rPr lang="en-US" sz="2400" b="1" dirty="0" smtClean="0">
                <a:latin typeface="Times New Roman" pitchFamily="18" charset="0"/>
                <a:ea typeface="Times New Roman"/>
                <a:cs typeface="Times New Roman" pitchFamily="18" charset="0"/>
              </a:rPr>
              <a:t>very little </a:t>
            </a:r>
            <a:r>
              <a:rPr lang="en-US" sz="2400" dirty="0" smtClean="0">
                <a:latin typeface="Times New Roman" pitchFamily="18" charset="0"/>
                <a:ea typeface="Times New Roman"/>
                <a:cs typeface="Times New Roman" pitchFamily="18" charset="0"/>
              </a:rPr>
              <a:t>lactase. As a result, many people find their digestive systems reject milk. </a:t>
            </a:r>
          </a:p>
          <a:p>
            <a:pPr marL="350838" indent="-350838" algn="just">
              <a:lnSpc>
                <a:spcPct val="150000"/>
              </a:lnSpc>
              <a:spcBef>
                <a:spcPts val="600"/>
              </a:spcBef>
              <a:spcAft>
                <a:spcPts val="1200"/>
              </a:spcAft>
              <a:tabLst>
                <a:tab pos="685800" algn="l"/>
              </a:tabLst>
            </a:pPr>
            <a:r>
              <a:rPr lang="en-US" sz="2400" dirty="0" smtClean="0">
                <a:latin typeface="Times New Roman" pitchFamily="18" charset="0"/>
                <a:ea typeface="Times New Roman"/>
                <a:cs typeface="Times New Roman" pitchFamily="18" charset="0"/>
              </a:rPr>
              <a:t>By taking only small quantities of milk over a period of time an individual’s digestive system may develop the capacity to produce the necessary lactase so that milk can then be ingested in larger quantities with out adverse effects. </a:t>
            </a:r>
          </a:p>
          <a:p>
            <a:pPr marL="350838" indent="-350838" algn="just">
              <a:lnSpc>
                <a:spcPct val="150000"/>
              </a:lnSpc>
              <a:spcBef>
                <a:spcPts val="600"/>
              </a:spcBef>
              <a:spcAft>
                <a:spcPts val="1200"/>
              </a:spcAft>
              <a:tabLst>
                <a:tab pos="685800" algn="l"/>
              </a:tabLst>
            </a:pPr>
            <a:r>
              <a:rPr lang="en-US" sz="2400" dirty="0" smtClean="0">
                <a:latin typeface="Times New Roman" pitchFamily="18" charset="0"/>
                <a:ea typeface="Times New Roman"/>
                <a:cs typeface="Times New Roman" pitchFamily="18" charset="0"/>
              </a:rPr>
              <a:t>People of the more developed dairy areas of the world have little or no difficulty with this problem, since milk has been a regular part of their diet for generations.</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fontScale="25000" lnSpcReduction="20000"/>
          </a:bodyPr>
          <a:lstStyle/>
          <a:p>
            <a:pPr marL="352425" marR="0" indent="-352425" algn="just">
              <a:lnSpc>
                <a:spcPct val="150000"/>
              </a:lnSpc>
              <a:spcBef>
                <a:spcPts val="600"/>
              </a:spcBef>
              <a:spcAft>
                <a:spcPts val="1200"/>
              </a:spcAft>
              <a:buNone/>
              <a:tabLst>
                <a:tab pos="347663" algn="l"/>
              </a:tabLst>
            </a:pPr>
            <a:r>
              <a:rPr lang="en-US" sz="9600" dirty="0" smtClean="0">
                <a:latin typeface="Times New Roman" pitchFamily="18" charset="0"/>
                <a:ea typeface="Times New Roman"/>
                <a:cs typeface="Times New Roman" pitchFamily="18" charset="0"/>
              </a:rPr>
              <a:t>Reaction due to the condition is mainly characterized by </a:t>
            </a:r>
          </a:p>
          <a:p>
            <a:pPr marL="352425" lvl="0" indent="-352425" algn="just">
              <a:lnSpc>
                <a:spcPct val="150000"/>
              </a:lnSpc>
              <a:spcBef>
                <a:spcPts val="0"/>
              </a:spcBef>
              <a:spcAft>
                <a:spcPts val="1000"/>
              </a:spcAft>
              <a:buFont typeface="+mj-lt"/>
              <a:buAutoNum type="alphaLcPeriod"/>
              <a:tabLst>
                <a:tab pos="347663" algn="l"/>
              </a:tabLst>
            </a:pPr>
            <a:r>
              <a:rPr lang="en-US" sz="9600" b="1" dirty="0" smtClean="0">
                <a:latin typeface="Times New Roman" pitchFamily="18" charset="0"/>
                <a:ea typeface="Times New Roman"/>
                <a:cs typeface="Times New Roman" pitchFamily="18" charset="0"/>
              </a:rPr>
              <a:t>GIT disturbances </a:t>
            </a:r>
            <a:r>
              <a:rPr lang="en-US" sz="9600" dirty="0" smtClean="0">
                <a:latin typeface="Times New Roman" pitchFamily="18" charset="0"/>
                <a:ea typeface="Times New Roman"/>
                <a:cs typeface="Times New Roman" pitchFamily="18" charset="0"/>
              </a:rPr>
              <a:t>such as vomiting, </a:t>
            </a:r>
            <a:r>
              <a:rPr lang="en-US" sz="9600" b="1" dirty="0" err="1" smtClean="0">
                <a:latin typeface="Times New Roman" pitchFamily="18" charset="0"/>
                <a:ea typeface="Times New Roman"/>
                <a:cs typeface="Times New Roman" pitchFamily="18" charset="0"/>
              </a:rPr>
              <a:t>diarrhoea</a:t>
            </a:r>
            <a:r>
              <a:rPr lang="en-US" sz="9600" dirty="0" smtClean="0">
                <a:latin typeface="Times New Roman" pitchFamily="18" charset="0"/>
                <a:ea typeface="Times New Roman"/>
                <a:cs typeface="Times New Roman" pitchFamily="18" charset="0"/>
              </a:rPr>
              <a:t>, stomach ach, constipation, </a:t>
            </a:r>
            <a:r>
              <a:rPr lang="en-US" sz="9600" dirty="0" err="1" smtClean="0">
                <a:latin typeface="Times New Roman" pitchFamily="18" charset="0"/>
                <a:ea typeface="Times New Roman"/>
                <a:cs typeface="Times New Roman" pitchFamily="18" charset="0"/>
              </a:rPr>
              <a:t>inappetance</a:t>
            </a:r>
            <a:r>
              <a:rPr lang="en-US" sz="9600" dirty="0" smtClean="0">
                <a:latin typeface="Times New Roman" pitchFamily="18" charset="0"/>
                <a:ea typeface="Times New Roman"/>
                <a:cs typeface="Times New Roman" pitchFamily="18" charset="0"/>
              </a:rPr>
              <a:t> and </a:t>
            </a:r>
            <a:r>
              <a:rPr lang="en-US" sz="9600" dirty="0" err="1" smtClean="0">
                <a:latin typeface="Times New Roman" pitchFamily="18" charset="0"/>
                <a:ea typeface="Times New Roman"/>
                <a:cs typeface="Times New Roman" pitchFamily="18" charset="0"/>
              </a:rPr>
              <a:t>stomatitis</a:t>
            </a:r>
            <a:endParaRPr lang="en-US" sz="9600" dirty="0" smtClean="0">
              <a:latin typeface="Times New Roman" pitchFamily="18" charset="0"/>
              <a:ea typeface="Times New Roman"/>
              <a:cs typeface="Times New Roman" pitchFamily="18" charset="0"/>
            </a:endParaRPr>
          </a:p>
          <a:p>
            <a:pPr marL="352425" lvl="0" indent="-352425" algn="just">
              <a:lnSpc>
                <a:spcPct val="150000"/>
              </a:lnSpc>
              <a:spcBef>
                <a:spcPts val="0"/>
              </a:spcBef>
              <a:spcAft>
                <a:spcPts val="1000"/>
              </a:spcAft>
              <a:buFont typeface="+mj-lt"/>
              <a:buAutoNum type="alphaLcPeriod"/>
              <a:tabLst>
                <a:tab pos="347663" algn="l"/>
              </a:tabLst>
            </a:pPr>
            <a:r>
              <a:rPr lang="en-US" sz="9600" b="1" dirty="0" smtClean="0">
                <a:latin typeface="Times New Roman" pitchFamily="18" charset="0"/>
                <a:ea typeface="Times New Roman"/>
                <a:cs typeface="Times New Roman" pitchFamily="18" charset="0"/>
              </a:rPr>
              <a:t>Respiratory syndrome</a:t>
            </a:r>
            <a:r>
              <a:rPr lang="en-US" sz="9600" dirty="0" smtClean="0">
                <a:latin typeface="Times New Roman" pitchFamily="18" charset="0"/>
                <a:ea typeface="Times New Roman"/>
                <a:cs typeface="Times New Roman" pitchFamily="18" charset="0"/>
              </a:rPr>
              <a:t> includes </a:t>
            </a:r>
            <a:r>
              <a:rPr lang="en-US" sz="9600" b="1" dirty="0" smtClean="0">
                <a:latin typeface="Times New Roman" pitchFamily="18" charset="0"/>
                <a:ea typeface="Times New Roman"/>
                <a:cs typeface="Times New Roman" pitchFamily="18" charset="0"/>
              </a:rPr>
              <a:t>rhinitis</a:t>
            </a:r>
            <a:r>
              <a:rPr lang="en-US" sz="9600" dirty="0" smtClean="0">
                <a:latin typeface="Times New Roman" pitchFamily="18" charset="0"/>
                <a:ea typeface="Times New Roman"/>
                <a:cs typeface="Times New Roman" pitchFamily="18" charset="0"/>
              </a:rPr>
              <a:t>, </a:t>
            </a:r>
            <a:r>
              <a:rPr lang="en-US" sz="9600" b="1" dirty="0" smtClean="0">
                <a:latin typeface="Times New Roman" pitchFamily="18" charset="0"/>
                <a:ea typeface="Times New Roman"/>
                <a:cs typeface="Times New Roman" pitchFamily="18" charset="0"/>
              </a:rPr>
              <a:t>bronchitis</a:t>
            </a:r>
            <a:r>
              <a:rPr lang="en-US" sz="9600" dirty="0" smtClean="0">
                <a:latin typeface="Times New Roman" pitchFamily="18" charset="0"/>
                <a:ea typeface="Times New Roman"/>
                <a:cs typeface="Times New Roman" pitchFamily="18" charset="0"/>
              </a:rPr>
              <a:t>, </a:t>
            </a:r>
            <a:r>
              <a:rPr lang="en-US" sz="9600" b="1" dirty="0" smtClean="0">
                <a:latin typeface="Times New Roman" pitchFamily="18" charset="0"/>
                <a:ea typeface="Times New Roman"/>
                <a:cs typeface="Times New Roman" pitchFamily="18" charset="0"/>
              </a:rPr>
              <a:t>asthma</a:t>
            </a:r>
            <a:r>
              <a:rPr lang="en-US" sz="9600" dirty="0" smtClean="0">
                <a:latin typeface="Times New Roman" pitchFamily="18" charset="0"/>
                <a:ea typeface="Times New Roman"/>
                <a:cs typeface="Times New Roman" pitchFamily="18" charset="0"/>
              </a:rPr>
              <a:t> and </a:t>
            </a:r>
            <a:r>
              <a:rPr lang="en-US" sz="9600" b="1" dirty="0" smtClean="0">
                <a:latin typeface="Times New Roman" pitchFamily="18" charset="0"/>
                <a:ea typeface="Times New Roman"/>
                <a:cs typeface="Times New Roman" pitchFamily="18" charset="0"/>
              </a:rPr>
              <a:t>pneumonia</a:t>
            </a:r>
          </a:p>
          <a:p>
            <a:pPr marL="352425" lvl="0" indent="-352425" algn="just">
              <a:lnSpc>
                <a:spcPct val="150000"/>
              </a:lnSpc>
              <a:spcBef>
                <a:spcPts val="0"/>
              </a:spcBef>
              <a:spcAft>
                <a:spcPts val="1000"/>
              </a:spcAft>
              <a:buFont typeface="+mj-lt"/>
              <a:buAutoNum type="alphaLcPeriod"/>
              <a:tabLst>
                <a:tab pos="347663" algn="l"/>
              </a:tabLst>
            </a:pPr>
            <a:r>
              <a:rPr lang="en-US" sz="9600" b="1" dirty="0" smtClean="0">
                <a:latin typeface="Times New Roman" pitchFamily="18" charset="0"/>
                <a:ea typeface="Times New Roman"/>
                <a:cs typeface="Times New Roman" pitchFamily="18" charset="0"/>
              </a:rPr>
              <a:t>Skin allergic reactions</a:t>
            </a:r>
            <a:r>
              <a:rPr lang="en-US" sz="9600" dirty="0" smtClean="0">
                <a:latin typeface="Times New Roman" pitchFamily="18" charset="0"/>
                <a:ea typeface="Times New Roman"/>
                <a:cs typeface="Times New Roman" pitchFamily="18" charset="0"/>
              </a:rPr>
              <a:t> are </a:t>
            </a:r>
            <a:r>
              <a:rPr lang="en-US" sz="9600" b="1" dirty="0" err="1" smtClean="0">
                <a:latin typeface="Times New Roman" pitchFamily="18" charset="0"/>
                <a:ea typeface="Times New Roman"/>
                <a:cs typeface="Times New Roman" pitchFamily="18" charset="0"/>
              </a:rPr>
              <a:t>urticaria</a:t>
            </a:r>
            <a:r>
              <a:rPr lang="en-US" sz="9600" dirty="0" smtClean="0">
                <a:latin typeface="Times New Roman" pitchFamily="18" charset="0"/>
                <a:ea typeface="Times New Roman"/>
                <a:cs typeface="Times New Roman" pitchFamily="18" charset="0"/>
              </a:rPr>
              <a:t>, </a:t>
            </a:r>
            <a:r>
              <a:rPr lang="en-US" sz="9600" b="1" dirty="0" smtClean="0">
                <a:latin typeface="Times New Roman" pitchFamily="18" charset="0"/>
                <a:ea typeface="Times New Roman"/>
                <a:cs typeface="Times New Roman" pitchFamily="18" charset="0"/>
              </a:rPr>
              <a:t>edema</a:t>
            </a:r>
            <a:r>
              <a:rPr lang="en-US" sz="9600" dirty="0" smtClean="0">
                <a:latin typeface="Times New Roman" pitchFamily="18" charset="0"/>
                <a:ea typeface="Times New Roman"/>
                <a:cs typeface="Times New Roman" pitchFamily="18" charset="0"/>
              </a:rPr>
              <a:t>, </a:t>
            </a:r>
            <a:r>
              <a:rPr lang="en-US" sz="9600" b="1" dirty="0" smtClean="0">
                <a:latin typeface="Times New Roman" pitchFamily="18" charset="0"/>
                <a:ea typeface="Times New Roman"/>
                <a:cs typeface="Times New Roman" pitchFamily="18" charset="0"/>
              </a:rPr>
              <a:t>exanthema</a:t>
            </a:r>
            <a:r>
              <a:rPr lang="en-US" sz="9600" dirty="0" smtClean="0">
                <a:latin typeface="Times New Roman" pitchFamily="18" charset="0"/>
                <a:ea typeface="Times New Roman"/>
                <a:cs typeface="Times New Roman" pitchFamily="18" charset="0"/>
              </a:rPr>
              <a:t> and </a:t>
            </a:r>
            <a:r>
              <a:rPr lang="en-US" sz="9600" b="1" dirty="0" smtClean="0">
                <a:latin typeface="Times New Roman" pitchFamily="18" charset="0"/>
                <a:ea typeface="Times New Roman"/>
                <a:cs typeface="Times New Roman" pitchFamily="18" charset="0"/>
              </a:rPr>
              <a:t>vesicle formation</a:t>
            </a:r>
            <a:r>
              <a:rPr lang="en-US" sz="9600" dirty="0" smtClean="0">
                <a:latin typeface="Times New Roman" pitchFamily="18" charset="0"/>
                <a:ea typeface="Times New Roman"/>
                <a:cs typeface="Times New Roman" pitchFamily="18" charset="0"/>
              </a:rPr>
              <a:t>.</a:t>
            </a:r>
          </a:p>
          <a:p>
            <a:pPr marL="352425" indent="-352425" algn="just">
              <a:lnSpc>
                <a:spcPct val="150000"/>
              </a:lnSpc>
              <a:spcBef>
                <a:spcPts val="600"/>
              </a:spcBef>
              <a:spcAft>
                <a:spcPts val="1200"/>
              </a:spcAft>
              <a:buNone/>
              <a:tabLst>
                <a:tab pos="238125" algn="l"/>
              </a:tabLst>
            </a:pPr>
            <a:r>
              <a:rPr lang="en-GB" sz="11200" b="1" dirty="0" smtClean="0">
                <a:latin typeface="Times New Roman" pitchFamily="18" charset="0"/>
                <a:ea typeface="Times New Roman"/>
                <a:cs typeface="Times New Roman" pitchFamily="18" charset="0"/>
              </a:rPr>
              <a:t>As a solution</a:t>
            </a:r>
            <a:r>
              <a:rPr lang="en-GB" sz="9600" dirty="0" smtClean="0">
                <a:latin typeface="Times New Roman" pitchFamily="18" charset="0"/>
                <a:ea typeface="Times New Roman"/>
                <a:cs typeface="Times New Roman" pitchFamily="18" charset="0"/>
              </a:rPr>
              <a:t>:</a:t>
            </a:r>
          </a:p>
          <a:p>
            <a:pPr marL="352425" indent="-352425" algn="just">
              <a:lnSpc>
                <a:spcPct val="120000"/>
              </a:lnSpc>
              <a:spcBef>
                <a:spcPts val="0"/>
              </a:spcBef>
              <a:tabLst>
                <a:tab pos="238125" algn="l"/>
              </a:tabLst>
            </a:pPr>
            <a:r>
              <a:rPr lang="en-GB" sz="9600" dirty="0" smtClean="0">
                <a:latin typeface="Times New Roman" pitchFamily="18" charset="0"/>
                <a:ea typeface="Times New Roman"/>
                <a:cs typeface="Times New Roman" pitchFamily="18" charset="0"/>
              </a:rPr>
              <a:t>Sensitive person should </a:t>
            </a:r>
            <a:r>
              <a:rPr lang="en-GB" sz="9600" b="1" dirty="0" smtClean="0">
                <a:latin typeface="Times New Roman" pitchFamily="18" charset="0"/>
                <a:ea typeface="Times New Roman"/>
                <a:cs typeface="Times New Roman" pitchFamily="18" charset="0"/>
              </a:rPr>
              <a:t>refrain</a:t>
            </a:r>
            <a:r>
              <a:rPr lang="en-GB" sz="9600" dirty="0" smtClean="0">
                <a:latin typeface="Times New Roman" pitchFamily="18" charset="0"/>
                <a:ea typeface="Times New Roman"/>
                <a:cs typeface="Times New Roman" pitchFamily="18" charset="0"/>
              </a:rPr>
              <a:t> from consuming cow milk.</a:t>
            </a:r>
          </a:p>
          <a:p>
            <a:pPr marL="352425" indent="-352425" algn="just">
              <a:lnSpc>
                <a:spcPct val="120000"/>
              </a:lnSpc>
              <a:spcBef>
                <a:spcPts val="0"/>
              </a:spcBef>
              <a:tabLst>
                <a:tab pos="238125" algn="l"/>
              </a:tabLst>
            </a:pPr>
            <a:r>
              <a:rPr lang="en-GB" sz="9600" dirty="0" smtClean="0">
                <a:latin typeface="Times New Roman" pitchFamily="18" charset="0"/>
                <a:ea typeface="Times New Roman"/>
                <a:cs typeface="Times New Roman" pitchFamily="18" charset="0"/>
              </a:rPr>
              <a:t>Lactose intolerant individual advised to drink milk only up to </a:t>
            </a:r>
            <a:r>
              <a:rPr lang="en-GB" sz="9600" b="1" dirty="0" smtClean="0">
                <a:latin typeface="Times New Roman" pitchFamily="18" charset="0"/>
                <a:ea typeface="Times New Roman"/>
                <a:cs typeface="Times New Roman" pitchFamily="18" charset="0"/>
              </a:rPr>
              <a:t>250ml</a:t>
            </a:r>
            <a:r>
              <a:rPr lang="en-GB" sz="9600" dirty="0" smtClean="0">
                <a:latin typeface="Times New Roman" pitchFamily="18" charset="0"/>
                <a:ea typeface="Times New Roman"/>
                <a:cs typeface="Times New Roman" pitchFamily="18" charset="0"/>
              </a:rPr>
              <a:t> of milk per day. </a:t>
            </a:r>
            <a:endParaRPr lang="en-US" sz="9600" dirty="0" smtClean="0">
              <a:latin typeface="Times New Roman" pitchFamily="18" charset="0"/>
              <a:ea typeface="Times New Roman"/>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Autofit/>
          </a:bodyPr>
          <a:lstStyle/>
          <a:p>
            <a:pPr marL="404813" indent="-404813" algn="just">
              <a:spcBef>
                <a:spcPts val="600"/>
              </a:spcBef>
              <a:spcAft>
                <a:spcPts val="1200"/>
              </a:spcAft>
              <a:buFont typeface="+mj-lt"/>
              <a:buAutoNum type="arabicPeriod" startAt="2"/>
            </a:pPr>
            <a:r>
              <a:rPr lang="en-US" sz="2800" b="1" dirty="0" smtClean="0">
                <a:latin typeface="Times New Roman" pitchFamily="18" charset="0"/>
                <a:ea typeface="Times New Roman"/>
                <a:cs typeface="Times New Roman" pitchFamily="18" charset="0"/>
              </a:rPr>
              <a:t>Effects of cleansing and disinfecting agents</a:t>
            </a:r>
            <a:endParaRPr lang="en-US" sz="2800" dirty="0" smtClean="0">
              <a:latin typeface="Times New Roman" pitchFamily="18" charset="0"/>
              <a:ea typeface="Times New Roman"/>
              <a:cs typeface="Times New Roman" pitchFamily="18" charset="0"/>
            </a:endParaRPr>
          </a:p>
          <a:p>
            <a:pPr marL="404813" indent="-404813" algn="just">
              <a:spcBef>
                <a:spcPts val="600"/>
              </a:spcBef>
              <a:spcAft>
                <a:spcPts val="1200"/>
              </a:spcAft>
            </a:pPr>
            <a:r>
              <a:rPr lang="en-US" sz="2400" dirty="0" smtClean="0">
                <a:latin typeface="Times New Roman" pitchFamily="18" charset="0"/>
                <a:ea typeface="Times New Roman"/>
                <a:cs typeface="Times New Roman" pitchFamily="18" charset="0"/>
              </a:rPr>
              <a:t>cleansing and disinfecting agents may cause problem if the container are not well rinsed.</a:t>
            </a:r>
          </a:p>
          <a:p>
            <a:pPr marL="404813" indent="-404813" algn="just">
              <a:spcBef>
                <a:spcPts val="600"/>
              </a:spcBef>
              <a:spcAft>
                <a:spcPts val="1200"/>
              </a:spcAft>
              <a:buFont typeface="+mj-lt"/>
              <a:buAutoNum type="arabicPeriod" startAt="3"/>
            </a:pPr>
            <a:r>
              <a:rPr lang="en-US" sz="2800" b="1" dirty="0" smtClean="0">
                <a:latin typeface="Times New Roman" pitchFamily="18" charset="0"/>
                <a:ea typeface="Times New Roman"/>
                <a:cs typeface="Times New Roman" pitchFamily="18" charset="0"/>
              </a:rPr>
              <a:t>Ingestion of antibiotic residues</a:t>
            </a:r>
            <a:r>
              <a:rPr lang="en-US" sz="2400" dirty="0" smtClean="0">
                <a:latin typeface="Times New Roman" pitchFamily="18" charset="0"/>
                <a:ea typeface="Times New Roman"/>
                <a:cs typeface="Times New Roman" pitchFamily="18" charset="0"/>
              </a:rPr>
              <a:t> along with milk results in allergic reactions, hypersensitivity and development of antibiotic resistance in humans.</a:t>
            </a:r>
          </a:p>
          <a:p>
            <a:pPr marL="404813" indent="-404813" algn="just">
              <a:spcBef>
                <a:spcPts val="600"/>
              </a:spcBef>
              <a:spcAft>
                <a:spcPts val="1200"/>
              </a:spcAft>
              <a:buFont typeface="+mj-lt"/>
              <a:buAutoNum type="arabicPeriod" startAt="3"/>
            </a:pPr>
            <a:r>
              <a:rPr lang="en-US" sz="2400" dirty="0" smtClean="0">
                <a:latin typeface="Times New Roman" pitchFamily="18" charset="0"/>
                <a:ea typeface="Times New Roman"/>
                <a:cs typeface="Times New Roman" pitchFamily="18" charset="0"/>
              </a:rPr>
              <a:t>Milk can also serve as a vehicle for transmission of </a:t>
            </a:r>
            <a:r>
              <a:rPr lang="en-US" sz="2800" b="1" dirty="0" err="1" smtClean="0">
                <a:latin typeface="Times New Roman" pitchFamily="18" charset="0"/>
                <a:ea typeface="Times New Roman"/>
                <a:cs typeface="Times New Roman" pitchFamily="18" charset="0"/>
              </a:rPr>
              <a:t>zoonotic</a:t>
            </a:r>
            <a:r>
              <a:rPr lang="en-US" sz="2800" b="1" dirty="0" smtClean="0">
                <a:latin typeface="Times New Roman" pitchFamily="18" charset="0"/>
                <a:ea typeface="Times New Roman"/>
                <a:cs typeface="Times New Roman" pitchFamily="18" charset="0"/>
              </a:rPr>
              <a:t> diseases</a:t>
            </a:r>
            <a:r>
              <a:rPr lang="en-US" sz="2400" dirty="0" smtClean="0">
                <a:latin typeface="Times New Roman" pitchFamily="18" charset="0"/>
                <a:ea typeface="Times New Roman"/>
                <a:cs typeface="Times New Roman" pitchFamily="18" charset="0"/>
              </a:rPr>
              <a:t> such as </a:t>
            </a:r>
            <a:r>
              <a:rPr lang="en-US" sz="2400" b="1" dirty="0" smtClean="0">
                <a:latin typeface="Times New Roman" pitchFamily="18" charset="0"/>
                <a:ea typeface="Times New Roman"/>
                <a:cs typeface="Times New Roman" pitchFamily="18" charset="0"/>
              </a:rPr>
              <a:t>tuberculosis</a:t>
            </a:r>
            <a:r>
              <a:rPr lang="en-US" sz="2400" dirty="0" smtClean="0">
                <a:latin typeface="Times New Roman" pitchFamily="18" charset="0"/>
                <a:ea typeface="Times New Roman"/>
                <a:cs typeface="Times New Roman" pitchFamily="18" charset="0"/>
              </a:rPr>
              <a:t>, </a:t>
            </a:r>
            <a:r>
              <a:rPr lang="en-US" sz="2400" i="1" dirty="0" smtClean="0">
                <a:latin typeface="Times New Roman" pitchFamily="18" charset="0"/>
                <a:ea typeface="Times New Roman"/>
                <a:cs typeface="Times New Roman" pitchFamily="18" charset="0"/>
              </a:rPr>
              <a:t>E. coli</a:t>
            </a:r>
            <a:r>
              <a:rPr lang="en-US" sz="2400" dirty="0" smtClean="0">
                <a:latin typeface="Times New Roman" pitchFamily="18" charset="0"/>
                <a:ea typeface="Times New Roman"/>
                <a:cs typeface="Times New Roman" pitchFamily="18" charset="0"/>
              </a:rPr>
              <a:t>, </a:t>
            </a:r>
            <a:r>
              <a:rPr lang="en-US" sz="2400" dirty="0" err="1" smtClean="0">
                <a:latin typeface="Times New Roman" pitchFamily="18" charset="0"/>
                <a:ea typeface="Times New Roman"/>
                <a:cs typeface="Times New Roman" pitchFamily="18" charset="0"/>
              </a:rPr>
              <a:t>salmonellosis</a:t>
            </a:r>
            <a:r>
              <a:rPr lang="en-US" sz="2400" dirty="0" smtClean="0">
                <a:latin typeface="Times New Roman" pitchFamily="18" charset="0"/>
                <a:ea typeface="Times New Roman"/>
                <a:cs typeface="Times New Roman" pitchFamily="18" charset="0"/>
              </a:rPr>
              <a:t>, cholera, </a:t>
            </a:r>
            <a:r>
              <a:rPr lang="en-US" sz="2400" dirty="0" err="1" smtClean="0">
                <a:latin typeface="Times New Roman" pitchFamily="18" charset="0"/>
                <a:ea typeface="Times New Roman"/>
                <a:cs typeface="Times New Roman" pitchFamily="18" charset="0"/>
              </a:rPr>
              <a:t>mycotoxicosis</a:t>
            </a:r>
            <a:r>
              <a:rPr lang="en-US" sz="2400" dirty="0" smtClean="0">
                <a:latin typeface="Times New Roman" pitchFamily="18" charset="0"/>
                <a:ea typeface="Times New Roman"/>
                <a:cs typeface="Times New Roman" pitchFamily="18" charset="0"/>
              </a:rPr>
              <a:t>, </a:t>
            </a:r>
            <a:r>
              <a:rPr lang="en-US" sz="2400" i="1" dirty="0" smtClean="0">
                <a:latin typeface="Times New Roman" pitchFamily="18" charset="0"/>
                <a:ea typeface="Times New Roman"/>
                <a:cs typeface="Times New Roman" pitchFamily="18" charset="0"/>
              </a:rPr>
              <a:t>S. </a:t>
            </a:r>
            <a:r>
              <a:rPr lang="en-US" sz="2400" i="1" dirty="0" err="1" smtClean="0">
                <a:latin typeface="Times New Roman" pitchFamily="18" charset="0"/>
                <a:ea typeface="Times New Roman"/>
                <a:cs typeface="Times New Roman" pitchFamily="18" charset="0"/>
              </a:rPr>
              <a:t>aureus</a:t>
            </a:r>
            <a:r>
              <a:rPr lang="en-US" sz="2400" dirty="0" smtClean="0">
                <a:latin typeface="Times New Roman" pitchFamily="18" charset="0"/>
                <a:ea typeface="Times New Roman"/>
                <a:cs typeface="Times New Roman" pitchFamily="18" charset="0"/>
              </a:rPr>
              <a:t> etc if not kept hygienically. Diseases transmitted to human through milk (due to milk consumption) are summarized and presented in Table bellow</a:t>
            </a:r>
          </a:p>
          <a:p>
            <a:pPr marL="404813" indent="-404813">
              <a:spcAft>
                <a:spcPts val="1200"/>
              </a:spcAft>
            </a:pP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228600" y="228597"/>
          <a:ext cx="8686800" cy="6446846"/>
        </p:xfrm>
        <a:graphic>
          <a:graphicData uri="http://schemas.openxmlformats.org/drawingml/2006/table">
            <a:tbl>
              <a:tblPr firstRow="1" bandRow="1">
                <a:tableStyleId>{5C22544A-7EE6-4342-B048-85BDC9FD1C3A}</a:tableStyleId>
              </a:tblPr>
              <a:tblGrid>
                <a:gridCol w="2743200"/>
                <a:gridCol w="1600200"/>
                <a:gridCol w="2171700"/>
                <a:gridCol w="2171700"/>
              </a:tblGrid>
              <a:tr h="304803">
                <a:tc rowSpan="2">
                  <a:txBody>
                    <a:bodyPr/>
                    <a:lstStyle/>
                    <a:p>
                      <a:pPr marL="571500" marR="0" indent="-342900" algn="just">
                        <a:lnSpc>
                          <a:spcPct val="100000"/>
                        </a:lnSpc>
                        <a:spcBef>
                          <a:spcPts val="600"/>
                        </a:spcBef>
                        <a:spcAft>
                          <a:spcPts val="1200"/>
                        </a:spcAft>
                      </a:pPr>
                      <a:r>
                        <a:rPr lang="en-US" sz="2400" dirty="0">
                          <a:latin typeface="Times New Roman"/>
                          <a:ea typeface="Times New Roman"/>
                          <a:cs typeface="Times New Roman"/>
                        </a:rPr>
                        <a:t>Disease</a:t>
                      </a:r>
                      <a:endParaRPr lang="en-US" sz="2400" dirty="0">
                        <a:latin typeface="Calibri"/>
                        <a:ea typeface="Times New Roman"/>
                        <a:cs typeface="Times New Roman"/>
                      </a:endParaRPr>
                    </a:p>
                  </a:txBody>
                  <a:tcPr marL="68580" marR="68580" marT="0" marB="0"/>
                </a:tc>
                <a:tc gridSpan="3">
                  <a:txBody>
                    <a:bodyPr/>
                    <a:lstStyle/>
                    <a:p>
                      <a:pPr marL="571500" marR="0" indent="-342900" algn="ctr">
                        <a:lnSpc>
                          <a:spcPct val="100000"/>
                        </a:lnSpc>
                        <a:spcBef>
                          <a:spcPts val="600"/>
                        </a:spcBef>
                        <a:spcAft>
                          <a:spcPts val="1200"/>
                        </a:spcAft>
                      </a:pPr>
                      <a:r>
                        <a:rPr lang="en-US" sz="2400" dirty="0">
                          <a:latin typeface="Times New Roman"/>
                          <a:ea typeface="Times New Roman"/>
                          <a:cs typeface="Times New Roman"/>
                        </a:rPr>
                        <a:t>Main sources of infection</a:t>
                      </a:r>
                      <a:endParaRPr lang="en-US" sz="2400" dirty="0">
                        <a:latin typeface="Calibri"/>
                        <a:ea typeface="Times New Roman"/>
                        <a:cs typeface="Times New Roman"/>
                      </a:endParaRPr>
                    </a:p>
                  </a:txBody>
                  <a:tcPr marL="68580" marR="68580" marT="0" marB="0"/>
                </a:tc>
                <a:tc hMerge="1">
                  <a:txBody>
                    <a:bodyPr/>
                    <a:lstStyle/>
                    <a:p>
                      <a:endParaRPr lang="en-US"/>
                    </a:p>
                  </a:txBody>
                  <a:tcPr/>
                </a:tc>
                <a:tc hMerge="1">
                  <a:txBody>
                    <a:bodyPr/>
                    <a:lstStyle/>
                    <a:p>
                      <a:endParaRPr lang="en-US"/>
                    </a:p>
                  </a:txBody>
                  <a:tcPr/>
                </a:tc>
              </a:tr>
              <a:tr h="320043">
                <a:tc vMerge="1">
                  <a:txBody>
                    <a:bodyPr/>
                    <a:lstStyle/>
                    <a:p>
                      <a:endParaRPr lang="en-US"/>
                    </a:p>
                  </a:txBody>
                  <a:tcPr/>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Human</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Lactating cow</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Environment </a:t>
                      </a:r>
                      <a:endParaRPr lang="en-US" sz="2400" dirty="0">
                        <a:latin typeface="Calibri"/>
                        <a:ea typeface="Times New Roman"/>
                        <a:cs typeface="Times New Roman"/>
                      </a:endParaRPr>
                    </a:p>
                  </a:txBody>
                  <a:tcPr marL="68580" marR="68580" marT="0" marB="0"/>
                </a:tc>
              </a:tr>
              <a:tr h="541301">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FMD</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a:latin typeface="Times New Roman"/>
                        <a:ea typeface="Times New Roman"/>
                        <a:cs typeface="Times New Roman"/>
                      </a:endParaRPr>
                    </a:p>
                  </a:txBody>
                  <a:tcPr marL="68580" marR="68580" marT="0" marB="0"/>
                </a:tc>
              </a:tr>
              <a:tr h="541301">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Infectious hepatitis</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a:latin typeface="Times New Roman"/>
                        <a:ea typeface="Times New Roman"/>
                        <a:cs typeface="Times New Roman"/>
                      </a:endParaRPr>
                    </a:p>
                  </a:txBody>
                  <a:tcPr marL="68580" marR="68580" marT="0" marB="0"/>
                </a:tc>
              </a:tr>
              <a:tr h="490253">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Q fever</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a:latin typeface="Times New Roman"/>
                          <a:ea typeface="Times New Roman"/>
                          <a:cs typeface="Times New Roman"/>
                        </a:rPr>
                        <a:t>X</a:t>
                      </a:r>
                      <a:endParaRPr lang="en-US" sz="240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a:latin typeface="Times New Roman"/>
                        <a:ea typeface="Times New Roman"/>
                        <a:cs typeface="Times New Roman"/>
                      </a:endParaRPr>
                    </a:p>
                  </a:txBody>
                  <a:tcPr marL="68580" marR="68580" marT="0" marB="0"/>
                </a:tc>
              </a:tr>
              <a:tr h="398813">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Anthrax</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400" dirty="0">
                        <a:latin typeface="Calibri"/>
                        <a:ea typeface="Times New Roman"/>
                        <a:cs typeface="Times New Roman"/>
                      </a:endParaRPr>
                    </a:p>
                  </a:txBody>
                  <a:tcPr marL="68580" marR="68580" marT="0" marB="0"/>
                </a:tc>
              </a:tr>
              <a:tr h="459773">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Botulism</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a:latin typeface="Times New Roman"/>
                        <a:ea typeface="Times New Roman"/>
                        <a:cs typeface="Times New Roman"/>
                      </a:endParaRPr>
                    </a:p>
                  </a:txBody>
                  <a:tcPr marL="68580" marR="68580" marT="0" marB="0"/>
                </a:tc>
              </a:tr>
              <a:tr h="520733">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Brucellosis</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a:latin typeface="Times New Roman"/>
                          <a:ea typeface="Times New Roman"/>
                          <a:cs typeface="Times New Roman"/>
                        </a:rPr>
                        <a:t>X</a:t>
                      </a:r>
                      <a:endParaRPr lang="en-US" sz="240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a:latin typeface="Times New Roman"/>
                        <a:ea typeface="Times New Roman"/>
                        <a:cs typeface="Times New Roman"/>
                      </a:endParaRPr>
                    </a:p>
                  </a:txBody>
                  <a:tcPr marL="68580" marR="68580" marT="0" marB="0"/>
                </a:tc>
              </a:tr>
              <a:tr h="505493">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Cholera</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r>
              <a:tr h="571663">
                <a:tc>
                  <a:txBody>
                    <a:bodyPr/>
                    <a:lstStyle/>
                    <a:p>
                      <a:pPr marL="571500" marR="0" indent="-342900" algn="just">
                        <a:lnSpc>
                          <a:spcPct val="150000"/>
                        </a:lnSpc>
                        <a:spcBef>
                          <a:spcPts val="600"/>
                        </a:spcBef>
                        <a:spcAft>
                          <a:spcPts val="1200"/>
                        </a:spcAft>
                      </a:pPr>
                      <a:r>
                        <a:rPr lang="en-US" sz="2400" i="1" dirty="0">
                          <a:latin typeface="Times New Roman"/>
                          <a:ea typeface="Times New Roman"/>
                          <a:cs typeface="Times New Roman"/>
                        </a:rPr>
                        <a:t>E</a:t>
                      </a:r>
                      <a:r>
                        <a:rPr lang="en-US" sz="2400" i="1" dirty="0" smtClean="0">
                          <a:latin typeface="Times New Roman"/>
                          <a:ea typeface="Times New Roman"/>
                          <a:cs typeface="Times New Roman"/>
                        </a:rPr>
                        <a:t>. </a:t>
                      </a:r>
                      <a:r>
                        <a:rPr lang="en-US" sz="2400" i="1" dirty="0" err="1" smtClean="0">
                          <a:latin typeface="Times New Roman"/>
                          <a:ea typeface="Times New Roman"/>
                          <a:cs typeface="Times New Roman"/>
                        </a:rPr>
                        <a:t>Colli</a:t>
                      </a:r>
                      <a:endParaRPr lang="en-US" sz="2400" i="1"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400" dirty="0">
                        <a:latin typeface="Calibri"/>
                        <a:ea typeface="Times New Roman"/>
                        <a:cs typeface="Times New Roman"/>
                      </a:endParaRPr>
                    </a:p>
                  </a:txBody>
                  <a:tcPr marL="68580" marR="68580" marT="0" marB="0"/>
                </a:tc>
                <a:tc>
                  <a:txBody>
                    <a:bodyPr/>
                    <a:lstStyle/>
                    <a:p>
                      <a:pPr marL="571500" marR="0" indent="-342900" algn="just">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r>
              <a:tr h="299590">
                <a:tc>
                  <a:txBody>
                    <a:bodyPr/>
                    <a:lstStyle/>
                    <a:p>
                      <a:pPr marL="571500" marR="0" indent="-342900" algn="just">
                        <a:lnSpc>
                          <a:spcPct val="150000"/>
                        </a:lnSpc>
                        <a:spcBef>
                          <a:spcPts val="600"/>
                        </a:spcBef>
                        <a:spcAft>
                          <a:spcPts val="1200"/>
                        </a:spcAft>
                      </a:pPr>
                      <a:r>
                        <a:rPr lang="en-US" sz="2400" i="1" dirty="0">
                          <a:latin typeface="Times New Roman"/>
                          <a:ea typeface="Times New Roman"/>
                          <a:cs typeface="Times New Roman"/>
                        </a:rPr>
                        <a:t>Cl</a:t>
                      </a:r>
                      <a:r>
                        <a:rPr lang="en-US" sz="2400" i="1" dirty="0" smtClean="0">
                          <a:latin typeface="Times New Roman"/>
                          <a:ea typeface="Times New Roman"/>
                          <a:cs typeface="Times New Roman"/>
                        </a:rPr>
                        <a:t>. </a:t>
                      </a:r>
                      <a:r>
                        <a:rPr lang="en-US" sz="2400" i="1" dirty="0" err="1" smtClean="0">
                          <a:latin typeface="Times New Roman"/>
                          <a:ea typeface="Times New Roman"/>
                          <a:cs typeface="Times New Roman"/>
                        </a:rPr>
                        <a:t>Perfringens</a:t>
                      </a:r>
                      <a:endParaRPr lang="en-US" sz="2400" i="1"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400" dirty="0">
                        <a:latin typeface="Calibri"/>
                        <a:ea typeface="Times New Roman"/>
                        <a:cs typeface="Times New Roman"/>
                      </a:endParaRPr>
                    </a:p>
                  </a:txBody>
                  <a:tcPr marL="68580" marR="68580" marT="0" marB="0"/>
                </a:tc>
              </a:tr>
              <a:tr h="571663">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Diphtheria</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4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r>
            </a:tbl>
          </a:graphicData>
        </a:graphic>
      </p:graphicFrame>
      <p:sp>
        <p:nvSpPr>
          <p:cNvPr id="4" name="Slide Number Placeholder 3"/>
          <p:cNvSpPr>
            <a:spLocks noGrp="1"/>
          </p:cNvSpPr>
          <p:nvPr>
            <p:ph type="sldNum" sz="quarter" idx="12"/>
          </p:nvPr>
        </p:nvSpPr>
        <p:spPr>
          <a:xfrm>
            <a:off x="6553200" y="6477000"/>
            <a:ext cx="2133600" cy="244475"/>
          </a:xfrm>
        </p:spPr>
        <p:txBody>
          <a:bodyPr/>
          <a:lstStyle/>
          <a:p>
            <a:fld id="{98554918-7F81-4179-ABE7-69427B67C020}" type="slidenum">
              <a:rPr lang="en-US" smtClean="0"/>
              <a:pPr/>
              <a:t>83</a:t>
            </a:fld>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228600" y="228601"/>
          <a:ext cx="8686800" cy="5806312"/>
        </p:xfrm>
        <a:graphic>
          <a:graphicData uri="http://schemas.openxmlformats.org/drawingml/2006/table">
            <a:tbl>
              <a:tblPr firstRow="1" bandRow="1">
                <a:tableStyleId>{5C22544A-7EE6-4342-B048-85BDC9FD1C3A}</a:tableStyleId>
              </a:tblPr>
              <a:tblGrid>
                <a:gridCol w="2514600"/>
                <a:gridCol w="1676400"/>
                <a:gridCol w="2286000"/>
                <a:gridCol w="2209800"/>
              </a:tblGrid>
              <a:tr h="530871">
                <a:tc rowSpan="2">
                  <a:txBody>
                    <a:bodyPr/>
                    <a:lstStyle/>
                    <a:p>
                      <a:pPr marL="571500" marR="0" indent="-342900" algn="just">
                        <a:lnSpc>
                          <a:spcPct val="150000"/>
                        </a:lnSpc>
                        <a:spcBef>
                          <a:spcPts val="600"/>
                        </a:spcBef>
                        <a:spcAft>
                          <a:spcPts val="1200"/>
                        </a:spcAft>
                      </a:pPr>
                      <a:r>
                        <a:rPr lang="en-US" sz="2400" b="1" dirty="0">
                          <a:latin typeface="Times New Roman"/>
                          <a:ea typeface="Times New Roman"/>
                          <a:cs typeface="Times New Roman"/>
                        </a:rPr>
                        <a:t>Disease</a:t>
                      </a:r>
                      <a:endParaRPr lang="en-US" sz="2000" b="1" dirty="0">
                        <a:latin typeface="Calibri"/>
                        <a:ea typeface="Times New Roman"/>
                        <a:cs typeface="Times New Roman"/>
                      </a:endParaRPr>
                    </a:p>
                  </a:txBody>
                  <a:tcPr marL="68580" marR="68580" marT="0" marB="0"/>
                </a:tc>
                <a:tc gridSpan="3">
                  <a:txBody>
                    <a:bodyPr/>
                    <a:lstStyle/>
                    <a:p>
                      <a:pPr marL="571500" marR="0" indent="-342900" algn="just">
                        <a:lnSpc>
                          <a:spcPct val="150000"/>
                        </a:lnSpc>
                        <a:spcBef>
                          <a:spcPts val="600"/>
                        </a:spcBef>
                        <a:spcAft>
                          <a:spcPts val="1200"/>
                        </a:spcAft>
                      </a:pPr>
                      <a:r>
                        <a:rPr lang="en-US" sz="2400" b="1" dirty="0">
                          <a:latin typeface="Times New Roman"/>
                          <a:ea typeface="Times New Roman"/>
                          <a:cs typeface="Times New Roman"/>
                        </a:rPr>
                        <a:t>Main sources of infection</a:t>
                      </a:r>
                      <a:endParaRPr lang="en-US" sz="2000" b="1" dirty="0">
                        <a:latin typeface="Calibri"/>
                        <a:ea typeface="Times New Roman"/>
                        <a:cs typeface="Times New Roman"/>
                      </a:endParaRPr>
                    </a:p>
                  </a:txBody>
                  <a:tcPr marL="68580" marR="68580" marT="0" marB="0"/>
                </a:tc>
                <a:tc hMerge="1">
                  <a:txBody>
                    <a:bodyPr/>
                    <a:lstStyle/>
                    <a:p>
                      <a:endParaRPr lang="en-US"/>
                    </a:p>
                  </a:txBody>
                  <a:tcPr/>
                </a:tc>
                <a:tc hMerge="1">
                  <a:txBody>
                    <a:bodyPr/>
                    <a:lstStyle/>
                    <a:p>
                      <a:endParaRPr lang="en-US"/>
                    </a:p>
                  </a:txBody>
                  <a:tcPr/>
                </a:tc>
              </a:tr>
              <a:tr h="530871">
                <a:tc vMerge="1">
                  <a:txBody>
                    <a:bodyPr/>
                    <a:lstStyle/>
                    <a:p>
                      <a:endParaRPr lang="en-US"/>
                    </a:p>
                  </a:txBody>
                  <a:tcPr/>
                </a:tc>
                <a:tc>
                  <a:txBody>
                    <a:bodyPr/>
                    <a:lstStyle/>
                    <a:p>
                      <a:pPr marL="571500" marR="0" indent="-342900" algn="ctr">
                        <a:lnSpc>
                          <a:spcPct val="150000"/>
                        </a:lnSpc>
                        <a:spcBef>
                          <a:spcPts val="600"/>
                        </a:spcBef>
                        <a:spcAft>
                          <a:spcPts val="1200"/>
                        </a:spcAft>
                      </a:pPr>
                      <a:r>
                        <a:rPr lang="en-US" sz="2400" b="1" dirty="0">
                          <a:latin typeface="Times New Roman"/>
                          <a:ea typeface="Times New Roman"/>
                          <a:cs typeface="Times New Roman"/>
                        </a:rPr>
                        <a:t>Human</a:t>
                      </a:r>
                      <a:endParaRPr lang="en-US" sz="2000" b="1" dirty="0">
                        <a:latin typeface="Calibri"/>
                        <a:ea typeface="Times New Roman"/>
                        <a:cs typeface="Times New Roman"/>
                      </a:endParaRPr>
                    </a:p>
                  </a:txBody>
                  <a:tcPr marL="68580" marR="68580" marT="0" marB="0"/>
                </a:tc>
                <a:tc>
                  <a:txBody>
                    <a:bodyPr/>
                    <a:lstStyle/>
                    <a:p>
                      <a:pPr marL="571500" marR="0" indent="-342900" algn="just">
                        <a:lnSpc>
                          <a:spcPct val="150000"/>
                        </a:lnSpc>
                        <a:spcBef>
                          <a:spcPts val="600"/>
                        </a:spcBef>
                        <a:spcAft>
                          <a:spcPts val="1200"/>
                        </a:spcAft>
                      </a:pPr>
                      <a:r>
                        <a:rPr lang="en-US" sz="2400" b="1" dirty="0">
                          <a:latin typeface="Times New Roman"/>
                          <a:ea typeface="Times New Roman"/>
                          <a:cs typeface="Times New Roman"/>
                        </a:rPr>
                        <a:t>Lactating cow</a:t>
                      </a:r>
                      <a:endParaRPr lang="en-US" sz="2000" b="1" dirty="0">
                        <a:latin typeface="Calibri"/>
                        <a:ea typeface="Times New Roman"/>
                        <a:cs typeface="Times New Roman"/>
                      </a:endParaRPr>
                    </a:p>
                  </a:txBody>
                  <a:tcPr marL="68580" marR="68580" marT="0" marB="0"/>
                </a:tc>
                <a:tc>
                  <a:txBody>
                    <a:bodyPr/>
                    <a:lstStyle/>
                    <a:p>
                      <a:pPr marL="571500" marR="0" indent="-342900" algn="just">
                        <a:lnSpc>
                          <a:spcPct val="150000"/>
                        </a:lnSpc>
                        <a:spcBef>
                          <a:spcPts val="600"/>
                        </a:spcBef>
                        <a:spcAft>
                          <a:spcPts val="1200"/>
                        </a:spcAft>
                      </a:pPr>
                      <a:r>
                        <a:rPr lang="en-US" sz="2400" b="1" dirty="0">
                          <a:latin typeface="Times New Roman"/>
                          <a:ea typeface="Times New Roman"/>
                          <a:cs typeface="Times New Roman"/>
                        </a:rPr>
                        <a:t>Environment </a:t>
                      </a:r>
                      <a:endParaRPr lang="en-US" sz="2000" b="1" dirty="0">
                        <a:latin typeface="Calibri"/>
                        <a:ea typeface="Times New Roman"/>
                        <a:cs typeface="Times New Roman"/>
                      </a:endParaRPr>
                    </a:p>
                  </a:txBody>
                  <a:tcPr marL="68580" marR="68580" marT="0" marB="0"/>
                </a:tc>
              </a:tr>
              <a:tr h="530871">
                <a:tc>
                  <a:txBody>
                    <a:bodyPr/>
                    <a:lstStyle/>
                    <a:p>
                      <a:pPr marL="571500" marR="0" indent="-342900" algn="just">
                        <a:lnSpc>
                          <a:spcPct val="150000"/>
                        </a:lnSpc>
                        <a:spcBef>
                          <a:spcPts val="600"/>
                        </a:spcBef>
                        <a:spcAft>
                          <a:spcPts val="1200"/>
                        </a:spcAft>
                      </a:pPr>
                      <a:r>
                        <a:rPr lang="en-US" sz="2400" dirty="0" err="1">
                          <a:latin typeface="Times New Roman"/>
                          <a:ea typeface="Times New Roman"/>
                          <a:cs typeface="Times New Roman"/>
                        </a:rPr>
                        <a:t>Leptospirosis</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000" dirty="0">
                        <a:latin typeface="Calibri"/>
                        <a:ea typeface="Times New Roman"/>
                        <a:cs typeface="Times New Roman"/>
                      </a:endParaRPr>
                    </a:p>
                  </a:txBody>
                  <a:tcPr marL="68580" marR="68580" marT="0" marB="0"/>
                </a:tc>
                <a:tc>
                  <a:txBody>
                    <a:bodyPr/>
                    <a:lstStyle/>
                    <a:p>
                      <a:pPr marL="571500" marR="0" indent="-342900" algn="just">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r>
              <a:tr h="530871">
                <a:tc>
                  <a:txBody>
                    <a:bodyPr/>
                    <a:lstStyle/>
                    <a:p>
                      <a:pPr marL="571500" marR="0" indent="-342900" algn="just">
                        <a:lnSpc>
                          <a:spcPct val="150000"/>
                        </a:lnSpc>
                        <a:spcBef>
                          <a:spcPts val="600"/>
                        </a:spcBef>
                        <a:spcAft>
                          <a:spcPts val="1200"/>
                        </a:spcAft>
                      </a:pPr>
                      <a:r>
                        <a:rPr lang="en-US" sz="2400" dirty="0" err="1">
                          <a:latin typeface="Times New Roman"/>
                          <a:ea typeface="Times New Roman"/>
                          <a:cs typeface="Times New Roman"/>
                        </a:rPr>
                        <a:t>Salmonellosis</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000" dirty="0">
                        <a:latin typeface="Calibri"/>
                        <a:ea typeface="Times New Roman"/>
                        <a:cs typeface="Times New Roman"/>
                      </a:endParaRPr>
                    </a:p>
                  </a:txBody>
                  <a:tcPr marL="68580" marR="68580" marT="0" marB="0"/>
                </a:tc>
                <a:tc>
                  <a:txBody>
                    <a:bodyPr/>
                    <a:lstStyle/>
                    <a:p>
                      <a:pPr marL="571500" marR="0" indent="-342900" algn="just">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r>
              <a:tr h="530871">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Shigellosis</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just">
                        <a:lnSpc>
                          <a:spcPct val="150000"/>
                        </a:lnSpc>
                        <a:spcBef>
                          <a:spcPts val="600"/>
                        </a:spcBef>
                        <a:spcAft>
                          <a:spcPts val="1200"/>
                        </a:spcAft>
                      </a:pPr>
                      <a:endParaRPr lang="en-US" sz="2400">
                        <a:latin typeface="Times New Roman"/>
                        <a:ea typeface="Times New Roman"/>
                        <a:cs typeface="Times New Roman"/>
                      </a:endParaRPr>
                    </a:p>
                  </a:txBody>
                  <a:tcPr marL="68580" marR="68580" marT="0" marB="0"/>
                </a:tc>
              </a:tr>
              <a:tr h="530871">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Staph</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000" dirty="0">
                        <a:latin typeface="Calibri"/>
                        <a:ea typeface="Times New Roman"/>
                        <a:cs typeface="Times New Roman"/>
                      </a:endParaRPr>
                    </a:p>
                  </a:txBody>
                  <a:tcPr marL="68580" marR="68580" marT="0" marB="0"/>
                </a:tc>
                <a:tc>
                  <a:txBody>
                    <a:bodyPr/>
                    <a:lstStyle/>
                    <a:p>
                      <a:pPr marL="571500" marR="0" indent="-342900" algn="just">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r>
              <a:tr h="530871">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Tuberculosis</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000" dirty="0">
                        <a:latin typeface="Calibri"/>
                        <a:ea typeface="Times New Roman"/>
                        <a:cs typeface="Times New Roman"/>
                      </a:endParaRPr>
                    </a:p>
                  </a:txBody>
                  <a:tcPr marL="68580" marR="68580" marT="0" marB="0"/>
                </a:tc>
                <a:tc>
                  <a:txBody>
                    <a:bodyPr/>
                    <a:lstStyle/>
                    <a:p>
                      <a:pPr marL="571500" marR="0" indent="-342900" algn="just">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r>
              <a:tr h="530871">
                <a:tc>
                  <a:txBody>
                    <a:bodyPr/>
                    <a:lstStyle/>
                    <a:p>
                      <a:pPr marL="571500" marR="0" indent="-342900" algn="just">
                        <a:lnSpc>
                          <a:spcPct val="150000"/>
                        </a:lnSpc>
                        <a:spcBef>
                          <a:spcPts val="600"/>
                        </a:spcBef>
                        <a:spcAft>
                          <a:spcPts val="1200"/>
                        </a:spcAft>
                      </a:pPr>
                      <a:r>
                        <a:rPr lang="en-US" sz="2400" dirty="0" err="1">
                          <a:latin typeface="Times New Roman"/>
                          <a:ea typeface="Times New Roman"/>
                          <a:cs typeface="Times New Roman"/>
                        </a:rPr>
                        <a:t>Ameabiasis</a:t>
                      </a:r>
                      <a:r>
                        <a:rPr lang="en-US" sz="2400" dirty="0">
                          <a:latin typeface="Times New Roman"/>
                          <a:ea typeface="Times New Roman"/>
                          <a:cs typeface="Times New Roman"/>
                        </a:rPr>
                        <a:t> </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just">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r>
              <a:tr h="530871">
                <a:tc>
                  <a:txBody>
                    <a:bodyPr/>
                    <a:lstStyle/>
                    <a:p>
                      <a:pPr marL="571500" marR="0" indent="-342900" algn="just">
                        <a:lnSpc>
                          <a:spcPct val="150000"/>
                        </a:lnSpc>
                        <a:spcBef>
                          <a:spcPts val="600"/>
                        </a:spcBef>
                        <a:spcAft>
                          <a:spcPts val="1200"/>
                        </a:spcAft>
                      </a:pPr>
                      <a:r>
                        <a:rPr lang="en-US" sz="2400" dirty="0" err="1">
                          <a:latin typeface="Times New Roman"/>
                          <a:ea typeface="Times New Roman"/>
                          <a:cs typeface="Times New Roman"/>
                        </a:rPr>
                        <a:t>Giardiasis</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just">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r>
              <a:tr h="868552">
                <a:tc>
                  <a:txBody>
                    <a:bodyPr/>
                    <a:lstStyle/>
                    <a:p>
                      <a:pPr marL="571500" marR="0" indent="-342900" algn="just">
                        <a:lnSpc>
                          <a:spcPct val="150000"/>
                        </a:lnSpc>
                        <a:spcBef>
                          <a:spcPts val="600"/>
                        </a:spcBef>
                        <a:spcAft>
                          <a:spcPts val="1200"/>
                        </a:spcAft>
                      </a:pPr>
                      <a:r>
                        <a:rPr lang="en-US" sz="2400" dirty="0">
                          <a:latin typeface="Times New Roman"/>
                          <a:ea typeface="Times New Roman"/>
                          <a:cs typeface="Times New Roman"/>
                        </a:rPr>
                        <a:t>Toxoplasmosis</a:t>
                      </a:r>
                      <a:endParaRPr lang="en-US" sz="2000" dirty="0">
                        <a:latin typeface="Calibri"/>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c>
                  <a:txBody>
                    <a:bodyPr/>
                    <a:lstStyle/>
                    <a:p>
                      <a:pPr marL="571500" marR="0" indent="-342900" algn="ctr">
                        <a:lnSpc>
                          <a:spcPct val="150000"/>
                        </a:lnSpc>
                        <a:spcBef>
                          <a:spcPts val="600"/>
                        </a:spcBef>
                        <a:spcAft>
                          <a:spcPts val="1200"/>
                        </a:spcAft>
                      </a:pPr>
                      <a:r>
                        <a:rPr lang="en-US" sz="2400" dirty="0">
                          <a:latin typeface="Times New Roman"/>
                          <a:ea typeface="Times New Roman"/>
                          <a:cs typeface="Times New Roman"/>
                        </a:rPr>
                        <a:t>X</a:t>
                      </a:r>
                      <a:endParaRPr lang="en-US" sz="2000" dirty="0">
                        <a:latin typeface="Calibri"/>
                        <a:ea typeface="Times New Roman"/>
                        <a:cs typeface="Times New Roman"/>
                      </a:endParaRPr>
                    </a:p>
                  </a:txBody>
                  <a:tcPr marL="68580" marR="68580" marT="0" marB="0"/>
                </a:tc>
                <a:tc>
                  <a:txBody>
                    <a:bodyPr/>
                    <a:lstStyle/>
                    <a:p>
                      <a:pPr marL="571500" marR="0" indent="-342900" algn="just">
                        <a:lnSpc>
                          <a:spcPct val="150000"/>
                        </a:lnSpc>
                        <a:spcBef>
                          <a:spcPts val="600"/>
                        </a:spcBef>
                        <a:spcAft>
                          <a:spcPts val="1200"/>
                        </a:spcAft>
                      </a:pPr>
                      <a:endParaRPr lang="en-US" sz="2400" dirty="0">
                        <a:latin typeface="Times New Roman"/>
                        <a:ea typeface="Times New Roman"/>
                        <a:cs typeface="Times New Roman"/>
                      </a:endParaRPr>
                    </a:p>
                  </a:txBody>
                  <a:tcPr marL="68580" marR="68580" marT="0" marB="0"/>
                </a:tc>
              </a:tr>
            </a:tbl>
          </a:graphicData>
        </a:graphic>
      </p:graphicFrame>
      <p:sp>
        <p:nvSpPr>
          <p:cNvPr id="4" name="Slide Number Placeholder 3"/>
          <p:cNvSpPr>
            <a:spLocks noGrp="1"/>
          </p:cNvSpPr>
          <p:nvPr>
            <p:ph type="sldNum" sz="quarter" idx="12"/>
          </p:nvPr>
        </p:nvSpPr>
        <p:spPr/>
        <p:txBody>
          <a:bodyPr/>
          <a:lstStyle/>
          <a:p>
            <a:fld id="{98554918-7F81-4179-ABE7-69427B67C020}" type="slidenum">
              <a:rPr lang="en-US" smtClean="0"/>
              <a:pPr/>
              <a:t>84</a:t>
            </a:fld>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en-US" sz="2800" b="1" dirty="0" smtClean="0">
                <a:latin typeface="Times New Roman" pitchFamily="18" charset="0"/>
                <a:cs typeface="Times New Roman" pitchFamily="18" charset="0"/>
              </a:rPr>
              <a:t>ZOONOSES</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8686800" cy="5791200"/>
          </a:xfrm>
        </p:spPr>
        <p:txBody>
          <a:bodyPr>
            <a:noAutofit/>
          </a:bodyPr>
          <a:lstStyle/>
          <a:p>
            <a:pPr marL="0" marR="0" algn="just">
              <a:spcBef>
                <a:spcPts val="600"/>
              </a:spcBef>
              <a:spcAft>
                <a:spcPts val="1200"/>
              </a:spcAft>
              <a:buNone/>
              <a:tabLst>
                <a:tab pos="457200" algn="l"/>
              </a:tabLst>
            </a:pPr>
            <a:r>
              <a:rPr lang="en-US" sz="2500" dirty="0" smtClean="0">
                <a:latin typeface="Times New Roman"/>
                <a:ea typeface="Calibri"/>
              </a:rPr>
              <a:t>The word “</a:t>
            </a:r>
            <a:r>
              <a:rPr lang="en-US" sz="2500" dirty="0" err="1" smtClean="0">
                <a:latin typeface="Times New Roman"/>
                <a:ea typeface="Calibri"/>
              </a:rPr>
              <a:t>zoonoses</a:t>
            </a:r>
            <a:r>
              <a:rPr lang="en-US" sz="2500" dirty="0" smtClean="0">
                <a:latin typeface="Times New Roman"/>
                <a:ea typeface="Calibri"/>
              </a:rPr>
              <a:t>” was first coined by Dr. </a:t>
            </a:r>
            <a:r>
              <a:rPr lang="en-US" sz="2500" dirty="0" err="1" smtClean="0">
                <a:latin typeface="Times New Roman"/>
                <a:ea typeface="Calibri"/>
              </a:rPr>
              <a:t>Rndolf</a:t>
            </a:r>
            <a:r>
              <a:rPr lang="en-US" sz="2500" dirty="0" smtClean="0">
                <a:latin typeface="Times New Roman"/>
                <a:ea typeface="Calibri"/>
              </a:rPr>
              <a:t> Virchow, a German physician in 1880 to describe the animal diseases transmissible to man. He made an important observation that “</a:t>
            </a:r>
            <a:r>
              <a:rPr lang="en-US" sz="2500" b="1" dirty="0" smtClean="0">
                <a:latin typeface="Times New Roman"/>
                <a:ea typeface="Calibri"/>
              </a:rPr>
              <a:t>Between human </a:t>
            </a:r>
            <a:r>
              <a:rPr lang="en-US" sz="2500" dirty="0" smtClean="0">
                <a:latin typeface="Times New Roman"/>
                <a:ea typeface="Calibri"/>
              </a:rPr>
              <a:t>and</a:t>
            </a:r>
            <a:r>
              <a:rPr lang="en-US" sz="2500" b="1" dirty="0" smtClean="0">
                <a:latin typeface="Times New Roman"/>
                <a:ea typeface="Calibri"/>
              </a:rPr>
              <a:t> animal diseases, there is no dividing line nor should there be</a:t>
            </a:r>
            <a:r>
              <a:rPr lang="en-US" sz="2500" dirty="0" smtClean="0">
                <a:latin typeface="Times New Roman"/>
                <a:ea typeface="Calibri"/>
              </a:rPr>
              <a:t>”.</a:t>
            </a:r>
          </a:p>
          <a:p>
            <a:pPr marL="0" marR="0" algn="just">
              <a:spcBef>
                <a:spcPts val="600"/>
              </a:spcBef>
              <a:spcAft>
                <a:spcPts val="1200"/>
              </a:spcAft>
              <a:tabLst>
                <a:tab pos="457200" algn="l"/>
              </a:tabLst>
            </a:pPr>
            <a:r>
              <a:rPr lang="en-US" sz="2500" dirty="0" smtClean="0">
                <a:latin typeface="Times New Roman"/>
                <a:ea typeface="Calibri"/>
              </a:rPr>
              <a:t>WHO in 1959 defined </a:t>
            </a:r>
            <a:r>
              <a:rPr lang="en-US" sz="2500" dirty="0" err="1" smtClean="0">
                <a:latin typeface="Times New Roman"/>
                <a:ea typeface="Calibri"/>
              </a:rPr>
              <a:t>zoonoses</a:t>
            </a:r>
            <a:r>
              <a:rPr lang="en-US" sz="2500" dirty="0" smtClean="0">
                <a:latin typeface="Times New Roman"/>
                <a:ea typeface="Calibri"/>
              </a:rPr>
              <a:t> as </a:t>
            </a:r>
            <a:r>
              <a:rPr lang="en-US" sz="2500" b="1" dirty="0" smtClean="0">
                <a:latin typeface="Times New Roman"/>
                <a:ea typeface="Calibri"/>
              </a:rPr>
              <a:t>those diseases </a:t>
            </a:r>
            <a:r>
              <a:rPr lang="en-US" sz="2500" dirty="0" smtClean="0">
                <a:latin typeface="Times New Roman"/>
                <a:ea typeface="Calibri"/>
              </a:rPr>
              <a:t>and</a:t>
            </a:r>
            <a:r>
              <a:rPr lang="en-US" sz="2500" b="1" dirty="0" smtClean="0">
                <a:latin typeface="Times New Roman"/>
                <a:ea typeface="Calibri"/>
              </a:rPr>
              <a:t> infections which are naturally transmitted between vertebrate animals </a:t>
            </a:r>
            <a:r>
              <a:rPr lang="en-US" sz="2500" dirty="0" smtClean="0">
                <a:latin typeface="Times New Roman"/>
                <a:ea typeface="Calibri"/>
              </a:rPr>
              <a:t>and</a:t>
            </a:r>
            <a:r>
              <a:rPr lang="en-US" sz="2500" b="1" dirty="0" smtClean="0">
                <a:latin typeface="Times New Roman"/>
                <a:ea typeface="Calibri"/>
              </a:rPr>
              <a:t> man</a:t>
            </a:r>
            <a:r>
              <a:rPr lang="en-US" sz="2500" dirty="0" smtClean="0">
                <a:latin typeface="Times New Roman"/>
                <a:ea typeface="Calibri"/>
              </a:rPr>
              <a:t>. The health of human being is tied to the health of animals.</a:t>
            </a:r>
          </a:p>
          <a:p>
            <a:pPr marL="350838" marR="0" indent="-350838" algn="just">
              <a:spcBef>
                <a:spcPts val="600"/>
              </a:spcBef>
              <a:spcAft>
                <a:spcPts val="1200"/>
              </a:spcAft>
              <a:tabLst>
                <a:tab pos="350838" algn="l"/>
              </a:tabLst>
            </a:pPr>
            <a:r>
              <a:rPr lang="en-US" sz="2500" dirty="0" smtClean="0">
                <a:latin typeface="Times New Roman"/>
                <a:ea typeface="Calibri"/>
              </a:rPr>
              <a:t>Today, man is exposed directly or indirectly to the dreaded (feared) risks of more than </a:t>
            </a:r>
            <a:r>
              <a:rPr lang="en-US" sz="2500" b="1" dirty="0" smtClean="0">
                <a:latin typeface="Times New Roman"/>
                <a:ea typeface="Calibri"/>
              </a:rPr>
              <a:t>300</a:t>
            </a:r>
            <a:r>
              <a:rPr lang="en-US" sz="2500" dirty="0" smtClean="0">
                <a:latin typeface="Times New Roman"/>
                <a:ea typeface="Calibri"/>
              </a:rPr>
              <a:t> </a:t>
            </a:r>
            <a:r>
              <a:rPr lang="en-US" sz="2500" dirty="0" err="1" smtClean="0">
                <a:latin typeface="Times New Roman"/>
                <a:ea typeface="Calibri"/>
              </a:rPr>
              <a:t>zoonotic</a:t>
            </a:r>
            <a:r>
              <a:rPr lang="en-US" sz="2500" dirty="0" smtClean="0">
                <a:latin typeface="Times New Roman"/>
                <a:ea typeface="Calibri"/>
              </a:rPr>
              <a:t> diseases of multiple etiologies, the reservoirs of which occur in </a:t>
            </a:r>
            <a:r>
              <a:rPr lang="en-US" sz="2500" b="1" dirty="0" smtClean="0">
                <a:latin typeface="Times New Roman"/>
                <a:ea typeface="Calibri"/>
              </a:rPr>
              <a:t>domesticated</a:t>
            </a:r>
            <a:r>
              <a:rPr lang="en-US" sz="2500" dirty="0" smtClean="0">
                <a:latin typeface="Times New Roman"/>
                <a:ea typeface="Calibri"/>
              </a:rPr>
              <a:t>, </a:t>
            </a:r>
            <a:r>
              <a:rPr lang="en-US" sz="2500" b="1" dirty="0" smtClean="0">
                <a:latin typeface="Times New Roman"/>
                <a:ea typeface="Calibri"/>
              </a:rPr>
              <a:t>pet</a:t>
            </a:r>
            <a:r>
              <a:rPr lang="en-US" sz="2500" dirty="0" smtClean="0">
                <a:latin typeface="Times New Roman"/>
                <a:ea typeface="Calibri"/>
              </a:rPr>
              <a:t>, </a:t>
            </a:r>
            <a:r>
              <a:rPr lang="en-US" sz="2500" b="1" dirty="0" smtClean="0">
                <a:latin typeface="Times New Roman"/>
                <a:ea typeface="Calibri"/>
              </a:rPr>
              <a:t>farm,</a:t>
            </a:r>
            <a:r>
              <a:rPr lang="en-US" sz="2500" dirty="0" smtClean="0">
                <a:latin typeface="Times New Roman"/>
                <a:ea typeface="Calibri"/>
              </a:rPr>
              <a:t> </a:t>
            </a:r>
            <a:r>
              <a:rPr lang="en-US" sz="2500" b="1" dirty="0" smtClean="0">
                <a:latin typeface="Times New Roman"/>
                <a:ea typeface="Calibri"/>
              </a:rPr>
              <a:t>captive</a:t>
            </a:r>
            <a:r>
              <a:rPr lang="en-US" sz="2500" dirty="0" smtClean="0">
                <a:latin typeface="Times New Roman"/>
                <a:ea typeface="Calibri"/>
              </a:rPr>
              <a:t> and </a:t>
            </a:r>
            <a:r>
              <a:rPr lang="en-US" sz="2500" b="1" dirty="0" smtClean="0">
                <a:latin typeface="Times New Roman"/>
                <a:ea typeface="Calibri"/>
              </a:rPr>
              <a:t>wild animals</a:t>
            </a:r>
            <a:r>
              <a:rPr lang="en-US" sz="2500" dirty="0" smtClean="0">
                <a:latin typeface="Times New Roman"/>
                <a:ea typeface="Calibri"/>
              </a:rPr>
              <a:t>.</a:t>
            </a:r>
          </a:p>
        </p:txBody>
      </p:sp>
      <p:sp>
        <p:nvSpPr>
          <p:cNvPr id="4" name="Slide Number Placeholder 3"/>
          <p:cNvSpPr>
            <a:spLocks noGrp="1"/>
          </p:cNvSpPr>
          <p:nvPr>
            <p:ph type="sldNum" sz="quarter" idx="12"/>
          </p:nvPr>
        </p:nvSpPr>
        <p:spPr/>
        <p:txBody>
          <a:bodyPr/>
          <a:lstStyle/>
          <a:p>
            <a:fld id="{98554918-7F81-4179-ABE7-69427B67C020}" type="slidenum">
              <a:rPr lang="en-US" smtClean="0"/>
              <a:pPr/>
              <a:t>85</a:t>
            </a:fld>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324600"/>
          </a:xfrm>
        </p:spPr>
        <p:txBody>
          <a:bodyPr>
            <a:normAutofit/>
          </a:bodyPr>
          <a:lstStyle/>
          <a:p>
            <a:pPr marL="288925" indent="-288925" algn="just"/>
            <a:r>
              <a:rPr lang="en-US" sz="2600" kern="50" dirty="0" smtClean="0">
                <a:latin typeface="Times New Roman" pitchFamily="18" charset="0"/>
                <a:ea typeface="DejaVuSans"/>
                <a:cs typeface="Times New Roman" pitchFamily="18" charset="0"/>
              </a:rPr>
              <a:t>Any disease or infection that is naturally transmissible from vertebrate animals to humans and vice-versa is classified as a </a:t>
            </a:r>
            <a:r>
              <a:rPr lang="en-US" sz="2600" b="1" kern="50" dirty="0" err="1" smtClean="0">
                <a:latin typeface="Times New Roman" pitchFamily="18" charset="0"/>
                <a:ea typeface="DejaVuSans"/>
                <a:cs typeface="Times New Roman" pitchFamily="18" charset="0"/>
              </a:rPr>
              <a:t>zoonosis</a:t>
            </a:r>
            <a:endParaRPr lang="en-US" sz="2600" b="1" kern="50" dirty="0" smtClean="0">
              <a:latin typeface="Times New Roman" pitchFamily="18" charset="0"/>
              <a:ea typeface="DejaVuSans"/>
              <a:cs typeface="Times New Roman" pitchFamily="18" charset="0"/>
            </a:endParaRPr>
          </a:p>
          <a:p>
            <a:pPr marL="288925" indent="-288925"/>
            <a:r>
              <a:rPr lang="en-US" sz="2600" kern="50" dirty="0" smtClean="0">
                <a:latin typeface="Times New Roman" pitchFamily="18" charset="0"/>
                <a:ea typeface="DejaVuSans"/>
                <a:cs typeface="Times New Roman" pitchFamily="18" charset="0"/>
              </a:rPr>
              <a:t>They are caused by </a:t>
            </a:r>
            <a:r>
              <a:rPr lang="en-US" sz="2600" b="1" kern="50" dirty="0" smtClean="0">
                <a:latin typeface="Times New Roman" pitchFamily="18" charset="0"/>
                <a:ea typeface="DejaVuSans"/>
                <a:cs typeface="Times New Roman" pitchFamily="18" charset="0"/>
              </a:rPr>
              <a:t>all types of agents</a:t>
            </a:r>
          </a:p>
          <a:p>
            <a:pPr marL="288925" marR="0" indent="-288925" algn="just">
              <a:lnSpc>
                <a:spcPct val="150000"/>
              </a:lnSpc>
              <a:spcBef>
                <a:spcPts val="600"/>
              </a:spcBef>
              <a:spcAft>
                <a:spcPts val="0"/>
              </a:spcAft>
              <a:buNone/>
            </a:pPr>
            <a:r>
              <a:rPr lang="en-US" sz="2800" b="1" dirty="0" smtClean="0">
                <a:latin typeface="Times New Roman"/>
                <a:ea typeface="Calibri"/>
              </a:rPr>
              <a:t>Percentage of </a:t>
            </a:r>
            <a:r>
              <a:rPr lang="en-US" sz="2800" b="1" dirty="0" err="1" smtClean="0">
                <a:latin typeface="Times New Roman"/>
                <a:ea typeface="Calibri"/>
              </a:rPr>
              <a:t>Zoonoses</a:t>
            </a:r>
            <a:r>
              <a:rPr lang="en-US" sz="2800" b="1" dirty="0" smtClean="0">
                <a:latin typeface="Times New Roman"/>
                <a:ea typeface="Calibri"/>
              </a:rPr>
              <a:t> from human infectious diseases</a:t>
            </a:r>
            <a:r>
              <a:rPr lang="en-US" sz="2600" dirty="0" smtClean="0">
                <a:latin typeface="Times New Roman"/>
                <a:ea typeface="Calibri"/>
              </a:rPr>
              <a:t>: </a:t>
            </a:r>
          </a:p>
          <a:p>
            <a:pPr marL="288925" marR="0" indent="-288925" algn="just">
              <a:lnSpc>
                <a:spcPct val="150000"/>
              </a:lnSpc>
              <a:spcBef>
                <a:spcPts val="600"/>
              </a:spcBef>
              <a:spcAft>
                <a:spcPts val="0"/>
              </a:spcAft>
            </a:pPr>
            <a:r>
              <a:rPr lang="en-US" sz="2600" b="1" dirty="0" smtClean="0">
                <a:latin typeface="Times New Roman"/>
                <a:ea typeface="Calibri"/>
              </a:rPr>
              <a:t>61%</a:t>
            </a:r>
            <a:r>
              <a:rPr lang="en-US" sz="2600" dirty="0" smtClean="0">
                <a:latin typeface="Times New Roman"/>
                <a:ea typeface="Calibri"/>
              </a:rPr>
              <a:t> of human infectious diseases are </a:t>
            </a:r>
            <a:r>
              <a:rPr lang="en-US" sz="2600" dirty="0" err="1" smtClean="0">
                <a:latin typeface="Times New Roman"/>
                <a:ea typeface="Calibri"/>
              </a:rPr>
              <a:t>zoonotic</a:t>
            </a:r>
            <a:r>
              <a:rPr lang="en-US" sz="2600" dirty="0" smtClean="0">
                <a:latin typeface="Times New Roman"/>
                <a:ea typeface="Calibri"/>
              </a:rPr>
              <a:t> </a:t>
            </a:r>
          </a:p>
          <a:p>
            <a:pPr marL="288925" marR="0" indent="-288925" algn="just">
              <a:lnSpc>
                <a:spcPct val="150000"/>
              </a:lnSpc>
              <a:spcBef>
                <a:spcPts val="600"/>
              </a:spcBef>
              <a:spcAft>
                <a:spcPts val="0"/>
              </a:spcAft>
            </a:pPr>
            <a:r>
              <a:rPr lang="en-US" sz="2600" b="1" dirty="0" smtClean="0">
                <a:latin typeface="Times New Roman"/>
                <a:ea typeface="Calibri"/>
              </a:rPr>
              <a:t>75%</a:t>
            </a:r>
            <a:r>
              <a:rPr lang="en-US" sz="2600" dirty="0" smtClean="0">
                <a:latin typeface="Times New Roman"/>
                <a:ea typeface="Calibri"/>
              </a:rPr>
              <a:t> of human emerging infectious diseases are </a:t>
            </a:r>
            <a:r>
              <a:rPr lang="en-US" sz="2600" dirty="0" err="1" smtClean="0">
                <a:latin typeface="Times New Roman"/>
                <a:ea typeface="Calibri"/>
              </a:rPr>
              <a:t>zoonotic</a:t>
            </a:r>
            <a:r>
              <a:rPr lang="en-US" sz="2600" dirty="0" smtClean="0">
                <a:latin typeface="Times New Roman"/>
                <a:ea typeface="Calibri"/>
              </a:rPr>
              <a:t> (</a:t>
            </a:r>
            <a:r>
              <a:rPr lang="en-US" sz="2600" kern="50" dirty="0" smtClean="0">
                <a:latin typeface="Times New Roman" pitchFamily="18" charset="0"/>
                <a:ea typeface="DejaVuSans"/>
                <a:cs typeface="Times New Roman" pitchFamily="18" charset="0"/>
              </a:rPr>
              <a:t>pathogens originating from an animal or from products of animal origin)</a:t>
            </a:r>
            <a:endParaRPr lang="en-US" sz="2600" dirty="0" smtClean="0">
              <a:latin typeface="Times New Roman"/>
              <a:ea typeface="Calibri"/>
            </a:endParaRPr>
          </a:p>
          <a:p>
            <a:pPr marL="288925" marR="0" indent="-288925" algn="just">
              <a:lnSpc>
                <a:spcPct val="150000"/>
              </a:lnSpc>
              <a:spcBef>
                <a:spcPts val="600"/>
              </a:spcBef>
              <a:spcAft>
                <a:spcPts val="0"/>
              </a:spcAft>
              <a:tabLst>
                <a:tab pos="457200" algn="l"/>
              </a:tabLst>
            </a:pPr>
            <a:r>
              <a:rPr lang="en-US" sz="2600" b="1" dirty="0" smtClean="0">
                <a:latin typeface="Times New Roman"/>
                <a:ea typeface="Calibri"/>
              </a:rPr>
              <a:t>33%</a:t>
            </a:r>
            <a:r>
              <a:rPr lang="en-US" sz="2600" dirty="0" smtClean="0">
                <a:latin typeface="Times New Roman"/>
                <a:ea typeface="Calibri"/>
              </a:rPr>
              <a:t> of </a:t>
            </a:r>
            <a:r>
              <a:rPr lang="en-US" sz="2600" dirty="0" err="1" smtClean="0">
                <a:latin typeface="Times New Roman"/>
                <a:ea typeface="Calibri"/>
              </a:rPr>
              <a:t>Zoonoses</a:t>
            </a:r>
            <a:r>
              <a:rPr lang="en-US" sz="2600" dirty="0" smtClean="0">
                <a:latin typeface="Times New Roman"/>
                <a:ea typeface="Calibri"/>
              </a:rPr>
              <a:t> are transmissible between humans.</a:t>
            </a:r>
          </a:p>
        </p:txBody>
      </p:sp>
      <p:sp>
        <p:nvSpPr>
          <p:cNvPr id="4" name="Slide Number Placeholder 3"/>
          <p:cNvSpPr>
            <a:spLocks noGrp="1"/>
          </p:cNvSpPr>
          <p:nvPr>
            <p:ph type="sldNum" sz="quarter" idx="12"/>
          </p:nvPr>
        </p:nvSpPr>
        <p:spPr/>
        <p:txBody>
          <a:bodyPr/>
          <a:lstStyle/>
          <a:p>
            <a:fld id="{98554918-7F81-4179-ABE7-69427B67C020}" type="slidenum">
              <a:rPr lang="en-US" smtClean="0"/>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Autofit/>
          </a:bodyPr>
          <a:lstStyle/>
          <a:p>
            <a:r>
              <a:rPr lang="en-US" sz="2800" b="1" dirty="0" smtClean="0">
                <a:latin typeface="Times New Roman" pitchFamily="18" charset="0"/>
                <a:cs typeface="Times New Roman" pitchFamily="18" charset="0"/>
              </a:rPr>
              <a:t>Classification of </a:t>
            </a:r>
            <a:r>
              <a:rPr lang="en-US" sz="2800" b="1" dirty="0" err="1" smtClean="0">
                <a:latin typeface="Times New Roman" pitchFamily="18" charset="0"/>
                <a:cs typeface="Times New Roman" pitchFamily="18" charset="0"/>
              </a:rPr>
              <a:t>Zoonoses</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8686800" cy="5715000"/>
          </a:xfrm>
        </p:spPr>
        <p:txBody>
          <a:bodyPr>
            <a:normAutofit/>
          </a:bodyPr>
          <a:lstStyle/>
          <a:p>
            <a:pPr marL="0" marR="0" algn="just">
              <a:spcBef>
                <a:spcPts val="600"/>
              </a:spcBef>
              <a:spcAft>
                <a:spcPts val="0"/>
              </a:spcAft>
              <a:tabLst>
                <a:tab pos="457200" algn="l"/>
              </a:tabLst>
            </a:pPr>
            <a:r>
              <a:rPr lang="en-US" sz="2600" dirty="0" err="1" smtClean="0">
                <a:latin typeface="Times New Roman"/>
                <a:ea typeface="Calibri"/>
              </a:rPr>
              <a:t>Zoonoses</a:t>
            </a:r>
            <a:r>
              <a:rPr lang="en-US" sz="2600" dirty="0" smtClean="0">
                <a:latin typeface="Times New Roman"/>
                <a:ea typeface="Calibri"/>
              </a:rPr>
              <a:t> are important public health problems in many developing countries of the world.</a:t>
            </a:r>
          </a:p>
          <a:p>
            <a:pPr marL="0" marR="0" algn="just">
              <a:lnSpc>
                <a:spcPct val="150000"/>
              </a:lnSpc>
              <a:spcBef>
                <a:spcPts val="600"/>
              </a:spcBef>
              <a:spcAft>
                <a:spcPts val="0"/>
              </a:spcAft>
              <a:tabLst>
                <a:tab pos="457200" algn="l"/>
              </a:tabLst>
            </a:pPr>
            <a:r>
              <a:rPr lang="en-US" sz="2600" dirty="0" smtClean="0">
                <a:latin typeface="Times New Roman"/>
                <a:ea typeface="Calibri"/>
              </a:rPr>
              <a:t>As a result of </a:t>
            </a:r>
          </a:p>
          <a:p>
            <a:pPr marL="1203325" marR="0" indent="-395288" algn="just">
              <a:spcBef>
                <a:spcPts val="600"/>
              </a:spcBef>
              <a:spcAft>
                <a:spcPts val="0"/>
              </a:spcAft>
              <a:buFont typeface="+mj-lt"/>
              <a:buAutoNum type="arabicPeriod"/>
              <a:tabLst>
                <a:tab pos="457200" algn="l"/>
              </a:tabLst>
            </a:pPr>
            <a:r>
              <a:rPr lang="en-US" sz="2600" dirty="0" smtClean="0">
                <a:latin typeface="Times New Roman"/>
                <a:ea typeface="Calibri"/>
              </a:rPr>
              <a:t>Improved laboratory facilities,</a:t>
            </a:r>
          </a:p>
          <a:p>
            <a:pPr marL="1203325" marR="0" indent="-395288" algn="just">
              <a:spcBef>
                <a:spcPts val="600"/>
              </a:spcBef>
              <a:spcAft>
                <a:spcPts val="0"/>
              </a:spcAft>
              <a:buFont typeface="+mj-lt"/>
              <a:buAutoNum type="arabicPeriod"/>
              <a:tabLst>
                <a:tab pos="457200" algn="l"/>
              </a:tabLst>
            </a:pPr>
            <a:r>
              <a:rPr lang="en-US" sz="2600" dirty="0" smtClean="0">
                <a:latin typeface="Times New Roman"/>
                <a:ea typeface="Calibri"/>
              </a:rPr>
              <a:t>Well trained staffs,</a:t>
            </a:r>
          </a:p>
          <a:p>
            <a:pPr marL="1203325" marR="0" indent="-395288" algn="just">
              <a:spcBef>
                <a:spcPts val="600"/>
              </a:spcBef>
              <a:spcAft>
                <a:spcPts val="0"/>
              </a:spcAft>
              <a:buFont typeface="+mj-lt"/>
              <a:buAutoNum type="arabicPeriod"/>
              <a:tabLst>
                <a:tab pos="457200" algn="l"/>
              </a:tabLst>
            </a:pPr>
            <a:r>
              <a:rPr lang="en-US" sz="2600" dirty="0" smtClean="0">
                <a:latin typeface="Times New Roman"/>
                <a:ea typeface="Calibri"/>
              </a:rPr>
              <a:t>Adequate manpower and </a:t>
            </a:r>
          </a:p>
          <a:p>
            <a:pPr marL="1203325" marR="0" indent="-395288" algn="just">
              <a:spcBef>
                <a:spcPts val="600"/>
              </a:spcBef>
              <a:spcAft>
                <a:spcPts val="0"/>
              </a:spcAft>
              <a:buFont typeface="+mj-lt"/>
              <a:buAutoNum type="arabicPeriod"/>
              <a:tabLst>
                <a:tab pos="457200" algn="l"/>
              </a:tabLst>
            </a:pPr>
            <a:r>
              <a:rPr lang="en-US" sz="2600" dirty="0" smtClean="0">
                <a:latin typeface="Times New Roman"/>
                <a:ea typeface="Calibri"/>
              </a:rPr>
              <a:t>Increased awareness among scientists, </a:t>
            </a:r>
          </a:p>
          <a:p>
            <a:pPr marL="0" marR="0" indent="0" algn="just">
              <a:lnSpc>
                <a:spcPct val="150000"/>
              </a:lnSpc>
              <a:spcBef>
                <a:spcPts val="600"/>
              </a:spcBef>
              <a:spcAft>
                <a:spcPts val="0"/>
              </a:spcAft>
              <a:buNone/>
              <a:tabLst>
                <a:tab pos="457200" algn="l"/>
              </a:tabLst>
            </a:pPr>
            <a:r>
              <a:rPr lang="en-US" sz="2600" dirty="0" smtClean="0">
                <a:latin typeface="Times New Roman"/>
                <a:ea typeface="Calibri"/>
              </a:rPr>
              <a:t>large number of </a:t>
            </a:r>
            <a:r>
              <a:rPr lang="en-US" sz="2600" dirty="0" err="1" smtClean="0">
                <a:latin typeface="Times New Roman"/>
                <a:ea typeface="Calibri"/>
              </a:rPr>
              <a:t>zoonotic</a:t>
            </a:r>
            <a:r>
              <a:rPr lang="en-US" sz="2600" dirty="0" smtClean="0">
                <a:latin typeface="Times New Roman"/>
                <a:ea typeface="Calibri"/>
              </a:rPr>
              <a:t> diseases of diverse etiologies have been recognized. This therefore, demands for a classification of </a:t>
            </a:r>
            <a:r>
              <a:rPr lang="en-US" sz="2600" dirty="0" err="1" smtClean="0">
                <a:latin typeface="Times New Roman"/>
                <a:ea typeface="Calibri"/>
              </a:rPr>
              <a:t>zoonoses</a:t>
            </a:r>
            <a:r>
              <a:rPr lang="en-US" sz="2600" dirty="0" smtClean="0">
                <a:latin typeface="Times New Roman"/>
                <a:ea typeface="Calibri"/>
              </a:rPr>
              <a:t>. </a:t>
            </a:r>
            <a:r>
              <a:rPr lang="en-US" sz="2600" dirty="0" err="1" smtClean="0">
                <a:latin typeface="Times New Roman"/>
                <a:ea typeface="Calibri"/>
              </a:rPr>
              <a:t>zoonoses</a:t>
            </a:r>
            <a:r>
              <a:rPr lang="en-US" sz="2600" dirty="0" smtClean="0">
                <a:latin typeface="Times New Roman"/>
                <a:ea typeface="Calibri"/>
              </a:rPr>
              <a:t> are classified as follows:</a:t>
            </a:r>
          </a:p>
          <a:p>
            <a:endParaRPr lang="en-US" sz="2400"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533400"/>
          </a:xfrm>
        </p:spPr>
        <p:txBody>
          <a:bodyPr>
            <a:noAutofit/>
          </a:bodyPr>
          <a:lstStyle/>
          <a:p>
            <a:pPr marL="396875" lvl="1" indent="-396875" algn="ctr" rtl="0">
              <a:spcBef>
                <a:spcPct val="0"/>
              </a:spcBef>
              <a:buFont typeface="+mj-lt"/>
              <a:buAutoNum type="alphaUcPeriod"/>
              <a:tabLst>
                <a:tab pos="168275" algn="l"/>
                <a:tab pos="579438" algn="l"/>
              </a:tabLst>
            </a:pPr>
            <a:r>
              <a:rPr lang="en-US" sz="2800" b="1" dirty="0" smtClean="0">
                <a:latin typeface="Times New Roman"/>
                <a:ea typeface="Calibri"/>
              </a:rPr>
              <a:t> According to the type of causative/etiological agents</a:t>
            </a:r>
            <a:r>
              <a:rPr lang="en-US" sz="2800" dirty="0" smtClean="0">
                <a:latin typeface="Times New Roman"/>
                <a:ea typeface="Calibri"/>
              </a:rPr>
              <a:t>:</a:t>
            </a:r>
            <a:endParaRPr lang="en-US" sz="2800" dirty="0"/>
          </a:p>
        </p:txBody>
      </p:sp>
      <p:sp>
        <p:nvSpPr>
          <p:cNvPr id="3" name="Content Placeholder 2"/>
          <p:cNvSpPr>
            <a:spLocks noGrp="1"/>
          </p:cNvSpPr>
          <p:nvPr>
            <p:ph idx="1"/>
          </p:nvPr>
        </p:nvSpPr>
        <p:spPr>
          <a:xfrm>
            <a:off x="228600" y="914400"/>
            <a:ext cx="8686800" cy="5715000"/>
          </a:xfrm>
        </p:spPr>
        <p:txBody>
          <a:bodyPr>
            <a:noAutofit/>
          </a:bodyPr>
          <a:lstStyle/>
          <a:p>
            <a:pPr marL="396875" lvl="1" indent="-396875" algn="just">
              <a:spcBef>
                <a:spcPts val="600"/>
              </a:spcBef>
              <a:spcAft>
                <a:spcPts val="1200"/>
              </a:spcAft>
              <a:buFont typeface="+mj-lt"/>
              <a:buAutoNum type="arabicPeriod"/>
              <a:tabLst>
                <a:tab pos="350838" algn="l"/>
                <a:tab pos="914400" algn="l"/>
              </a:tabLst>
            </a:pPr>
            <a:r>
              <a:rPr lang="en-US" sz="2400" b="1" dirty="0" smtClean="0">
                <a:latin typeface="Times New Roman"/>
                <a:ea typeface="Calibri"/>
              </a:rPr>
              <a:t>Viral </a:t>
            </a:r>
            <a:r>
              <a:rPr lang="en-US" sz="2400" b="1" dirty="0" err="1" smtClean="0">
                <a:latin typeface="Times New Roman"/>
                <a:ea typeface="Calibri"/>
              </a:rPr>
              <a:t>zoonosis</a:t>
            </a:r>
            <a:r>
              <a:rPr lang="en-US" sz="2400" b="1" dirty="0" smtClean="0">
                <a:latin typeface="Times New Roman"/>
                <a:ea typeface="Calibri"/>
              </a:rPr>
              <a:t>:</a:t>
            </a:r>
            <a:r>
              <a:rPr lang="en-US" sz="2400" dirty="0" smtClean="0">
                <a:latin typeface="Times New Roman"/>
                <a:ea typeface="Calibri"/>
              </a:rPr>
              <a:t> It is caused by a virus, e.g. RVF, rabies, avian influenza, </a:t>
            </a:r>
            <a:r>
              <a:rPr lang="en-US" sz="2400" dirty="0" err="1" smtClean="0">
                <a:latin typeface="Times New Roman"/>
                <a:ea typeface="Calibri"/>
              </a:rPr>
              <a:t>orf</a:t>
            </a:r>
            <a:r>
              <a:rPr lang="en-US" sz="2400" dirty="0" smtClean="0">
                <a:latin typeface="Times New Roman"/>
                <a:ea typeface="Calibri"/>
              </a:rPr>
              <a:t>, etc</a:t>
            </a:r>
          </a:p>
          <a:p>
            <a:pPr marL="396875" lvl="1" indent="-396875" algn="just">
              <a:spcBef>
                <a:spcPts val="600"/>
              </a:spcBef>
              <a:spcAft>
                <a:spcPts val="1200"/>
              </a:spcAft>
              <a:buFont typeface="+mj-lt"/>
              <a:buAutoNum type="arabicPeriod"/>
              <a:tabLst>
                <a:tab pos="350838" algn="l"/>
                <a:tab pos="914400" algn="l"/>
              </a:tabLst>
            </a:pPr>
            <a:r>
              <a:rPr lang="en-US" sz="2400" b="1" dirty="0" smtClean="0">
                <a:latin typeface="Times New Roman"/>
                <a:ea typeface="Calibri"/>
              </a:rPr>
              <a:t>Bacterial </a:t>
            </a:r>
            <a:r>
              <a:rPr lang="en-US" sz="2400" b="1" dirty="0" err="1" smtClean="0">
                <a:latin typeface="Times New Roman"/>
                <a:ea typeface="Calibri"/>
              </a:rPr>
              <a:t>zoonosis</a:t>
            </a:r>
            <a:r>
              <a:rPr lang="en-US" sz="2400" b="1" dirty="0" smtClean="0">
                <a:latin typeface="Times New Roman"/>
                <a:ea typeface="Calibri"/>
              </a:rPr>
              <a:t>:</a:t>
            </a:r>
            <a:r>
              <a:rPr lang="en-US" sz="2400" dirty="0" smtClean="0">
                <a:latin typeface="Times New Roman"/>
                <a:ea typeface="Calibri"/>
              </a:rPr>
              <a:t> This </a:t>
            </a:r>
            <a:r>
              <a:rPr lang="en-US" sz="2400" dirty="0" err="1" smtClean="0">
                <a:latin typeface="Times New Roman"/>
                <a:ea typeface="Calibri"/>
              </a:rPr>
              <a:t>zoonosis</a:t>
            </a:r>
            <a:r>
              <a:rPr lang="en-US" sz="2400" dirty="0" smtClean="0">
                <a:latin typeface="Times New Roman"/>
                <a:ea typeface="Calibri"/>
              </a:rPr>
              <a:t> is caused by a bacterium, e.g. anthrax, brucellosis, tuberculosis, </a:t>
            </a:r>
            <a:r>
              <a:rPr lang="en-US" sz="2400" dirty="0" err="1" smtClean="0">
                <a:latin typeface="Times New Roman"/>
                <a:ea typeface="Calibri"/>
              </a:rPr>
              <a:t>colibacillosis</a:t>
            </a:r>
            <a:r>
              <a:rPr lang="en-US" sz="2400" dirty="0" smtClean="0">
                <a:latin typeface="Times New Roman"/>
                <a:ea typeface="Calibri"/>
              </a:rPr>
              <a:t>, </a:t>
            </a:r>
            <a:r>
              <a:rPr lang="en-US" sz="2400" dirty="0" err="1" smtClean="0">
                <a:latin typeface="Times New Roman"/>
                <a:ea typeface="Calibri"/>
              </a:rPr>
              <a:t>leptospirosis</a:t>
            </a:r>
            <a:r>
              <a:rPr lang="en-US" sz="2400" dirty="0" smtClean="0">
                <a:latin typeface="Times New Roman"/>
                <a:ea typeface="Calibri"/>
              </a:rPr>
              <a:t>,, </a:t>
            </a:r>
            <a:r>
              <a:rPr lang="en-US" sz="2400" dirty="0" err="1" smtClean="0">
                <a:latin typeface="Times New Roman"/>
                <a:ea typeface="Calibri"/>
              </a:rPr>
              <a:t>salmonellosis</a:t>
            </a:r>
            <a:r>
              <a:rPr lang="en-US" sz="2400" dirty="0" smtClean="0">
                <a:latin typeface="Times New Roman"/>
                <a:ea typeface="Calibri"/>
              </a:rPr>
              <a:t>, tetanus, </a:t>
            </a:r>
            <a:r>
              <a:rPr lang="en-US" sz="2400" dirty="0" err="1" smtClean="0">
                <a:latin typeface="Times New Roman"/>
                <a:ea typeface="Calibri"/>
              </a:rPr>
              <a:t>yersiniosis</a:t>
            </a:r>
            <a:r>
              <a:rPr lang="en-US" sz="2400" dirty="0" smtClean="0">
                <a:latin typeface="Times New Roman"/>
                <a:ea typeface="Calibri"/>
              </a:rPr>
              <a:t>, </a:t>
            </a:r>
            <a:r>
              <a:rPr lang="en-US" sz="2400" dirty="0" err="1" smtClean="0">
                <a:latin typeface="Times New Roman"/>
                <a:ea typeface="Calibri"/>
              </a:rPr>
              <a:t>listeriosis</a:t>
            </a:r>
            <a:r>
              <a:rPr lang="en-US" sz="2400" dirty="0" smtClean="0">
                <a:latin typeface="Times New Roman"/>
                <a:ea typeface="Calibri"/>
              </a:rPr>
              <a:t>, staphylococcus, etc</a:t>
            </a:r>
          </a:p>
          <a:p>
            <a:pPr marL="396875" lvl="1" indent="-396875" algn="just">
              <a:spcBef>
                <a:spcPts val="600"/>
              </a:spcBef>
              <a:spcAft>
                <a:spcPts val="1200"/>
              </a:spcAft>
              <a:buFont typeface="+mj-lt"/>
              <a:buAutoNum type="arabicPeriod"/>
              <a:tabLst>
                <a:tab pos="350838" algn="l"/>
                <a:tab pos="914400" algn="l"/>
              </a:tabLst>
            </a:pPr>
            <a:r>
              <a:rPr lang="en-US" sz="2400" b="1" dirty="0" err="1" smtClean="0">
                <a:latin typeface="Times New Roman"/>
                <a:ea typeface="Calibri"/>
              </a:rPr>
              <a:t>Rickettsial</a:t>
            </a:r>
            <a:r>
              <a:rPr lang="en-US" sz="2400" b="1" dirty="0" smtClean="0">
                <a:latin typeface="Times New Roman"/>
                <a:ea typeface="Calibri"/>
              </a:rPr>
              <a:t> </a:t>
            </a:r>
            <a:r>
              <a:rPr lang="en-US" sz="2400" b="1" dirty="0" err="1" smtClean="0">
                <a:latin typeface="Times New Roman"/>
                <a:ea typeface="Calibri"/>
              </a:rPr>
              <a:t>zoonosis</a:t>
            </a:r>
            <a:r>
              <a:rPr lang="en-US" sz="2400" b="1" dirty="0" smtClean="0">
                <a:latin typeface="Times New Roman"/>
                <a:ea typeface="Calibri"/>
              </a:rPr>
              <a:t>:</a:t>
            </a:r>
            <a:r>
              <a:rPr lang="en-US" sz="2400" dirty="0" smtClean="0">
                <a:latin typeface="Times New Roman"/>
                <a:ea typeface="Calibri"/>
              </a:rPr>
              <a:t> The etiologic agent of this </a:t>
            </a:r>
            <a:r>
              <a:rPr lang="en-US" sz="2400" dirty="0" err="1" smtClean="0">
                <a:latin typeface="Times New Roman"/>
                <a:ea typeface="Calibri"/>
              </a:rPr>
              <a:t>zoonosis</a:t>
            </a:r>
            <a:r>
              <a:rPr lang="en-US" sz="2400" dirty="0" smtClean="0">
                <a:latin typeface="Times New Roman"/>
                <a:ea typeface="Calibri"/>
              </a:rPr>
              <a:t> is a </a:t>
            </a:r>
            <a:r>
              <a:rPr lang="en-US" sz="2400" dirty="0" err="1" smtClean="0">
                <a:latin typeface="Times New Roman"/>
                <a:ea typeface="Calibri"/>
              </a:rPr>
              <a:t>rickettsia</a:t>
            </a:r>
            <a:r>
              <a:rPr lang="en-US" sz="2400" dirty="0" smtClean="0">
                <a:latin typeface="Times New Roman"/>
                <a:ea typeface="Calibri"/>
              </a:rPr>
              <a:t>, e.g. </a:t>
            </a:r>
            <a:r>
              <a:rPr lang="en-US" sz="2400" dirty="0" err="1" smtClean="0">
                <a:latin typeface="Times New Roman"/>
                <a:ea typeface="Calibri"/>
              </a:rPr>
              <a:t>coxiellosis</a:t>
            </a:r>
            <a:r>
              <a:rPr lang="en-US" sz="2400" dirty="0" smtClean="0">
                <a:latin typeface="Times New Roman"/>
                <a:ea typeface="Calibri"/>
              </a:rPr>
              <a:t> (Q fever), </a:t>
            </a:r>
            <a:r>
              <a:rPr lang="en-US" sz="2400" dirty="0" err="1" smtClean="0">
                <a:latin typeface="Times New Roman"/>
                <a:ea typeface="Calibri"/>
              </a:rPr>
              <a:t>rickettsial</a:t>
            </a:r>
            <a:r>
              <a:rPr lang="en-US" sz="2400" dirty="0" smtClean="0">
                <a:latin typeface="Times New Roman"/>
                <a:ea typeface="Calibri"/>
              </a:rPr>
              <a:t> pox, scrub typhus (</a:t>
            </a:r>
            <a:r>
              <a:rPr lang="en-US" sz="2400" dirty="0" err="1" smtClean="0">
                <a:latin typeface="Times New Roman"/>
                <a:ea typeface="Calibri"/>
              </a:rPr>
              <a:t>Rickettsia</a:t>
            </a:r>
            <a:r>
              <a:rPr lang="en-US" sz="2400" dirty="0" smtClean="0">
                <a:latin typeface="Times New Roman"/>
                <a:ea typeface="Calibri"/>
              </a:rPr>
              <a:t> </a:t>
            </a:r>
            <a:r>
              <a:rPr lang="en-US" sz="2400" dirty="0" err="1" smtClean="0">
                <a:latin typeface="Times New Roman"/>
                <a:ea typeface="Calibri"/>
              </a:rPr>
              <a:t>tsutsugamushi</a:t>
            </a:r>
            <a:r>
              <a:rPr lang="en-US" sz="2400" dirty="0" smtClean="0">
                <a:latin typeface="Times New Roman"/>
                <a:ea typeface="Calibri"/>
              </a:rPr>
              <a:t>) and Rocky Mountain spotted fever.</a:t>
            </a:r>
          </a:p>
          <a:p>
            <a:pPr marL="396875" lvl="1" indent="-396875" algn="just">
              <a:spcBef>
                <a:spcPts val="600"/>
              </a:spcBef>
              <a:spcAft>
                <a:spcPts val="1200"/>
              </a:spcAft>
              <a:buFont typeface="+mj-lt"/>
              <a:buAutoNum type="arabicPeriod"/>
              <a:tabLst>
                <a:tab pos="350838" algn="l"/>
                <a:tab pos="914400" algn="l"/>
              </a:tabLst>
            </a:pPr>
            <a:r>
              <a:rPr lang="en-US" sz="2400" b="1" dirty="0" err="1" smtClean="0">
                <a:latin typeface="Times New Roman"/>
                <a:ea typeface="Calibri"/>
              </a:rPr>
              <a:t>Chlamydial</a:t>
            </a:r>
            <a:r>
              <a:rPr lang="en-US" sz="2400" b="1" dirty="0" smtClean="0">
                <a:latin typeface="Times New Roman"/>
                <a:ea typeface="Calibri"/>
              </a:rPr>
              <a:t> </a:t>
            </a:r>
            <a:r>
              <a:rPr lang="en-US" sz="2400" b="1" dirty="0" err="1" smtClean="0">
                <a:latin typeface="Times New Roman"/>
                <a:ea typeface="Calibri"/>
              </a:rPr>
              <a:t>zoonosis</a:t>
            </a:r>
            <a:r>
              <a:rPr lang="en-US" sz="2400" b="1" dirty="0" smtClean="0">
                <a:latin typeface="Times New Roman"/>
                <a:ea typeface="Calibri"/>
              </a:rPr>
              <a:t>:</a:t>
            </a:r>
            <a:r>
              <a:rPr lang="en-US" sz="2400" dirty="0" smtClean="0">
                <a:latin typeface="Times New Roman"/>
                <a:ea typeface="Calibri"/>
              </a:rPr>
              <a:t> Chlamydia is the cause of this </a:t>
            </a:r>
            <a:r>
              <a:rPr lang="en-US" sz="2400" dirty="0" err="1" smtClean="0">
                <a:latin typeface="Times New Roman"/>
                <a:ea typeface="Calibri"/>
              </a:rPr>
              <a:t>zoonosis</a:t>
            </a:r>
            <a:r>
              <a:rPr lang="en-US" sz="2400" dirty="0" smtClean="0">
                <a:latin typeface="Times New Roman"/>
                <a:ea typeface="Calibri"/>
              </a:rPr>
              <a:t>, e.g. </a:t>
            </a:r>
            <a:r>
              <a:rPr lang="en-US" sz="2400" dirty="0" err="1" smtClean="0">
                <a:latin typeface="Times New Roman"/>
                <a:ea typeface="Calibri"/>
              </a:rPr>
              <a:t>chlamydiosis</a:t>
            </a:r>
            <a:r>
              <a:rPr lang="en-US" sz="2400" dirty="0" smtClean="0">
                <a:latin typeface="Times New Roman"/>
                <a:ea typeface="Calibri"/>
              </a:rPr>
              <a:t>.</a:t>
            </a:r>
          </a:p>
        </p:txBody>
      </p:sp>
      <p:sp>
        <p:nvSpPr>
          <p:cNvPr id="4" name="Slide Number Placeholder 3"/>
          <p:cNvSpPr>
            <a:spLocks noGrp="1"/>
          </p:cNvSpPr>
          <p:nvPr>
            <p:ph type="sldNum" sz="quarter" idx="12"/>
          </p:nvPr>
        </p:nvSpPr>
        <p:spPr/>
        <p:txBody>
          <a:bodyPr/>
          <a:lstStyle/>
          <a:p>
            <a:fld id="{98554918-7F81-4179-ABE7-69427B67C020}" type="slidenum">
              <a:rPr lang="en-US" smtClean="0"/>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554918-7F81-4179-ABE7-69427B67C020}" type="slidenum">
              <a:rPr lang="en-US" smtClean="0"/>
              <a:pPr/>
              <a:t>89</a:t>
            </a:fld>
            <a:endParaRPr lang="en-US"/>
          </a:p>
        </p:txBody>
      </p:sp>
      <p:sp>
        <p:nvSpPr>
          <p:cNvPr id="3" name="Content Placeholder 2"/>
          <p:cNvSpPr>
            <a:spLocks noGrp="1"/>
          </p:cNvSpPr>
          <p:nvPr>
            <p:ph idx="1"/>
          </p:nvPr>
        </p:nvSpPr>
        <p:spPr>
          <a:xfrm>
            <a:off x="228600" y="228600"/>
            <a:ext cx="8686800" cy="6400800"/>
          </a:xfrm>
        </p:spPr>
        <p:txBody>
          <a:bodyPr>
            <a:normAutofit fontScale="92500"/>
          </a:bodyPr>
          <a:lstStyle/>
          <a:p>
            <a:pPr marL="625475" lvl="1" indent="-625475" algn="just">
              <a:spcBef>
                <a:spcPts val="600"/>
              </a:spcBef>
              <a:spcAft>
                <a:spcPts val="1200"/>
              </a:spcAft>
              <a:buFont typeface="+mj-lt"/>
              <a:buAutoNum type="arabicPeriod" startAt="5"/>
              <a:tabLst>
                <a:tab pos="625475" algn="l"/>
                <a:tab pos="628650" algn="l"/>
              </a:tabLst>
            </a:pPr>
            <a:r>
              <a:rPr lang="en-US" sz="2600" b="1" dirty="0" err="1" smtClean="0">
                <a:latin typeface="Times New Roman"/>
                <a:ea typeface="Calibri"/>
              </a:rPr>
              <a:t>Myotic</a:t>
            </a:r>
            <a:r>
              <a:rPr lang="en-US" sz="2600" b="1" dirty="0" smtClean="0">
                <a:latin typeface="Times New Roman"/>
                <a:ea typeface="Calibri"/>
              </a:rPr>
              <a:t> </a:t>
            </a:r>
            <a:r>
              <a:rPr lang="en-US" sz="2600" b="1" dirty="0" err="1" smtClean="0">
                <a:latin typeface="Times New Roman"/>
                <a:ea typeface="Calibri"/>
              </a:rPr>
              <a:t>zoonosis</a:t>
            </a:r>
            <a:r>
              <a:rPr lang="en-US" sz="2600" b="1" dirty="0" smtClean="0">
                <a:latin typeface="Times New Roman"/>
                <a:ea typeface="Calibri"/>
              </a:rPr>
              <a:t>:</a:t>
            </a:r>
            <a:r>
              <a:rPr lang="en-US" sz="2600" dirty="0" smtClean="0">
                <a:latin typeface="Times New Roman"/>
                <a:ea typeface="Calibri"/>
              </a:rPr>
              <a:t> Fungus is involved in the etiology of this </a:t>
            </a:r>
            <a:r>
              <a:rPr lang="en-US" sz="2600" dirty="0" err="1" smtClean="0">
                <a:latin typeface="Times New Roman"/>
                <a:ea typeface="Calibri"/>
              </a:rPr>
              <a:t>zoonosis</a:t>
            </a:r>
            <a:r>
              <a:rPr lang="en-US" sz="2600" dirty="0" smtClean="0">
                <a:latin typeface="Times New Roman"/>
                <a:ea typeface="Calibri"/>
              </a:rPr>
              <a:t>, e.g. </a:t>
            </a:r>
            <a:r>
              <a:rPr lang="en-US" sz="2600" dirty="0" err="1" smtClean="0">
                <a:latin typeface="Times New Roman"/>
                <a:ea typeface="Calibri"/>
              </a:rPr>
              <a:t>Aspergillosis</a:t>
            </a:r>
            <a:r>
              <a:rPr lang="en-US" sz="2600" dirty="0" smtClean="0">
                <a:latin typeface="Times New Roman"/>
                <a:ea typeface="Calibri"/>
              </a:rPr>
              <a:t>, </a:t>
            </a:r>
            <a:r>
              <a:rPr lang="en-US" sz="2600" dirty="0" err="1" smtClean="0">
                <a:latin typeface="Times New Roman"/>
                <a:ea typeface="Calibri"/>
              </a:rPr>
              <a:t>Cryptococcosis</a:t>
            </a:r>
            <a:r>
              <a:rPr lang="en-US" sz="2600" dirty="0" smtClean="0">
                <a:latin typeface="Times New Roman"/>
                <a:ea typeface="Calibri"/>
              </a:rPr>
              <a:t>, </a:t>
            </a:r>
            <a:r>
              <a:rPr lang="en-US" sz="2600" dirty="0" err="1" smtClean="0">
                <a:latin typeface="Times New Roman"/>
                <a:ea typeface="Calibri"/>
              </a:rPr>
              <a:t>Dermatophytosis</a:t>
            </a:r>
            <a:r>
              <a:rPr lang="en-US" sz="2600" dirty="0" smtClean="0">
                <a:latin typeface="Times New Roman"/>
                <a:ea typeface="Calibri"/>
              </a:rPr>
              <a:t> (ring worm) and </a:t>
            </a:r>
            <a:r>
              <a:rPr lang="en-US" sz="2600" dirty="0" err="1" smtClean="0">
                <a:latin typeface="Times New Roman"/>
                <a:ea typeface="Calibri"/>
              </a:rPr>
              <a:t>blastomycosis</a:t>
            </a:r>
            <a:r>
              <a:rPr lang="en-US" sz="2600" dirty="0" smtClean="0">
                <a:latin typeface="Times New Roman"/>
                <a:ea typeface="Calibri"/>
              </a:rPr>
              <a:t>.</a:t>
            </a:r>
          </a:p>
          <a:p>
            <a:pPr marL="625475" lvl="1" indent="-625475" algn="just">
              <a:spcBef>
                <a:spcPts val="600"/>
              </a:spcBef>
              <a:spcAft>
                <a:spcPts val="1200"/>
              </a:spcAft>
              <a:buFont typeface="+mj-lt"/>
              <a:buAutoNum type="arabicPeriod" startAt="5"/>
              <a:tabLst>
                <a:tab pos="625475" algn="l"/>
                <a:tab pos="628650" algn="l"/>
              </a:tabLst>
            </a:pPr>
            <a:r>
              <a:rPr lang="en-US" sz="2600" b="1" dirty="0" smtClean="0">
                <a:latin typeface="Times New Roman"/>
                <a:ea typeface="Calibri"/>
              </a:rPr>
              <a:t>Protozoan </a:t>
            </a:r>
            <a:r>
              <a:rPr lang="en-US" sz="2600" b="1" dirty="0" err="1" smtClean="0">
                <a:latin typeface="Times New Roman"/>
                <a:ea typeface="Calibri"/>
              </a:rPr>
              <a:t>zoonosis</a:t>
            </a:r>
            <a:r>
              <a:rPr lang="en-US" sz="2600" b="1" dirty="0" smtClean="0">
                <a:latin typeface="Times New Roman"/>
                <a:ea typeface="Calibri"/>
              </a:rPr>
              <a:t>:</a:t>
            </a:r>
            <a:r>
              <a:rPr lang="en-US" sz="2600" dirty="0" smtClean="0">
                <a:latin typeface="Times New Roman"/>
                <a:ea typeface="Calibri"/>
              </a:rPr>
              <a:t> The causative organism of this </a:t>
            </a:r>
            <a:r>
              <a:rPr lang="en-US" sz="2600" dirty="0" err="1" smtClean="0">
                <a:latin typeface="Times New Roman"/>
                <a:ea typeface="Calibri"/>
              </a:rPr>
              <a:t>zoonosis</a:t>
            </a:r>
            <a:r>
              <a:rPr lang="en-US" sz="2600" dirty="0" smtClean="0">
                <a:latin typeface="Times New Roman"/>
                <a:ea typeface="Calibri"/>
              </a:rPr>
              <a:t> is a protozoa which is a unicellular, motile, eukaryotic organism, e.g. </a:t>
            </a:r>
            <a:r>
              <a:rPr lang="en-US" sz="2600" dirty="0" err="1" smtClean="0">
                <a:latin typeface="Times New Roman"/>
                <a:ea typeface="Calibri"/>
              </a:rPr>
              <a:t>amoebiasis</a:t>
            </a:r>
            <a:r>
              <a:rPr lang="en-US" sz="2600" dirty="0" smtClean="0">
                <a:latin typeface="Times New Roman"/>
                <a:ea typeface="Calibri"/>
              </a:rPr>
              <a:t>, </a:t>
            </a:r>
            <a:r>
              <a:rPr lang="en-US" sz="2600" dirty="0" err="1" smtClean="0">
                <a:latin typeface="Times New Roman"/>
                <a:ea typeface="Calibri"/>
              </a:rPr>
              <a:t>giardiasis</a:t>
            </a:r>
            <a:r>
              <a:rPr lang="en-US" sz="2600" dirty="0" smtClean="0">
                <a:latin typeface="Times New Roman"/>
                <a:ea typeface="Calibri"/>
              </a:rPr>
              <a:t>, </a:t>
            </a:r>
            <a:r>
              <a:rPr lang="en-US" sz="2600" dirty="0" err="1" smtClean="0">
                <a:latin typeface="Times New Roman"/>
                <a:ea typeface="Calibri"/>
              </a:rPr>
              <a:t>leishmaniosis</a:t>
            </a:r>
            <a:r>
              <a:rPr lang="en-US" sz="2600" dirty="0" smtClean="0">
                <a:latin typeface="Times New Roman"/>
                <a:ea typeface="Calibri"/>
              </a:rPr>
              <a:t> and toxoplasmosis.</a:t>
            </a:r>
          </a:p>
          <a:p>
            <a:pPr marL="625475" lvl="1" indent="-625475" algn="just">
              <a:spcBef>
                <a:spcPts val="600"/>
              </a:spcBef>
              <a:spcAft>
                <a:spcPts val="1200"/>
              </a:spcAft>
              <a:buFont typeface="+mj-lt"/>
              <a:buAutoNum type="arabicPeriod" startAt="5"/>
              <a:tabLst>
                <a:tab pos="625475" algn="l"/>
                <a:tab pos="628650" algn="l"/>
              </a:tabLst>
            </a:pPr>
            <a:r>
              <a:rPr lang="en-US" b="1" dirty="0" err="1" smtClean="0">
                <a:latin typeface="Times New Roman"/>
                <a:ea typeface="Calibri"/>
              </a:rPr>
              <a:t>Helminthic</a:t>
            </a:r>
            <a:r>
              <a:rPr lang="en-US" b="1" dirty="0" smtClean="0">
                <a:latin typeface="Times New Roman"/>
                <a:ea typeface="Calibri"/>
              </a:rPr>
              <a:t> </a:t>
            </a:r>
            <a:r>
              <a:rPr lang="en-US" b="1" dirty="0" err="1" smtClean="0">
                <a:latin typeface="Times New Roman"/>
                <a:ea typeface="Calibri"/>
              </a:rPr>
              <a:t>zoonosis</a:t>
            </a:r>
            <a:r>
              <a:rPr lang="en-US" b="1" dirty="0" smtClean="0">
                <a:latin typeface="Times New Roman"/>
                <a:ea typeface="Calibri"/>
              </a:rPr>
              <a:t>:</a:t>
            </a:r>
            <a:r>
              <a:rPr lang="en-US" dirty="0" smtClean="0">
                <a:latin typeface="Times New Roman"/>
                <a:ea typeface="Calibri"/>
              </a:rPr>
              <a:t> </a:t>
            </a:r>
            <a:r>
              <a:rPr lang="en-US" sz="2200" dirty="0" smtClean="0">
                <a:latin typeface="Times New Roman"/>
                <a:ea typeface="Calibri"/>
              </a:rPr>
              <a:t>This is further divided into three categories:</a:t>
            </a:r>
            <a:endParaRPr lang="en-US" dirty="0" smtClean="0">
              <a:latin typeface="Times New Roman"/>
              <a:ea typeface="Calibri"/>
            </a:endParaRPr>
          </a:p>
          <a:p>
            <a:pPr marL="579438" lvl="2" indent="-579438" algn="just">
              <a:lnSpc>
                <a:spcPct val="150000"/>
              </a:lnSpc>
              <a:spcBef>
                <a:spcPts val="600"/>
              </a:spcBef>
              <a:buSzPct val="100000"/>
              <a:buFont typeface="+mj-lt"/>
              <a:buAutoNum type="romanUcPeriod"/>
              <a:tabLst>
                <a:tab pos="457200" algn="l"/>
                <a:tab pos="914400" algn="l"/>
              </a:tabLst>
            </a:pPr>
            <a:r>
              <a:rPr lang="en-US" b="1" dirty="0" err="1" smtClean="0">
                <a:latin typeface="Times New Roman"/>
                <a:ea typeface="Calibri"/>
              </a:rPr>
              <a:t>Cestodiasis</a:t>
            </a:r>
            <a:r>
              <a:rPr lang="en-US" b="1" dirty="0" smtClean="0">
                <a:latin typeface="Times New Roman"/>
                <a:ea typeface="Calibri"/>
              </a:rPr>
              <a:t>:</a:t>
            </a:r>
            <a:r>
              <a:rPr lang="en-US" dirty="0" smtClean="0">
                <a:latin typeface="Times New Roman"/>
                <a:ea typeface="Calibri"/>
              </a:rPr>
              <a:t> e.g. </a:t>
            </a:r>
            <a:r>
              <a:rPr lang="en-US" dirty="0" err="1" smtClean="0">
                <a:latin typeface="Times New Roman"/>
                <a:ea typeface="Calibri"/>
              </a:rPr>
              <a:t>Taeniasis</a:t>
            </a:r>
            <a:r>
              <a:rPr lang="en-US" dirty="0" smtClean="0">
                <a:latin typeface="Times New Roman"/>
                <a:ea typeface="Calibri"/>
              </a:rPr>
              <a:t>, </a:t>
            </a:r>
            <a:r>
              <a:rPr lang="en-US" dirty="0" err="1" smtClean="0">
                <a:latin typeface="Times New Roman"/>
                <a:ea typeface="Calibri"/>
              </a:rPr>
              <a:t>diphyllobothriosis</a:t>
            </a:r>
            <a:r>
              <a:rPr lang="en-US" dirty="0" smtClean="0">
                <a:latin typeface="Times New Roman"/>
                <a:ea typeface="Calibri"/>
              </a:rPr>
              <a:t> and </a:t>
            </a:r>
            <a:r>
              <a:rPr lang="en-US" dirty="0" err="1" smtClean="0">
                <a:latin typeface="Times New Roman"/>
                <a:ea typeface="Calibri"/>
              </a:rPr>
              <a:t>echinococcosis</a:t>
            </a:r>
            <a:r>
              <a:rPr lang="en-US" dirty="0" smtClean="0">
                <a:latin typeface="Times New Roman"/>
                <a:ea typeface="Calibri"/>
              </a:rPr>
              <a:t>.</a:t>
            </a:r>
          </a:p>
          <a:p>
            <a:pPr marL="625475" lvl="2" indent="-625475" algn="just">
              <a:lnSpc>
                <a:spcPct val="150000"/>
              </a:lnSpc>
              <a:spcBef>
                <a:spcPts val="600"/>
              </a:spcBef>
              <a:buSzPct val="100000"/>
              <a:buFont typeface="+mj-lt"/>
              <a:buAutoNum type="romanUcPeriod"/>
              <a:tabLst>
                <a:tab pos="457200" algn="l"/>
                <a:tab pos="914400" algn="l"/>
              </a:tabLst>
            </a:pPr>
            <a:r>
              <a:rPr lang="en-US" b="1" dirty="0" err="1" smtClean="0">
                <a:latin typeface="Times New Roman"/>
                <a:ea typeface="Calibri"/>
              </a:rPr>
              <a:t>Nematodiasis</a:t>
            </a:r>
            <a:r>
              <a:rPr lang="en-US" b="1" dirty="0" smtClean="0">
                <a:latin typeface="Times New Roman"/>
                <a:ea typeface="Calibri"/>
              </a:rPr>
              <a:t>:</a:t>
            </a:r>
            <a:r>
              <a:rPr lang="en-US" dirty="0" smtClean="0">
                <a:latin typeface="Times New Roman"/>
                <a:ea typeface="Calibri"/>
              </a:rPr>
              <a:t> e.g. </a:t>
            </a:r>
            <a:r>
              <a:rPr lang="en-US" dirty="0" err="1" smtClean="0">
                <a:latin typeface="Times New Roman"/>
                <a:ea typeface="Calibri"/>
              </a:rPr>
              <a:t>ascariosis</a:t>
            </a:r>
            <a:r>
              <a:rPr lang="en-US" dirty="0" smtClean="0">
                <a:latin typeface="Times New Roman"/>
                <a:ea typeface="Calibri"/>
              </a:rPr>
              <a:t>, </a:t>
            </a:r>
            <a:r>
              <a:rPr lang="en-US" dirty="0" err="1" smtClean="0">
                <a:latin typeface="Times New Roman"/>
                <a:ea typeface="Calibri"/>
              </a:rPr>
              <a:t>filariosis</a:t>
            </a:r>
            <a:r>
              <a:rPr lang="en-US" dirty="0" smtClean="0">
                <a:latin typeface="Times New Roman"/>
                <a:ea typeface="Calibri"/>
              </a:rPr>
              <a:t>, larva </a:t>
            </a:r>
            <a:r>
              <a:rPr lang="en-US" dirty="0" err="1" smtClean="0">
                <a:latin typeface="Times New Roman"/>
                <a:ea typeface="Calibri"/>
              </a:rPr>
              <a:t>migrans</a:t>
            </a:r>
            <a:r>
              <a:rPr lang="en-US" dirty="0" smtClean="0">
                <a:latin typeface="Times New Roman"/>
                <a:ea typeface="Calibri"/>
              </a:rPr>
              <a:t>, trichinosis and </a:t>
            </a:r>
            <a:r>
              <a:rPr lang="en-US" dirty="0" err="1" smtClean="0">
                <a:latin typeface="Times New Roman"/>
                <a:ea typeface="Calibri"/>
              </a:rPr>
              <a:t>trichostrongyliosis</a:t>
            </a:r>
            <a:r>
              <a:rPr lang="en-US" dirty="0" smtClean="0">
                <a:latin typeface="Times New Roman"/>
                <a:ea typeface="Calibri"/>
              </a:rPr>
              <a:t>.</a:t>
            </a:r>
          </a:p>
          <a:p>
            <a:pPr marL="625475" lvl="2" indent="-625475" algn="just">
              <a:lnSpc>
                <a:spcPct val="150000"/>
              </a:lnSpc>
              <a:spcBef>
                <a:spcPts val="600"/>
              </a:spcBef>
              <a:buSzPct val="100000"/>
              <a:buFont typeface="+mj-lt"/>
              <a:buAutoNum type="romanUcPeriod"/>
              <a:tabLst>
                <a:tab pos="457200" algn="l"/>
                <a:tab pos="914400" algn="l"/>
              </a:tabLst>
            </a:pPr>
            <a:r>
              <a:rPr lang="en-US" b="1" dirty="0" err="1" smtClean="0">
                <a:latin typeface="Times New Roman"/>
                <a:ea typeface="Calibri"/>
              </a:rPr>
              <a:t>Trematodiasis</a:t>
            </a:r>
            <a:r>
              <a:rPr lang="en-US" b="1" dirty="0" smtClean="0">
                <a:latin typeface="Times New Roman"/>
                <a:ea typeface="Calibri"/>
              </a:rPr>
              <a:t>:</a:t>
            </a:r>
            <a:r>
              <a:rPr lang="en-US" dirty="0" smtClean="0">
                <a:latin typeface="Times New Roman"/>
                <a:ea typeface="Calibri"/>
              </a:rPr>
              <a:t> e.g. </a:t>
            </a:r>
            <a:r>
              <a:rPr lang="en-US" dirty="0" err="1" smtClean="0">
                <a:latin typeface="Times New Roman"/>
                <a:ea typeface="Calibri"/>
              </a:rPr>
              <a:t>Fascioliosis</a:t>
            </a:r>
            <a:r>
              <a:rPr lang="en-US" dirty="0" smtClean="0">
                <a:latin typeface="Times New Roman"/>
                <a:ea typeface="Calibri"/>
              </a:rPr>
              <a:t> and </a:t>
            </a:r>
            <a:r>
              <a:rPr lang="en-US" dirty="0" err="1" smtClean="0">
                <a:latin typeface="Times New Roman"/>
                <a:ea typeface="Calibri"/>
              </a:rPr>
              <a:t>Schistosomiosis</a:t>
            </a:r>
            <a:r>
              <a:rPr lang="en-US" dirty="0" smtClean="0">
                <a:latin typeface="Times New Roman"/>
                <a:ea typeface="Calibri"/>
              </a:rPr>
              <a:t>.</a:t>
            </a:r>
            <a:endParaRPr lang="en-US" sz="2400" dirty="0" smtClean="0">
              <a:latin typeface="Times New Roman"/>
              <a:ea typeface="Calibri"/>
            </a:endParaRPr>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324600"/>
          </a:xfrm>
        </p:spPr>
        <p:txBody>
          <a:bodyPr>
            <a:normAutofit/>
          </a:bodyPr>
          <a:lstStyle/>
          <a:p>
            <a:pPr marL="225425" lvl="0" indent="-225425" algn="just">
              <a:lnSpc>
                <a:spcPct val="150000"/>
              </a:lnSpc>
              <a:spcBef>
                <a:spcPts val="600"/>
              </a:spcBef>
              <a:spcAft>
                <a:spcPts val="1200"/>
              </a:spcAft>
            </a:pPr>
            <a:r>
              <a:rPr lang="en-US" sz="2400" b="1" dirty="0" smtClean="0">
                <a:latin typeface="Times New Roman" pitchFamily="18" charset="0"/>
                <a:cs typeface="Times New Roman" pitchFamily="18" charset="0"/>
              </a:rPr>
              <a:t>Hydrolysis</a:t>
            </a:r>
            <a:r>
              <a:rPr lang="en-US" sz="2400" dirty="0" smtClean="0">
                <a:latin typeface="Times New Roman" pitchFamily="18" charset="0"/>
                <a:cs typeface="Times New Roman" pitchFamily="18" charset="0"/>
              </a:rPr>
              <a:t> (Fat lipase fatty acid + glycerol) and oxidation of fat that gives rancidity are some the possibly mentioned chemical changes in milk fat. These changes are usually characterized by </a:t>
            </a:r>
            <a:r>
              <a:rPr lang="en-US" sz="2400" b="1" dirty="0" smtClean="0">
                <a:latin typeface="Times New Roman" pitchFamily="18" charset="0"/>
                <a:cs typeface="Times New Roman" pitchFamily="18" charset="0"/>
              </a:rPr>
              <a:t>offensive</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smell</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unpleasant odor</a:t>
            </a:r>
            <a:r>
              <a:rPr lang="en-US" sz="2400" dirty="0" smtClean="0">
                <a:latin typeface="Times New Roman" pitchFamily="18" charset="0"/>
                <a:cs typeface="Times New Roman" pitchFamily="18" charset="0"/>
              </a:rPr>
              <a:t>. </a:t>
            </a:r>
          </a:p>
          <a:p>
            <a:pPr marL="225425" indent="-225425" algn="just">
              <a:spcBef>
                <a:spcPts val="600"/>
              </a:spcBef>
              <a:spcAft>
                <a:spcPts val="1200"/>
              </a:spcAft>
            </a:pPr>
            <a:r>
              <a:rPr lang="en-US" sz="2400" b="1" dirty="0" smtClean="0">
                <a:latin typeface="Times New Roman" pitchFamily="18" charset="0"/>
                <a:cs typeface="Times New Roman" pitchFamily="18" charset="0"/>
              </a:rPr>
              <a:t>Hydrolysis </a:t>
            </a:r>
            <a:r>
              <a:rPr lang="en-US" sz="2400" dirty="0" smtClean="0">
                <a:latin typeface="Times New Roman" pitchFamily="18" charset="0"/>
                <a:cs typeface="Times New Roman" pitchFamily="18" charset="0"/>
              </a:rPr>
              <a:t>is influenced by </a:t>
            </a:r>
            <a:r>
              <a:rPr lang="en-US" sz="2400" b="1" dirty="0" smtClean="0">
                <a:latin typeface="Times New Roman" pitchFamily="18" charset="0"/>
                <a:cs typeface="Times New Roman" pitchFamily="18" charset="0"/>
              </a:rPr>
              <a:t>lactation stage, type of feed, degree of homogenization of milk </a:t>
            </a:r>
            <a:r>
              <a:rPr lang="en-US" sz="2400" dirty="0" smtClean="0">
                <a:latin typeface="Times New Roman" pitchFamily="18" charset="0"/>
                <a:cs typeface="Times New Roman" pitchFamily="18" charset="0"/>
              </a:rPr>
              <a:t>and</a:t>
            </a:r>
            <a:r>
              <a:rPr lang="en-US" sz="2400" b="1" dirty="0" smtClean="0">
                <a:latin typeface="Times New Roman" pitchFamily="18" charset="0"/>
                <a:cs typeface="Times New Roman" pitchFamily="18" charset="0"/>
              </a:rPr>
              <a:t> microbial contamination.</a:t>
            </a:r>
            <a:endParaRPr lang="en-US" sz="2400" dirty="0" smtClean="0">
              <a:latin typeface="Times New Roman" pitchFamily="18" charset="0"/>
              <a:cs typeface="Times New Roman" pitchFamily="18" charset="0"/>
            </a:endParaRPr>
          </a:p>
        </p:txBody>
      </p:sp>
      <p:cxnSp>
        <p:nvCxnSpPr>
          <p:cNvPr id="5" name="Straight Arrow Connector 4"/>
          <p:cNvCxnSpPr/>
          <p:nvPr/>
        </p:nvCxnSpPr>
        <p:spPr>
          <a:xfrm>
            <a:off x="2667000" y="685800"/>
            <a:ext cx="838200" cy="0"/>
          </a:xfrm>
          <a:prstGeom prst="straightConnector1">
            <a:avLst/>
          </a:prstGeom>
          <a:ln>
            <a:solidFill>
              <a:schemeClr val="tx1"/>
            </a:solidFill>
            <a:tailEnd type="arrow"/>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98554918-7F81-4179-ABE7-69427B67C020}" type="slidenum">
              <a:rPr lang="en-US" smtClean="0"/>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noAutofit/>
          </a:bodyPr>
          <a:lstStyle/>
          <a:p>
            <a:pPr marL="457200" lvl="1" indent="-457200" algn="just">
              <a:lnSpc>
                <a:spcPct val="150000"/>
              </a:lnSpc>
              <a:spcBef>
                <a:spcPts val="600"/>
              </a:spcBef>
              <a:buFont typeface="+mj-lt"/>
              <a:buAutoNum type="arabicPeriod" startAt="8"/>
              <a:tabLst>
                <a:tab pos="457200" algn="l"/>
                <a:tab pos="628650" algn="l"/>
              </a:tabLst>
            </a:pPr>
            <a:r>
              <a:rPr lang="en-US" sz="2400" b="1" dirty="0" err="1" smtClean="0">
                <a:latin typeface="Times New Roman" pitchFamily="18" charset="0"/>
                <a:ea typeface="Calibri"/>
                <a:cs typeface="Times New Roman" pitchFamily="18" charset="0"/>
              </a:rPr>
              <a:t>Ectoparasitic</a:t>
            </a:r>
            <a:r>
              <a:rPr lang="en-US" sz="2400" b="1" dirty="0" smtClean="0">
                <a:latin typeface="Times New Roman" pitchFamily="18" charset="0"/>
                <a:ea typeface="Calibri"/>
                <a:cs typeface="Times New Roman" pitchFamily="18" charset="0"/>
              </a:rPr>
              <a:t> </a:t>
            </a:r>
            <a:r>
              <a:rPr lang="en-US" sz="2400" b="1" dirty="0" err="1" smtClean="0">
                <a:latin typeface="Times New Roman" pitchFamily="18" charset="0"/>
                <a:ea typeface="Calibri"/>
                <a:cs typeface="Times New Roman" pitchFamily="18" charset="0"/>
              </a:rPr>
              <a:t>zoonosis</a:t>
            </a:r>
            <a:r>
              <a:rPr lang="en-US" sz="2400" b="1" dirty="0" smtClean="0">
                <a:latin typeface="Times New Roman" pitchFamily="18" charset="0"/>
                <a:ea typeface="Calibri"/>
                <a:cs typeface="Times New Roman" pitchFamily="18" charset="0"/>
              </a:rPr>
              <a:t>:</a:t>
            </a:r>
            <a:r>
              <a:rPr lang="en-US" sz="2400" dirty="0" smtClean="0">
                <a:latin typeface="Times New Roman" pitchFamily="18" charset="0"/>
                <a:ea typeface="Calibri"/>
                <a:cs typeface="Times New Roman" pitchFamily="18" charset="0"/>
              </a:rPr>
              <a:t> Arthropod is incriminated in the etiology of the disease, e.g. scabies</a:t>
            </a:r>
          </a:p>
          <a:p>
            <a:pPr marL="457200" lvl="1" indent="-457200" algn="just">
              <a:lnSpc>
                <a:spcPct val="150000"/>
              </a:lnSpc>
              <a:spcBef>
                <a:spcPts val="600"/>
              </a:spcBef>
              <a:buFont typeface="+mj-lt"/>
              <a:buAutoNum type="arabicPeriod" startAt="8"/>
              <a:tabLst>
                <a:tab pos="457200" algn="l"/>
                <a:tab pos="628650" algn="l"/>
              </a:tabLst>
            </a:pPr>
            <a:r>
              <a:rPr lang="en-GB" sz="2400" dirty="0" smtClean="0">
                <a:latin typeface="Times New Roman" pitchFamily="18" charset="0"/>
                <a:cs typeface="Times New Roman" pitchFamily="18" charset="0"/>
              </a:rPr>
              <a:t>Unconditional agents:</a:t>
            </a:r>
            <a:r>
              <a:rPr lang="en-US" sz="2400" b="1" dirty="0" smtClean="0">
                <a:latin typeface="Times New Roman" pitchFamily="18" charset="0"/>
                <a:cs typeface="Times New Roman" pitchFamily="18" charset="0"/>
              </a:rPr>
              <a:t> Creutzfeldt-Jakob disease</a:t>
            </a:r>
          </a:p>
          <a:p>
            <a:pPr marL="571500" algn="just">
              <a:lnSpc>
                <a:spcPct val="150000"/>
              </a:lnSpc>
              <a:spcBef>
                <a:spcPts val="600"/>
              </a:spcBef>
              <a:spcAft>
                <a:spcPts val="1200"/>
              </a:spcAft>
              <a:buNone/>
            </a:pPr>
            <a:endParaRPr lang="en-US" sz="2400" dirty="0" smtClean="0">
              <a:latin typeface="Times New Roman" pitchFamily="18" charset="0"/>
              <a:ea typeface="Times New Roman"/>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90</a:t>
            </a:fld>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lstStyle/>
          <a:p>
            <a:pPr marL="579438" lvl="1" indent="-579438" algn="ctr" rtl="0">
              <a:spcBef>
                <a:spcPct val="0"/>
              </a:spcBef>
              <a:buFont typeface="+mj-lt"/>
              <a:buAutoNum type="alphaUcPeriod" startAt="2"/>
              <a:tabLst>
                <a:tab pos="1082675" algn="l"/>
              </a:tabLst>
            </a:pPr>
            <a:r>
              <a:rPr lang="en-US" sz="2800" b="1" dirty="0" smtClean="0">
                <a:latin typeface="Times New Roman"/>
                <a:ea typeface="Calibri"/>
              </a:rPr>
              <a:t>According to the reservoir host</a:t>
            </a:r>
            <a:r>
              <a:rPr lang="en-US" sz="2800" dirty="0" smtClean="0">
                <a:latin typeface="Times New Roman"/>
                <a:ea typeface="Calibri"/>
              </a:rPr>
              <a:t>:</a:t>
            </a:r>
            <a:endParaRPr lang="en-US" dirty="0"/>
          </a:p>
        </p:txBody>
      </p:sp>
      <p:sp>
        <p:nvSpPr>
          <p:cNvPr id="3" name="Content Placeholder 2"/>
          <p:cNvSpPr>
            <a:spLocks noGrp="1"/>
          </p:cNvSpPr>
          <p:nvPr>
            <p:ph idx="1"/>
          </p:nvPr>
        </p:nvSpPr>
        <p:spPr>
          <a:xfrm>
            <a:off x="228600" y="914400"/>
            <a:ext cx="8686800" cy="5715000"/>
          </a:xfrm>
        </p:spPr>
        <p:txBody>
          <a:bodyPr>
            <a:normAutofit fontScale="77500" lnSpcReduction="20000"/>
          </a:bodyPr>
          <a:lstStyle/>
          <a:p>
            <a:pPr lvl="0" algn="just">
              <a:lnSpc>
                <a:spcPct val="150000"/>
              </a:lnSpc>
              <a:spcBef>
                <a:spcPts val="600"/>
              </a:spcBef>
              <a:buFont typeface="+mj-lt"/>
              <a:buAutoNum type="arabicPeriod"/>
              <a:tabLst>
                <a:tab pos="457200" algn="l"/>
              </a:tabLst>
            </a:pPr>
            <a:r>
              <a:rPr lang="en-US" sz="3100" b="1" dirty="0" err="1" smtClean="0">
                <a:latin typeface="Times New Roman"/>
                <a:ea typeface="Calibri"/>
              </a:rPr>
              <a:t>Anthropozoonosis</a:t>
            </a:r>
            <a:r>
              <a:rPr lang="en-US" sz="3100" dirty="0" smtClean="0">
                <a:latin typeface="Times New Roman"/>
                <a:ea typeface="Calibri"/>
              </a:rPr>
              <a:t>: Infection is transmitted from lower vertebrate </a:t>
            </a:r>
            <a:r>
              <a:rPr lang="en-US" sz="3100" b="1" dirty="0" smtClean="0">
                <a:latin typeface="Times New Roman"/>
                <a:ea typeface="Calibri"/>
              </a:rPr>
              <a:t>animals</a:t>
            </a:r>
            <a:r>
              <a:rPr lang="en-US" sz="3100" dirty="0" smtClean="0">
                <a:latin typeface="Times New Roman"/>
                <a:ea typeface="Calibri"/>
              </a:rPr>
              <a:t> to </a:t>
            </a:r>
            <a:r>
              <a:rPr lang="en-US" sz="3100" b="1" dirty="0" smtClean="0">
                <a:latin typeface="Times New Roman"/>
                <a:ea typeface="Calibri"/>
              </a:rPr>
              <a:t>man</a:t>
            </a:r>
            <a:r>
              <a:rPr lang="en-US" sz="3100" dirty="0" smtClean="0">
                <a:latin typeface="Times New Roman"/>
                <a:ea typeface="Calibri"/>
              </a:rPr>
              <a:t>, e.g. anthrax, brucellosis, cat scratch fever, contagious </a:t>
            </a:r>
            <a:r>
              <a:rPr lang="en-US" sz="3100" dirty="0" err="1" smtClean="0">
                <a:latin typeface="Times New Roman"/>
                <a:ea typeface="Calibri"/>
              </a:rPr>
              <a:t>ecthyma</a:t>
            </a:r>
            <a:r>
              <a:rPr lang="en-US" sz="3100" dirty="0" smtClean="0">
                <a:latin typeface="Times New Roman"/>
                <a:ea typeface="Calibri"/>
              </a:rPr>
              <a:t>, </a:t>
            </a:r>
            <a:r>
              <a:rPr lang="en-US" sz="3100" dirty="0" err="1" smtClean="0">
                <a:latin typeface="Times New Roman"/>
                <a:ea typeface="Calibri"/>
              </a:rPr>
              <a:t>dermatophytosis</a:t>
            </a:r>
            <a:r>
              <a:rPr lang="en-US" sz="3100" dirty="0" smtClean="0">
                <a:latin typeface="Times New Roman"/>
                <a:ea typeface="Calibri"/>
              </a:rPr>
              <a:t> and rabies.</a:t>
            </a:r>
          </a:p>
          <a:p>
            <a:pPr lvl="0" algn="just">
              <a:lnSpc>
                <a:spcPct val="150000"/>
              </a:lnSpc>
              <a:spcBef>
                <a:spcPts val="600"/>
              </a:spcBef>
              <a:buFont typeface="+mj-lt"/>
              <a:buAutoNum type="arabicPeriod"/>
              <a:tabLst>
                <a:tab pos="457200" algn="l"/>
              </a:tabLst>
            </a:pPr>
            <a:r>
              <a:rPr lang="en-US" sz="3100" b="1" dirty="0" err="1" smtClean="0">
                <a:latin typeface="Times New Roman"/>
                <a:ea typeface="Calibri"/>
              </a:rPr>
              <a:t>Zooanthroponosis</a:t>
            </a:r>
            <a:r>
              <a:rPr lang="en-US" sz="3100" b="1" dirty="0" smtClean="0">
                <a:latin typeface="Times New Roman"/>
                <a:ea typeface="Calibri"/>
              </a:rPr>
              <a:t>:</a:t>
            </a:r>
            <a:r>
              <a:rPr lang="en-US" sz="3100" dirty="0" smtClean="0">
                <a:latin typeface="Times New Roman"/>
                <a:ea typeface="Calibri"/>
              </a:rPr>
              <a:t> Disease is transmitted from </a:t>
            </a:r>
            <a:r>
              <a:rPr lang="en-US" sz="3100" b="1" dirty="0" smtClean="0">
                <a:latin typeface="Times New Roman"/>
                <a:ea typeface="Calibri"/>
              </a:rPr>
              <a:t>man</a:t>
            </a:r>
            <a:r>
              <a:rPr lang="en-US" sz="3100" dirty="0" smtClean="0">
                <a:latin typeface="Times New Roman"/>
                <a:ea typeface="Calibri"/>
              </a:rPr>
              <a:t> to </a:t>
            </a:r>
            <a:r>
              <a:rPr lang="en-US" sz="3100" b="1" dirty="0" smtClean="0">
                <a:latin typeface="Times New Roman"/>
                <a:ea typeface="Calibri"/>
              </a:rPr>
              <a:t>lower vertebrate animals</a:t>
            </a:r>
            <a:r>
              <a:rPr lang="en-US" sz="3100" dirty="0" smtClean="0">
                <a:latin typeface="Times New Roman"/>
                <a:ea typeface="Calibri"/>
              </a:rPr>
              <a:t>, e.g. infectious hepatitis, measles, poliomyelitis, </a:t>
            </a:r>
            <a:r>
              <a:rPr lang="en-US" sz="3100" dirty="0" err="1" smtClean="0">
                <a:latin typeface="Times New Roman"/>
                <a:ea typeface="Calibri"/>
              </a:rPr>
              <a:t>Trichophyton</a:t>
            </a:r>
            <a:r>
              <a:rPr lang="en-US" sz="3100" dirty="0" smtClean="0">
                <a:latin typeface="Times New Roman"/>
                <a:ea typeface="Calibri"/>
              </a:rPr>
              <a:t> </a:t>
            </a:r>
            <a:r>
              <a:rPr lang="en-US" sz="3100" dirty="0" err="1" smtClean="0">
                <a:latin typeface="Times New Roman"/>
                <a:ea typeface="Calibri"/>
              </a:rPr>
              <a:t>rubrum</a:t>
            </a:r>
            <a:r>
              <a:rPr lang="en-US" sz="3100" dirty="0" smtClean="0">
                <a:latin typeface="Times New Roman"/>
                <a:ea typeface="Calibri"/>
              </a:rPr>
              <a:t> infection and tuberculosis (M. TB).</a:t>
            </a:r>
          </a:p>
          <a:p>
            <a:pPr lvl="0" algn="just">
              <a:lnSpc>
                <a:spcPct val="150000"/>
              </a:lnSpc>
              <a:spcBef>
                <a:spcPts val="600"/>
              </a:spcBef>
              <a:buFont typeface="+mj-lt"/>
              <a:buAutoNum type="arabicPeriod"/>
              <a:tabLst>
                <a:tab pos="457200" algn="l"/>
              </a:tabLst>
            </a:pPr>
            <a:r>
              <a:rPr lang="en-US" sz="3100" b="1" dirty="0" err="1" smtClean="0">
                <a:latin typeface="Times New Roman"/>
                <a:ea typeface="Calibri"/>
              </a:rPr>
              <a:t>Amphixenosis</a:t>
            </a:r>
            <a:r>
              <a:rPr lang="en-US" sz="3100" b="1" dirty="0" smtClean="0">
                <a:latin typeface="Times New Roman"/>
                <a:ea typeface="Calibri"/>
              </a:rPr>
              <a:t>:</a:t>
            </a:r>
            <a:r>
              <a:rPr lang="en-US" sz="3100" dirty="0" smtClean="0">
                <a:latin typeface="Times New Roman"/>
                <a:ea typeface="Calibri"/>
              </a:rPr>
              <a:t> Infection is maintained in </a:t>
            </a:r>
            <a:r>
              <a:rPr lang="en-US" sz="3100" b="1" dirty="0" smtClean="0">
                <a:latin typeface="Times New Roman"/>
                <a:ea typeface="Calibri"/>
              </a:rPr>
              <a:t>both man </a:t>
            </a:r>
            <a:r>
              <a:rPr lang="en-US" sz="3100" dirty="0" smtClean="0">
                <a:latin typeface="Times New Roman"/>
                <a:ea typeface="Calibri"/>
              </a:rPr>
              <a:t>and</a:t>
            </a:r>
            <a:r>
              <a:rPr lang="en-US" sz="3100" b="1" dirty="0" smtClean="0">
                <a:latin typeface="Times New Roman"/>
                <a:ea typeface="Calibri"/>
              </a:rPr>
              <a:t> lower vertebrate animals</a:t>
            </a:r>
            <a:r>
              <a:rPr lang="en-US" sz="3100" dirty="0" smtClean="0">
                <a:latin typeface="Times New Roman"/>
                <a:ea typeface="Calibri"/>
              </a:rPr>
              <a:t> and may be transmitted in either direction, e.g. </a:t>
            </a:r>
            <a:r>
              <a:rPr lang="en-US" sz="3100" dirty="0" err="1" smtClean="0">
                <a:latin typeface="Times New Roman"/>
                <a:ea typeface="Calibri"/>
              </a:rPr>
              <a:t>Salmonellosis</a:t>
            </a:r>
            <a:r>
              <a:rPr lang="en-US" sz="3100" dirty="0" smtClean="0">
                <a:latin typeface="Times New Roman"/>
                <a:ea typeface="Calibri"/>
              </a:rPr>
              <a:t> and </a:t>
            </a:r>
            <a:r>
              <a:rPr lang="en-US" sz="3100" dirty="0" err="1" smtClean="0">
                <a:latin typeface="Times New Roman"/>
                <a:ea typeface="Calibri"/>
              </a:rPr>
              <a:t>staphylococcosis</a:t>
            </a:r>
            <a:r>
              <a:rPr lang="en-US" sz="3100" dirty="0" smtClean="0">
                <a:latin typeface="Times New Roman"/>
                <a:ea typeface="Calibri"/>
              </a:rPr>
              <a:t>.</a:t>
            </a: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91</a:t>
            </a:fld>
            <a:endParaRPr 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477000"/>
          </a:xfrm>
        </p:spPr>
        <p:txBody>
          <a:bodyPr>
            <a:normAutofit fontScale="70000" lnSpcReduction="20000"/>
          </a:bodyPr>
          <a:lstStyle/>
          <a:p>
            <a:pPr marL="514350" indent="-514350" algn="ctr">
              <a:lnSpc>
                <a:spcPct val="120000"/>
              </a:lnSpc>
              <a:spcBef>
                <a:spcPts val="0"/>
              </a:spcBef>
              <a:buFont typeface="+mj-lt"/>
              <a:buAutoNum type="alphaUcPeriod" startAt="3"/>
              <a:tabLst>
                <a:tab pos="457200" algn="l"/>
              </a:tabLst>
            </a:pPr>
            <a:r>
              <a:rPr lang="en-US" sz="4000" b="1" dirty="0" smtClean="0">
                <a:latin typeface="Times New Roman"/>
                <a:ea typeface="Calibri"/>
              </a:rPr>
              <a:t>According to the mode of transmission </a:t>
            </a:r>
          </a:p>
          <a:p>
            <a:pPr marL="514350" indent="-514350" algn="ctr">
              <a:lnSpc>
                <a:spcPct val="120000"/>
              </a:lnSpc>
              <a:spcBef>
                <a:spcPts val="600"/>
              </a:spcBef>
              <a:spcAft>
                <a:spcPts val="1200"/>
              </a:spcAft>
              <a:buNone/>
              <a:tabLst>
                <a:tab pos="457200" algn="l"/>
              </a:tabLst>
            </a:pPr>
            <a:r>
              <a:rPr lang="en-US" sz="4000" b="1" dirty="0" smtClean="0">
                <a:latin typeface="Times New Roman"/>
                <a:ea typeface="Calibri"/>
              </a:rPr>
              <a:t>(</a:t>
            </a:r>
            <a:r>
              <a:rPr lang="en-GB" sz="4000" b="1" dirty="0" smtClean="0">
                <a:latin typeface="Times New Roman"/>
                <a:ea typeface="Times New Roman"/>
              </a:rPr>
              <a:t>its maintenance cycle in nature</a:t>
            </a:r>
            <a:r>
              <a:rPr lang="en-US" sz="4000" b="1" dirty="0" smtClean="0">
                <a:latin typeface="Times New Roman"/>
                <a:ea typeface="Calibri"/>
              </a:rPr>
              <a:t>)</a:t>
            </a:r>
            <a:r>
              <a:rPr lang="en-US" sz="4000" dirty="0" smtClean="0">
                <a:latin typeface="Times New Roman"/>
                <a:ea typeface="Calibri"/>
              </a:rPr>
              <a:t>:</a:t>
            </a:r>
          </a:p>
          <a:p>
            <a:pPr marL="288925" lvl="1" indent="-288925" algn="just">
              <a:lnSpc>
                <a:spcPct val="150000"/>
              </a:lnSpc>
              <a:spcBef>
                <a:spcPts val="600"/>
              </a:spcBef>
              <a:buFont typeface="+mj-lt"/>
              <a:buAutoNum type="arabicPeriod"/>
              <a:tabLst>
                <a:tab pos="457200" algn="l"/>
                <a:tab pos="628650" algn="l"/>
                <a:tab pos="914400" algn="l"/>
              </a:tabLst>
            </a:pPr>
            <a:r>
              <a:rPr lang="en-US" b="1" dirty="0" smtClean="0">
                <a:latin typeface="Times New Roman"/>
                <a:ea typeface="Calibri"/>
              </a:rPr>
              <a:t>Direct </a:t>
            </a:r>
            <a:r>
              <a:rPr lang="en-US" b="1" dirty="0" err="1" smtClean="0">
                <a:latin typeface="Times New Roman"/>
                <a:ea typeface="Calibri"/>
              </a:rPr>
              <a:t>zoonosis</a:t>
            </a:r>
            <a:r>
              <a:rPr lang="en-US" b="1" dirty="0" smtClean="0">
                <a:latin typeface="Times New Roman"/>
                <a:ea typeface="Calibri"/>
              </a:rPr>
              <a:t>:</a:t>
            </a:r>
            <a:r>
              <a:rPr lang="en-US" dirty="0" smtClean="0">
                <a:latin typeface="Times New Roman"/>
                <a:ea typeface="Calibri"/>
              </a:rPr>
              <a:t> It is transmitted from an infected vertebrate host by </a:t>
            </a:r>
            <a:r>
              <a:rPr lang="en-US" b="1" dirty="0" smtClean="0">
                <a:latin typeface="Times New Roman"/>
                <a:ea typeface="Calibri"/>
              </a:rPr>
              <a:t>contact</a:t>
            </a:r>
            <a:r>
              <a:rPr lang="en-US" dirty="0" smtClean="0">
                <a:latin typeface="Times New Roman"/>
                <a:ea typeface="Calibri"/>
              </a:rPr>
              <a:t>, </a:t>
            </a:r>
            <a:r>
              <a:rPr lang="en-US" b="1" dirty="0" smtClean="0">
                <a:latin typeface="Times New Roman"/>
                <a:ea typeface="Calibri"/>
              </a:rPr>
              <a:t>vehicle</a:t>
            </a:r>
            <a:r>
              <a:rPr lang="en-US" dirty="0" smtClean="0">
                <a:latin typeface="Times New Roman"/>
                <a:ea typeface="Calibri"/>
              </a:rPr>
              <a:t> or </a:t>
            </a:r>
            <a:r>
              <a:rPr lang="en-US" b="1" dirty="0" smtClean="0">
                <a:latin typeface="Times New Roman"/>
                <a:ea typeface="Calibri"/>
              </a:rPr>
              <a:t>mechanical vector</a:t>
            </a:r>
            <a:r>
              <a:rPr lang="en-US" dirty="0" smtClean="0">
                <a:latin typeface="Times New Roman"/>
                <a:ea typeface="Calibri"/>
              </a:rPr>
              <a:t>, e.g. </a:t>
            </a:r>
            <a:r>
              <a:rPr lang="en-US" dirty="0" err="1" smtClean="0">
                <a:latin typeface="Times New Roman"/>
                <a:ea typeface="Calibri"/>
              </a:rPr>
              <a:t>chlamydiosis</a:t>
            </a:r>
            <a:r>
              <a:rPr lang="en-US" dirty="0" smtClean="0">
                <a:latin typeface="Times New Roman"/>
                <a:ea typeface="Calibri"/>
              </a:rPr>
              <a:t>, </a:t>
            </a:r>
            <a:r>
              <a:rPr lang="en-US" dirty="0" err="1" smtClean="0">
                <a:latin typeface="Times New Roman"/>
                <a:ea typeface="Calibri"/>
              </a:rPr>
              <a:t>glanders</a:t>
            </a:r>
            <a:r>
              <a:rPr lang="en-US" dirty="0" smtClean="0">
                <a:latin typeface="Times New Roman"/>
                <a:ea typeface="Calibri"/>
              </a:rPr>
              <a:t>, </a:t>
            </a:r>
            <a:r>
              <a:rPr lang="en-US" dirty="0" err="1" smtClean="0">
                <a:latin typeface="Times New Roman"/>
                <a:ea typeface="Calibri"/>
              </a:rPr>
              <a:t>leptospirosis</a:t>
            </a:r>
            <a:r>
              <a:rPr lang="en-US" dirty="0" smtClean="0">
                <a:latin typeface="Times New Roman"/>
                <a:ea typeface="Calibri"/>
              </a:rPr>
              <a:t>, </a:t>
            </a:r>
            <a:r>
              <a:rPr lang="en-US" dirty="0" err="1" smtClean="0">
                <a:latin typeface="Times New Roman"/>
                <a:ea typeface="Calibri"/>
              </a:rPr>
              <a:t>pasteurellosis</a:t>
            </a:r>
            <a:r>
              <a:rPr lang="en-US" dirty="0" smtClean="0">
                <a:latin typeface="Times New Roman"/>
                <a:ea typeface="Calibri"/>
              </a:rPr>
              <a:t>, ringworm and scabies.</a:t>
            </a:r>
          </a:p>
          <a:p>
            <a:pPr marL="288925" lvl="1" indent="-288925" algn="just">
              <a:lnSpc>
                <a:spcPct val="150000"/>
              </a:lnSpc>
              <a:spcBef>
                <a:spcPts val="600"/>
              </a:spcBef>
              <a:buFont typeface="+mj-lt"/>
              <a:buAutoNum type="arabicPeriod"/>
              <a:tabLst>
                <a:tab pos="457200" algn="l"/>
                <a:tab pos="628650" algn="l"/>
                <a:tab pos="914400" algn="l"/>
              </a:tabLst>
            </a:pPr>
            <a:r>
              <a:rPr lang="en-US" b="1" dirty="0" err="1" smtClean="0">
                <a:latin typeface="Times New Roman"/>
                <a:ea typeface="Calibri"/>
              </a:rPr>
              <a:t>Cyclozoonosis</a:t>
            </a:r>
            <a:r>
              <a:rPr lang="en-US" b="1" dirty="0" smtClean="0">
                <a:latin typeface="Times New Roman"/>
                <a:ea typeface="Calibri"/>
              </a:rPr>
              <a:t>:</a:t>
            </a:r>
            <a:r>
              <a:rPr lang="en-US" dirty="0" smtClean="0">
                <a:latin typeface="Times New Roman"/>
                <a:ea typeface="Calibri"/>
              </a:rPr>
              <a:t> It requires </a:t>
            </a:r>
            <a:r>
              <a:rPr lang="en-US" b="1" dirty="0" smtClean="0">
                <a:latin typeface="Times New Roman"/>
                <a:ea typeface="Calibri"/>
              </a:rPr>
              <a:t>more</a:t>
            </a:r>
            <a:r>
              <a:rPr lang="en-US" dirty="0" smtClean="0">
                <a:latin typeface="Times New Roman"/>
                <a:ea typeface="Calibri"/>
              </a:rPr>
              <a:t> than </a:t>
            </a:r>
            <a:r>
              <a:rPr lang="en-US" b="1" dirty="0" smtClean="0">
                <a:latin typeface="Times New Roman"/>
                <a:ea typeface="Calibri"/>
              </a:rPr>
              <a:t>one vertebrate host</a:t>
            </a:r>
            <a:r>
              <a:rPr lang="en-US" dirty="0" smtClean="0">
                <a:latin typeface="Times New Roman"/>
                <a:ea typeface="Calibri"/>
              </a:rPr>
              <a:t> but, </a:t>
            </a:r>
            <a:r>
              <a:rPr lang="en-US" b="1" dirty="0" smtClean="0">
                <a:latin typeface="Times New Roman"/>
                <a:ea typeface="Calibri"/>
              </a:rPr>
              <a:t>no invertebrate</a:t>
            </a:r>
            <a:r>
              <a:rPr lang="en-US" dirty="0" smtClean="0">
                <a:latin typeface="Times New Roman"/>
                <a:ea typeface="Calibri"/>
              </a:rPr>
              <a:t> host for the completion of the life cycle of the agent, e.g. </a:t>
            </a:r>
            <a:r>
              <a:rPr lang="en-US" dirty="0" err="1" smtClean="0">
                <a:latin typeface="Times New Roman"/>
                <a:ea typeface="Calibri"/>
              </a:rPr>
              <a:t>echinococcosis</a:t>
            </a:r>
            <a:r>
              <a:rPr lang="en-US" dirty="0" smtClean="0">
                <a:latin typeface="Times New Roman"/>
                <a:ea typeface="Calibri"/>
              </a:rPr>
              <a:t> and </a:t>
            </a:r>
            <a:r>
              <a:rPr lang="en-US" dirty="0" err="1" smtClean="0">
                <a:latin typeface="Times New Roman"/>
                <a:ea typeface="Calibri"/>
              </a:rPr>
              <a:t>taeniasis</a:t>
            </a:r>
            <a:r>
              <a:rPr lang="en-US" dirty="0" smtClean="0">
                <a:latin typeface="Times New Roman"/>
                <a:ea typeface="Calibri"/>
              </a:rPr>
              <a:t>.</a:t>
            </a:r>
          </a:p>
          <a:p>
            <a:pPr marL="288925" lvl="1" indent="-288925" algn="just">
              <a:lnSpc>
                <a:spcPct val="150000"/>
              </a:lnSpc>
              <a:spcBef>
                <a:spcPts val="600"/>
              </a:spcBef>
              <a:buFont typeface="+mj-lt"/>
              <a:buAutoNum type="arabicPeriod"/>
              <a:tabLst>
                <a:tab pos="457200" algn="l"/>
                <a:tab pos="628650" algn="l"/>
                <a:tab pos="914400" algn="l"/>
              </a:tabLst>
            </a:pPr>
            <a:r>
              <a:rPr lang="en-US" b="1" dirty="0" err="1" smtClean="0">
                <a:latin typeface="Times New Roman"/>
                <a:ea typeface="Calibri"/>
              </a:rPr>
              <a:t>Metazoonosis</a:t>
            </a:r>
            <a:r>
              <a:rPr lang="en-US" b="1" dirty="0" smtClean="0">
                <a:latin typeface="Times New Roman"/>
                <a:ea typeface="Calibri"/>
              </a:rPr>
              <a:t>:</a:t>
            </a:r>
            <a:r>
              <a:rPr lang="en-US" dirty="0" smtClean="0">
                <a:latin typeface="Times New Roman"/>
                <a:ea typeface="Calibri"/>
              </a:rPr>
              <a:t> It is transmitted biologically by </a:t>
            </a:r>
            <a:r>
              <a:rPr lang="en-US" b="1" dirty="0" smtClean="0">
                <a:latin typeface="Times New Roman"/>
                <a:ea typeface="Calibri"/>
              </a:rPr>
              <a:t>invertebrate vector</a:t>
            </a:r>
            <a:r>
              <a:rPr lang="en-US" dirty="0" smtClean="0">
                <a:latin typeface="Times New Roman"/>
                <a:ea typeface="Calibri"/>
              </a:rPr>
              <a:t> in which the agent develops, multiplies or both in the vector, e.g., </a:t>
            </a:r>
            <a:r>
              <a:rPr lang="en-US" dirty="0" err="1" smtClean="0">
                <a:latin typeface="Times New Roman"/>
                <a:ea typeface="Calibri"/>
              </a:rPr>
              <a:t>babesiosis</a:t>
            </a:r>
            <a:r>
              <a:rPr lang="en-US" dirty="0" smtClean="0">
                <a:latin typeface="Times New Roman"/>
                <a:ea typeface="Calibri"/>
              </a:rPr>
              <a:t>, </a:t>
            </a:r>
            <a:r>
              <a:rPr lang="en-US" dirty="0" err="1" smtClean="0">
                <a:latin typeface="Times New Roman"/>
                <a:ea typeface="Calibri"/>
              </a:rPr>
              <a:t>leishmaniosis</a:t>
            </a:r>
            <a:r>
              <a:rPr lang="en-US" dirty="0" smtClean="0">
                <a:latin typeface="Times New Roman"/>
                <a:ea typeface="Calibri"/>
              </a:rPr>
              <a:t>, </a:t>
            </a:r>
            <a:r>
              <a:rPr lang="en-US" dirty="0" err="1" smtClean="0">
                <a:latin typeface="Times New Roman"/>
                <a:ea typeface="Calibri"/>
              </a:rPr>
              <a:t>trypanosomiosis</a:t>
            </a:r>
            <a:r>
              <a:rPr lang="en-US" dirty="0" smtClean="0">
                <a:latin typeface="Times New Roman"/>
                <a:ea typeface="Calibri"/>
              </a:rPr>
              <a:t> </a:t>
            </a:r>
            <a:r>
              <a:rPr lang="en-US" sz="2900" dirty="0" smtClean="0">
                <a:latin typeface="Times New Roman"/>
                <a:ea typeface="Calibri"/>
              </a:rPr>
              <a:t>and yellow fever.</a:t>
            </a:r>
          </a:p>
          <a:p>
            <a:pPr marL="288925" lvl="1" indent="-288925" algn="just">
              <a:lnSpc>
                <a:spcPct val="150000"/>
              </a:lnSpc>
              <a:spcBef>
                <a:spcPts val="600"/>
              </a:spcBef>
              <a:buFont typeface="+mj-lt"/>
              <a:buAutoNum type="arabicPeriod"/>
              <a:tabLst>
                <a:tab pos="457200" algn="l"/>
                <a:tab pos="628650" algn="l"/>
                <a:tab pos="914400" algn="l"/>
              </a:tabLst>
            </a:pPr>
            <a:r>
              <a:rPr lang="en-US" b="1" dirty="0" err="1" smtClean="0">
                <a:latin typeface="Times New Roman"/>
                <a:ea typeface="Calibri"/>
              </a:rPr>
              <a:t>Saprozoonosis</a:t>
            </a:r>
            <a:r>
              <a:rPr lang="en-US" b="1" dirty="0" smtClean="0">
                <a:latin typeface="Times New Roman"/>
                <a:ea typeface="Calibri"/>
              </a:rPr>
              <a:t>:</a:t>
            </a:r>
            <a:r>
              <a:rPr lang="en-US" dirty="0" smtClean="0">
                <a:latin typeface="Times New Roman"/>
                <a:ea typeface="Calibri"/>
              </a:rPr>
              <a:t> It requires a </a:t>
            </a:r>
            <a:r>
              <a:rPr lang="en-US" b="1" dirty="0" smtClean="0">
                <a:latin typeface="Times New Roman"/>
                <a:ea typeface="Calibri"/>
              </a:rPr>
              <a:t>vertebrate host</a:t>
            </a:r>
            <a:r>
              <a:rPr lang="en-US" dirty="0" smtClean="0">
                <a:latin typeface="Times New Roman"/>
                <a:ea typeface="Calibri"/>
              </a:rPr>
              <a:t> as well as </a:t>
            </a:r>
            <a:r>
              <a:rPr lang="en-US" b="1" dirty="0" smtClean="0">
                <a:latin typeface="Times New Roman"/>
                <a:ea typeface="Calibri"/>
              </a:rPr>
              <a:t>non-animal sites</a:t>
            </a:r>
            <a:r>
              <a:rPr lang="en-US" dirty="0" smtClean="0">
                <a:latin typeface="Times New Roman"/>
                <a:ea typeface="Calibri"/>
              </a:rPr>
              <a:t> like </a:t>
            </a:r>
            <a:r>
              <a:rPr lang="en-US" b="1" dirty="0" smtClean="0">
                <a:latin typeface="Times New Roman"/>
                <a:ea typeface="Calibri"/>
              </a:rPr>
              <a:t>soil</a:t>
            </a:r>
            <a:r>
              <a:rPr lang="en-US" dirty="0" smtClean="0">
                <a:latin typeface="Times New Roman"/>
                <a:ea typeface="Calibri"/>
              </a:rPr>
              <a:t>, </a:t>
            </a:r>
            <a:r>
              <a:rPr lang="en-US" b="1" dirty="0" smtClean="0">
                <a:latin typeface="Times New Roman"/>
                <a:ea typeface="Calibri"/>
              </a:rPr>
              <a:t>pigeon</a:t>
            </a:r>
            <a:r>
              <a:rPr lang="en-US" dirty="0" smtClean="0">
                <a:latin typeface="Times New Roman"/>
                <a:ea typeface="Calibri"/>
              </a:rPr>
              <a:t> dropping and </a:t>
            </a:r>
            <a:r>
              <a:rPr lang="en-US" b="1" dirty="0" smtClean="0">
                <a:latin typeface="Times New Roman"/>
                <a:ea typeface="Calibri"/>
              </a:rPr>
              <a:t>plant material</a:t>
            </a:r>
            <a:r>
              <a:rPr lang="en-US" dirty="0" smtClean="0">
                <a:latin typeface="Times New Roman"/>
                <a:ea typeface="Calibri"/>
              </a:rPr>
              <a:t> for the development of an infectious agent, e.g., </a:t>
            </a:r>
            <a:r>
              <a:rPr lang="en-US" dirty="0" err="1" smtClean="0">
                <a:latin typeface="Times New Roman"/>
                <a:ea typeface="Calibri"/>
              </a:rPr>
              <a:t>aspergillosis</a:t>
            </a:r>
            <a:r>
              <a:rPr lang="en-US" dirty="0" smtClean="0">
                <a:latin typeface="Times New Roman"/>
                <a:ea typeface="Calibri"/>
              </a:rPr>
              <a:t>, </a:t>
            </a:r>
            <a:r>
              <a:rPr lang="en-US" dirty="0" err="1" smtClean="0">
                <a:latin typeface="Times New Roman"/>
                <a:ea typeface="Calibri"/>
              </a:rPr>
              <a:t>histoplasmosis</a:t>
            </a:r>
            <a:r>
              <a:rPr lang="en-US" dirty="0" smtClean="0">
                <a:latin typeface="Times New Roman"/>
                <a:ea typeface="Calibri"/>
              </a:rPr>
              <a:t> </a:t>
            </a:r>
            <a:r>
              <a:rPr lang="en-US" sz="2900" dirty="0" err="1" smtClean="0">
                <a:latin typeface="Times New Roman"/>
                <a:ea typeface="Calibri"/>
              </a:rPr>
              <a:t>coccidioidomycosis</a:t>
            </a:r>
            <a:r>
              <a:rPr lang="en-US" dirty="0" smtClean="0">
                <a:latin typeface="Times New Roman"/>
                <a:ea typeface="Calibri"/>
              </a:rPr>
              <a:t> and</a:t>
            </a:r>
            <a:r>
              <a:rPr lang="en-US" dirty="0" smtClean="0">
                <a:highlight>
                  <a:srgbClr val="FFFF00"/>
                </a:highlight>
                <a:latin typeface="Times New Roman"/>
                <a:ea typeface="Calibri"/>
              </a:rPr>
              <a:t> </a:t>
            </a:r>
            <a:r>
              <a:rPr lang="en-US" sz="2900" dirty="0" err="1" smtClean="0">
                <a:latin typeface="Times New Roman"/>
                <a:ea typeface="Calibri"/>
              </a:rPr>
              <a:t>cryptococcosis</a:t>
            </a:r>
            <a:r>
              <a:rPr lang="en-US" dirty="0" smtClean="0">
                <a:latin typeface="Times New Roman"/>
                <a:ea typeface="Calibri"/>
              </a:rPr>
              <a:t>.</a:t>
            </a:r>
          </a:p>
        </p:txBody>
      </p:sp>
      <p:sp>
        <p:nvSpPr>
          <p:cNvPr id="4" name="Slide Number Placeholder 3"/>
          <p:cNvSpPr>
            <a:spLocks noGrp="1"/>
          </p:cNvSpPr>
          <p:nvPr>
            <p:ph type="sldNum" sz="quarter" idx="12"/>
          </p:nvPr>
        </p:nvSpPr>
        <p:spPr/>
        <p:txBody>
          <a:bodyPr/>
          <a:lstStyle/>
          <a:p>
            <a:fld id="{98554918-7F81-4179-ABE7-69427B67C020}" type="slidenum">
              <a:rPr lang="en-US" smtClean="0"/>
              <a:pPr/>
              <a:t>92</a:t>
            </a:fld>
            <a:endParaRPr 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fontScale="40000" lnSpcReduction="20000"/>
          </a:bodyPr>
          <a:lstStyle/>
          <a:p>
            <a:pPr marL="0" marR="0" algn="ctr">
              <a:lnSpc>
                <a:spcPct val="170000"/>
              </a:lnSpc>
              <a:spcBef>
                <a:spcPts val="600"/>
              </a:spcBef>
              <a:spcAft>
                <a:spcPts val="1200"/>
              </a:spcAft>
              <a:buNone/>
            </a:pPr>
            <a:r>
              <a:rPr lang="en-US" sz="7000" b="1" dirty="0" smtClean="0">
                <a:latin typeface="Times New Roman"/>
                <a:ea typeface="Calibri"/>
              </a:rPr>
              <a:t>Modes of transmission of </a:t>
            </a:r>
            <a:r>
              <a:rPr lang="en-US" sz="7000" b="1" dirty="0" err="1" smtClean="0">
                <a:latin typeface="Times New Roman"/>
                <a:ea typeface="Calibri"/>
              </a:rPr>
              <a:t>zoonotic</a:t>
            </a:r>
            <a:r>
              <a:rPr lang="en-US" sz="7000" b="1" dirty="0" smtClean="0">
                <a:latin typeface="Times New Roman"/>
                <a:ea typeface="Calibri"/>
              </a:rPr>
              <a:t> pathogen</a:t>
            </a:r>
            <a:endParaRPr lang="en-US" sz="7000" dirty="0" smtClean="0">
              <a:latin typeface="Times New Roman"/>
              <a:ea typeface="Calibri"/>
            </a:endParaRPr>
          </a:p>
          <a:p>
            <a:pPr marL="396875" lvl="0" indent="-396875" algn="just">
              <a:lnSpc>
                <a:spcPct val="120000"/>
              </a:lnSpc>
              <a:spcBef>
                <a:spcPts val="600"/>
              </a:spcBef>
              <a:spcAft>
                <a:spcPts val="1200"/>
              </a:spcAft>
              <a:buFont typeface="+mj-lt"/>
              <a:buAutoNum type="arabicPeriod"/>
            </a:pPr>
            <a:r>
              <a:rPr lang="en-US" sz="6800" b="1" dirty="0" smtClean="0">
                <a:latin typeface="Times New Roman"/>
                <a:ea typeface="Calibri"/>
              </a:rPr>
              <a:t>Direct contact</a:t>
            </a:r>
            <a:r>
              <a:rPr lang="en-US" sz="6000" dirty="0" smtClean="0">
                <a:latin typeface="Times New Roman"/>
                <a:ea typeface="Calibri"/>
              </a:rPr>
              <a:t>: contagious </a:t>
            </a:r>
            <a:r>
              <a:rPr lang="en-US" sz="6000" dirty="0" err="1" smtClean="0">
                <a:latin typeface="Times New Roman"/>
                <a:ea typeface="Calibri"/>
              </a:rPr>
              <a:t>ecthyma</a:t>
            </a:r>
            <a:r>
              <a:rPr lang="en-US" sz="6000" dirty="0" smtClean="0">
                <a:latin typeface="Times New Roman"/>
                <a:ea typeface="Calibri"/>
              </a:rPr>
              <a:t>, cow pox, monkey pox, goat pox, </a:t>
            </a:r>
            <a:r>
              <a:rPr lang="en-US" sz="6000" dirty="0" err="1" smtClean="0">
                <a:latin typeface="Times New Roman"/>
                <a:ea typeface="Calibri"/>
              </a:rPr>
              <a:t>dermatophytosis</a:t>
            </a:r>
            <a:r>
              <a:rPr lang="en-US" sz="6000" dirty="0" smtClean="0">
                <a:latin typeface="Times New Roman"/>
                <a:ea typeface="Calibri"/>
              </a:rPr>
              <a:t> (</a:t>
            </a:r>
            <a:r>
              <a:rPr lang="en-US" sz="6000" b="1" dirty="0" smtClean="0">
                <a:latin typeface="Times New Roman"/>
                <a:ea typeface="Calibri"/>
              </a:rPr>
              <a:t>ring worm</a:t>
            </a:r>
            <a:r>
              <a:rPr lang="en-US" sz="6000" dirty="0" smtClean="0">
                <a:latin typeface="Times New Roman"/>
                <a:ea typeface="Calibri"/>
              </a:rPr>
              <a:t>), </a:t>
            </a:r>
            <a:r>
              <a:rPr lang="en-US" sz="6000" b="1" dirty="0" smtClean="0">
                <a:latin typeface="Times New Roman"/>
                <a:ea typeface="Calibri"/>
              </a:rPr>
              <a:t>Marburg</a:t>
            </a:r>
            <a:r>
              <a:rPr lang="en-US" sz="6000" dirty="0" smtClean="0">
                <a:latin typeface="Times New Roman"/>
                <a:ea typeface="Calibri"/>
              </a:rPr>
              <a:t> disease, and scabies.</a:t>
            </a:r>
          </a:p>
          <a:p>
            <a:pPr marL="396875" lvl="0" indent="-396875" algn="just">
              <a:lnSpc>
                <a:spcPct val="120000"/>
              </a:lnSpc>
              <a:spcBef>
                <a:spcPts val="600"/>
              </a:spcBef>
              <a:spcAft>
                <a:spcPts val="1200"/>
              </a:spcAft>
              <a:buFont typeface="+mj-lt"/>
              <a:buAutoNum type="arabicPeriod"/>
            </a:pPr>
            <a:r>
              <a:rPr lang="en-US" sz="6800" b="1" dirty="0" smtClean="0">
                <a:latin typeface="Times New Roman"/>
                <a:ea typeface="Calibri"/>
              </a:rPr>
              <a:t>Ingestion</a:t>
            </a:r>
            <a:r>
              <a:rPr lang="en-US" sz="6000" b="1" dirty="0" smtClean="0">
                <a:latin typeface="Times New Roman"/>
                <a:ea typeface="Calibri"/>
              </a:rPr>
              <a:t>:</a:t>
            </a:r>
            <a:endParaRPr lang="en-US" sz="6000" dirty="0" smtClean="0">
              <a:latin typeface="Times New Roman"/>
              <a:ea typeface="Calibri"/>
            </a:endParaRPr>
          </a:p>
          <a:p>
            <a:pPr marL="625475" lvl="0" indent="-396875" algn="just">
              <a:lnSpc>
                <a:spcPct val="120000"/>
              </a:lnSpc>
              <a:spcBef>
                <a:spcPts val="600"/>
              </a:spcBef>
              <a:spcAft>
                <a:spcPts val="1200"/>
              </a:spcAft>
              <a:buFont typeface="+mj-lt"/>
              <a:buAutoNum type="alphaUcPeriod"/>
            </a:pPr>
            <a:r>
              <a:rPr lang="en-US" sz="6300" b="1" dirty="0" smtClean="0">
                <a:latin typeface="Times New Roman"/>
                <a:ea typeface="Calibri"/>
              </a:rPr>
              <a:t>Milk</a:t>
            </a:r>
            <a:r>
              <a:rPr lang="en-US" sz="6000" dirty="0" smtClean="0">
                <a:latin typeface="Times New Roman"/>
                <a:ea typeface="Calibri"/>
              </a:rPr>
              <a:t>: Brucellosis, </a:t>
            </a:r>
            <a:r>
              <a:rPr lang="en-US" sz="6000" dirty="0" err="1" smtClean="0">
                <a:latin typeface="Times New Roman"/>
                <a:ea typeface="Calibri"/>
              </a:rPr>
              <a:t>campylobacteriosis</a:t>
            </a:r>
            <a:r>
              <a:rPr lang="en-US" sz="6000" dirty="0" smtClean="0">
                <a:latin typeface="Times New Roman"/>
                <a:ea typeface="Calibri"/>
              </a:rPr>
              <a:t>, </a:t>
            </a:r>
            <a:r>
              <a:rPr lang="en-US" sz="6000" dirty="0" err="1" smtClean="0">
                <a:latin typeface="Times New Roman"/>
                <a:ea typeface="Calibri"/>
              </a:rPr>
              <a:t>coxiellosis</a:t>
            </a:r>
            <a:r>
              <a:rPr lang="en-US" sz="6000" dirty="0" smtClean="0">
                <a:latin typeface="Times New Roman"/>
                <a:ea typeface="Calibri"/>
              </a:rPr>
              <a:t> (Q fever), tuberculosis.</a:t>
            </a:r>
          </a:p>
          <a:p>
            <a:pPr marL="625475" lvl="0" indent="-396875" algn="just">
              <a:lnSpc>
                <a:spcPct val="120000"/>
              </a:lnSpc>
              <a:spcBef>
                <a:spcPts val="600"/>
              </a:spcBef>
              <a:spcAft>
                <a:spcPts val="1200"/>
              </a:spcAft>
              <a:buFont typeface="+mj-lt"/>
              <a:buAutoNum type="alphaUcPeriod"/>
            </a:pPr>
            <a:r>
              <a:rPr lang="en-US" sz="6300" b="1" dirty="0" smtClean="0">
                <a:latin typeface="Times New Roman"/>
                <a:ea typeface="Calibri"/>
              </a:rPr>
              <a:t>Meat</a:t>
            </a:r>
            <a:r>
              <a:rPr lang="en-US" sz="6000" dirty="0" smtClean="0">
                <a:latin typeface="Times New Roman"/>
                <a:ea typeface="Calibri"/>
              </a:rPr>
              <a:t>: </a:t>
            </a:r>
            <a:r>
              <a:rPr lang="en-US" sz="6000" i="1" dirty="0" err="1" smtClean="0">
                <a:latin typeface="Times New Roman"/>
                <a:ea typeface="Calibri"/>
              </a:rPr>
              <a:t>Taenia</a:t>
            </a:r>
            <a:r>
              <a:rPr lang="en-US" sz="6000" i="1" dirty="0" smtClean="0">
                <a:latin typeface="Times New Roman"/>
                <a:ea typeface="Calibri"/>
              </a:rPr>
              <a:t> </a:t>
            </a:r>
            <a:r>
              <a:rPr lang="en-US" sz="6000" i="1" dirty="0" err="1" smtClean="0">
                <a:latin typeface="Times New Roman"/>
                <a:ea typeface="Calibri"/>
              </a:rPr>
              <a:t>saginata</a:t>
            </a:r>
            <a:r>
              <a:rPr lang="en-US" sz="6000" dirty="0" smtClean="0">
                <a:latin typeface="Times New Roman"/>
                <a:ea typeface="Calibri"/>
              </a:rPr>
              <a:t>, </a:t>
            </a:r>
            <a:r>
              <a:rPr lang="en-US" sz="6000" i="1" dirty="0" err="1" smtClean="0">
                <a:latin typeface="Times New Roman"/>
                <a:ea typeface="Calibri"/>
              </a:rPr>
              <a:t>Taenia</a:t>
            </a:r>
            <a:r>
              <a:rPr lang="en-US" sz="6000" i="1" dirty="0" smtClean="0">
                <a:latin typeface="Times New Roman"/>
                <a:ea typeface="Calibri"/>
              </a:rPr>
              <a:t> </a:t>
            </a:r>
            <a:r>
              <a:rPr lang="en-US" sz="6000" i="1" dirty="0" err="1" smtClean="0">
                <a:latin typeface="Times New Roman"/>
                <a:ea typeface="Calibri"/>
              </a:rPr>
              <a:t>solium</a:t>
            </a:r>
            <a:r>
              <a:rPr lang="en-US" sz="6000" dirty="0" smtClean="0">
                <a:latin typeface="Times New Roman"/>
                <a:ea typeface="Calibri"/>
              </a:rPr>
              <a:t>, </a:t>
            </a:r>
            <a:r>
              <a:rPr lang="en-US" sz="6000" i="1" dirty="0" err="1" smtClean="0">
                <a:latin typeface="Times New Roman"/>
                <a:ea typeface="Calibri"/>
              </a:rPr>
              <a:t>Trichinella</a:t>
            </a:r>
            <a:r>
              <a:rPr lang="en-US" sz="6000" i="1" dirty="0" smtClean="0">
                <a:latin typeface="Times New Roman"/>
                <a:ea typeface="Calibri"/>
              </a:rPr>
              <a:t> </a:t>
            </a:r>
            <a:r>
              <a:rPr lang="en-US" sz="6000" i="1" dirty="0" err="1" smtClean="0">
                <a:latin typeface="Times New Roman"/>
                <a:ea typeface="Calibri"/>
              </a:rPr>
              <a:t>spiralis</a:t>
            </a:r>
            <a:r>
              <a:rPr lang="en-US" sz="6000" dirty="0" smtClean="0">
                <a:latin typeface="Times New Roman"/>
                <a:ea typeface="Calibri"/>
              </a:rPr>
              <a:t>.</a:t>
            </a:r>
          </a:p>
          <a:p>
            <a:pPr marL="625475" lvl="0" indent="-396875" algn="just">
              <a:lnSpc>
                <a:spcPct val="120000"/>
              </a:lnSpc>
              <a:spcBef>
                <a:spcPts val="600"/>
              </a:spcBef>
              <a:spcAft>
                <a:spcPts val="1200"/>
              </a:spcAft>
              <a:buFont typeface="+mj-lt"/>
              <a:buAutoNum type="alphaUcPeriod"/>
            </a:pPr>
            <a:r>
              <a:rPr lang="en-US" sz="6300" b="1" dirty="0" smtClean="0">
                <a:latin typeface="Times New Roman"/>
                <a:ea typeface="Calibri"/>
              </a:rPr>
              <a:t>Fish</a:t>
            </a:r>
            <a:r>
              <a:rPr lang="en-US" sz="6000" dirty="0" smtClean="0">
                <a:latin typeface="Times New Roman"/>
                <a:ea typeface="Calibri"/>
              </a:rPr>
              <a:t>: </a:t>
            </a:r>
            <a:r>
              <a:rPr lang="en-US" sz="6000" i="1" dirty="0" err="1" smtClean="0">
                <a:latin typeface="Times New Roman"/>
                <a:ea typeface="Calibri"/>
              </a:rPr>
              <a:t>Diphyllobothrium</a:t>
            </a:r>
            <a:r>
              <a:rPr lang="en-US" sz="6000" i="1" dirty="0" smtClean="0">
                <a:latin typeface="Times New Roman"/>
                <a:ea typeface="Calibri"/>
              </a:rPr>
              <a:t> </a:t>
            </a:r>
            <a:r>
              <a:rPr lang="en-US" sz="6000" i="1" dirty="0" err="1" smtClean="0">
                <a:latin typeface="Times New Roman"/>
                <a:ea typeface="Calibri"/>
              </a:rPr>
              <a:t>latum</a:t>
            </a:r>
            <a:r>
              <a:rPr lang="en-US" sz="6000" dirty="0" smtClean="0">
                <a:latin typeface="Times New Roman"/>
                <a:ea typeface="Calibri"/>
              </a:rPr>
              <a:t>, </a:t>
            </a:r>
            <a:r>
              <a:rPr lang="en-US" sz="6000" i="1" dirty="0" err="1" smtClean="0">
                <a:latin typeface="Times New Roman"/>
                <a:ea typeface="Calibri"/>
              </a:rPr>
              <a:t>vibrio</a:t>
            </a:r>
            <a:r>
              <a:rPr lang="en-US" sz="6000" i="1" dirty="0" smtClean="0">
                <a:latin typeface="Times New Roman"/>
                <a:ea typeface="Calibri"/>
              </a:rPr>
              <a:t> </a:t>
            </a:r>
            <a:r>
              <a:rPr lang="en-US" sz="6000" i="1" dirty="0" err="1" smtClean="0">
                <a:latin typeface="Times New Roman"/>
                <a:ea typeface="Calibri"/>
              </a:rPr>
              <a:t>parahaemolyticus</a:t>
            </a:r>
            <a:r>
              <a:rPr lang="en-US" sz="6000" dirty="0" smtClean="0">
                <a:latin typeface="Times New Roman"/>
                <a:ea typeface="Calibri"/>
              </a:rPr>
              <a:t>.</a:t>
            </a:r>
          </a:p>
          <a:p>
            <a:pPr marL="625475" lvl="0" indent="-396875" algn="just">
              <a:lnSpc>
                <a:spcPct val="120000"/>
              </a:lnSpc>
              <a:spcBef>
                <a:spcPts val="600"/>
              </a:spcBef>
              <a:spcAft>
                <a:spcPts val="1200"/>
              </a:spcAft>
              <a:buFont typeface="+mj-lt"/>
              <a:buAutoNum type="alphaUcPeriod"/>
            </a:pPr>
            <a:r>
              <a:rPr lang="en-US" sz="6300" b="1" dirty="0" smtClean="0">
                <a:latin typeface="Times New Roman"/>
                <a:ea typeface="Calibri"/>
              </a:rPr>
              <a:t>Poultry</a:t>
            </a:r>
            <a:r>
              <a:rPr lang="en-US" sz="6000" dirty="0" smtClean="0">
                <a:latin typeface="Times New Roman"/>
                <a:ea typeface="Calibri"/>
              </a:rPr>
              <a:t>: </a:t>
            </a:r>
            <a:r>
              <a:rPr lang="en-US" sz="6000" b="1" dirty="0" smtClean="0">
                <a:latin typeface="Times New Roman"/>
                <a:ea typeface="Calibri"/>
              </a:rPr>
              <a:t>Salmonella</a:t>
            </a:r>
            <a:r>
              <a:rPr lang="en-US" sz="6000" dirty="0" smtClean="0">
                <a:latin typeface="Times New Roman"/>
                <a:ea typeface="Calibri"/>
              </a:rPr>
              <a:t> infection, </a:t>
            </a:r>
            <a:r>
              <a:rPr lang="en-US" sz="6000" b="1" dirty="0" err="1" smtClean="0">
                <a:latin typeface="Times New Roman"/>
                <a:ea typeface="Calibri"/>
              </a:rPr>
              <a:t>campylobacteriosis</a:t>
            </a:r>
            <a:r>
              <a:rPr lang="en-US" sz="6000" dirty="0" smtClean="0">
                <a:latin typeface="Times New Roman"/>
                <a:ea typeface="Calibri"/>
              </a:rPr>
              <a:t>.</a:t>
            </a:r>
          </a:p>
          <a:p>
            <a:pPr marL="625475" lvl="0" indent="-396875" algn="just">
              <a:lnSpc>
                <a:spcPct val="120000"/>
              </a:lnSpc>
              <a:spcBef>
                <a:spcPts val="600"/>
              </a:spcBef>
              <a:spcAft>
                <a:spcPts val="1200"/>
              </a:spcAft>
              <a:buFont typeface="+mj-lt"/>
              <a:buAutoNum type="alphaUcPeriod"/>
            </a:pPr>
            <a:r>
              <a:rPr lang="en-US" sz="6300" b="1" dirty="0" smtClean="0">
                <a:latin typeface="Times New Roman"/>
                <a:ea typeface="Calibri"/>
              </a:rPr>
              <a:t>Water</a:t>
            </a:r>
            <a:r>
              <a:rPr lang="en-US" sz="6000" dirty="0" smtClean="0">
                <a:latin typeface="Times New Roman"/>
                <a:ea typeface="Calibri"/>
              </a:rPr>
              <a:t>: </a:t>
            </a:r>
            <a:r>
              <a:rPr lang="en-US" sz="6000" dirty="0" err="1" smtClean="0">
                <a:latin typeface="Times New Roman"/>
                <a:ea typeface="Calibri"/>
              </a:rPr>
              <a:t>Amoebiosis</a:t>
            </a:r>
            <a:r>
              <a:rPr lang="en-US" sz="6000" dirty="0" smtClean="0">
                <a:latin typeface="Times New Roman"/>
                <a:ea typeface="Calibri"/>
              </a:rPr>
              <a:t>, </a:t>
            </a:r>
            <a:r>
              <a:rPr lang="en-US" sz="6000" dirty="0" err="1" smtClean="0">
                <a:latin typeface="Times New Roman"/>
                <a:ea typeface="Calibri"/>
              </a:rPr>
              <a:t>giardiosis</a:t>
            </a:r>
            <a:r>
              <a:rPr lang="en-US" sz="6000" dirty="0" smtClean="0">
                <a:latin typeface="Times New Roman"/>
                <a:ea typeface="Calibri"/>
              </a:rPr>
              <a:t>, infectious hepatitis, shigellosis.</a:t>
            </a:r>
          </a:p>
        </p:txBody>
      </p:sp>
      <p:sp>
        <p:nvSpPr>
          <p:cNvPr id="4" name="Slide Number Placeholder 3"/>
          <p:cNvSpPr>
            <a:spLocks noGrp="1"/>
          </p:cNvSpPr>
          <p:nvPr>
            <p:ph type="sldNum" sz="quarter" idx="12"/>
          </p:nvPr>
        </p:nvSpPr>
        <p:spPr/>
        <p:txBody>
          <a:bodyPr/>
          <a:lstStyle/>
          <a:p>
            <a:fld id="{98554918-7F81-4179-ABE7-69427B67C020}" type="slidenum">
              <a:rPr lang="en-US" smtClean="0"/>
              <a:pPr/>
              <a:t>93</a:t>
            </a:fld>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8686800" cy="5638800"/>
          </a:xfrm>
        </p:spPr>
        <p:txBody>
          <a:bodyPr>
            <a:normAutofit/>
          </a:bodyPr>
          <a:lstStyle/>
          <a:p>
            <a:pPr marL="514350" lvl="0" indent="-514350" algn="just">
              <a:lnSpc>
                <a:spcPct val="150000"/>
              </a:lnSpc>
              <a:spcBef>
                <a:spcPts val="600"/>
              </a:spcBef>
              <a:buFont typeface="+mj-lt"/>
              <a:buAutoNum type="arabicPeriod" startAt="3"/>
            </a:pPr>
            <a:r>
              <a:rPr lang="en-US" sz="2400" b="1" dirty="0" smtClean="0">
                <a:latin typeface="Times New Roman"/>
                <a:ea typeface="Calibri"/>
              </a:rPr>
              <a:t>Inhalation:</a:t>
            </a:r>
            <a:r>
              <a:rPr lang="en-US" sz="2400" dirty="0" smtClean="0">
                <a:latin typeface="Times New Roman"/>
                <a:ea typeface="Calibri"/>
              </a:rPr>
              <a:t> Anthrax, </a:t>
            </a:r>
            <a:r>
              <a:rPr lang="en-US" sz="2400" dirty="0" err="1" smtClean="0">
                <a:latin typeface="Times New Roman"/>
                <a:ea typeface="Calibri"/>
              </a:rPr>
              <a:t>aspergillosis</a:t>
            </a:r>
            <a:r>
              <a:rPr lang="en-US" sz="2400" dirty="0" smtClean="0">
                <a:latin typeface="Times New Roman"/>
                <a:ea typeface="Calibri"/>
              </a:rPr>
              <a:t>, bird flu, </a:t>
            </a:r>
            <a:r>
              <a:rPr lang="en-US" sz="2400" dirty="0" err="1" smtClean="0">
                <a:latin typeface="Times New Roman"/>
                <a:ea typeface="Calibri"/>
              </a:rPr>
              <a:t>chlamydiosis</a:t>
            </a:r>
            <a:r>
              <a:rPr lang="en-US" sz="2400" dirty="0" smtClean="0">
                <a:latin typeface="Times New Roman"/>
                <a:ea typeface="Calibri"/>
              </a:rPr>
              <a:t>, </a:t>
            </a:r>
            <a:r>
              <a:rPr lang="en-US" sz="2400" dirty="0" err="1" smtClean="0">
                <a:latin typeface="Times New Roman"/>
                <a:ea typeface="Calibri"/>
              </a:rPr>
              <a:t>coxiellosis</a:t>
            </a:r>
            <a:r>
              <a:rPr lang="en-US" sz="2400" dirty="0" smtClean="0">
                <a:latin typeface="Times New Roman"/>
                <a:ea typeface="Calibri"/>
              </a:rPr>
              <a:t>, </a:t>
            </a:r>
            <a:r>
              <a:rPr lang="en-US" sz="2400" dirty="0" err="1" smtClean="0">
                <a:latin typeface="Times New Roman"/>
                <a:ea typeface="Calibri"/>
              </a:rPr>
              <a:t>cryptococcosis</a:t>
            </a:r>
            <a:r>
              <a:rPr lang="en-US" sz="2400" dirty="0" smtClean="0">
                <a:latin typeface="Times New Roman"/>
                <a:ea typeface="Calibri"/>
              </a:rPr>
              <a:t> and tuberculosis.</a:t>
            </a:r>
          </a:p>
          <a:p>
            <a:pPr lvl="0" algn="just">
              <a:lnSpc>
                <a:spcPct val="150000"/>
              </a:lnSpc>
              <a:spcBef>
                <a:spcPts val="600"/>
              </a:spcBef>
              <a:buFont typeface="+mj-lt"/>
              <a:buAutoNum type="arabicPeriod" startAt="3"/>
            </a:pPr>
            <a:r>
              <a:rPr lang="en-US" sz="2400" b="1" dirty="0" smtClean="0">
                <a:latin typeface="Times New Roman"/>
                <a:ea typeface="Calibri"/>
              </a:rPr>
              <a:t>Bite of animals:</a:t>
            </a:r>
            <a:r>
              <a:rPr lang="en-US" sz="2400" dirty="0" smtClean="0">
                <a:latin typeface="Times New Roman"/>
                <a:ea typeface="Calibri"/>
              </a:rPr>
              <a:t> rabies, cat scratch disease, herpes </a:t>
            </a:r>
            <a:r>
              <a:rPr lang="en-US" sz="2400" dirty="0" err="1" smtClean="0">
                <a:latin typeface="Times New Roman"/>
                <a:ea typeface="Calibri"/>
              </a:rPr>
              <a:t>simia</a:t>
            </a:r>
            <a:r>
              <a:rPr lang="en-US" sz="2400" dirty="0" smtClean="0">
                <a:latin typeface="Times New Roman"/>
                <a:ea typeface="Calibri"/>
              </a:rPr>
              <a:t> e, </a:t>
            </a:r>
            <a:r>
              <a:rPr lang="en-US" sz="2400" dirty="0" err="1" smtClean="0">
                <a:latin typeface="Times New Roman"/>
                <a:ea typeface="Calibri"/>
              </a:rPr>
              <a:t>pasteurellosis</a:t>
            </a:r>
            <a:r>
              <a:rPr lang="en-US" sz="2400" dirty="0" smtClean="0">
                <a:latin typeface="Times New Roman"/>
                <a:ea typeface="Calibri"/>
              </a:rPr>
              <a:t> and rat bite fever</a:t>
            </a:r>
          </a:p>
          <a:p>
            <a:pPr lvl="0" algn="just">
              <a:lnSpc>
                <a:spcPct val="150000"/>
              </a:lnSpc>
              <a:spcBef>
                <a:spcPts val="600"/>
              </a:spcBef>
              <a:buFont typeface="+mj-lt"/>
              <a:buAutoNum type="arabicPeriod" startAt="3"/>
            </a:pPr>
            <a:r>
              <a:rPr lang="en-US" sz="2400" b="1" dirty="0" smtClean="0">
                <a:latin typeface="Times New Roman"/>
                <a:ea typeface="Calibri"/>
              </a:rPr>
              <a:t>Bite of arthropods:</a:t>
            </a:r>
            <a:r>
              <a:rPr lang="en-US" sz="2400" dirty="0" smtClean="0">
                <a:latin typeface="Times New Roman"/>
                <a:ea typeface="Calibri"/>
              </a:rPr>
              <a:t> Japanese encephalitis, </a:t>
            </a:r>
            <a:r>
              <a:rPr lang="en-US" sz="2400" dirty="0" err="1" smtClean="0">
                <a:latin typeface="Times New Roman"/>
                <a:ea typeface="Calibri"/>
              </a:rPr>
              <a:t>leishmaniosis</a:t>
            </a:r>
            <a:r>
              <a:rPr lang="en-US" sz="2400" dirty="0" smtClean="0">
                <a:latin typeface="Times New Roman"/>
                <a:ea typeface="Calibri"/>
              </a:rPr>
              <a:t>, plague (</a:t>
            </a:r>
            <a:r>
              <a:rPr lang="en-US" sz="2400" dirty="0" err="1" smtClean="0">
                <a:latin typeface="Times New Roman"/>
                <a:ea typeface="Calibri"/>
              </a:rPr>
              <a:t>Yersinia</a:t>
            </a:r>
            <a:r>
              <a:rPr lang="en-US" sz="2400" dirty="0" smtClean="0">
                <a:latin typeface="Times New Roman"/>
                <a:ea typeface="Calibri"/>
              </a:rPr>
              <a:t> </a:t>
            </a:r>
            <a:r>
              <a:rPr lang="en-US" sz="2400" dirty="0" err="1" smtClean="0">
                <a:latin typeface="Times New Roman"/>
                <a:ea typeface="Calibri"/>
              </a:rPr>
              <a:t>pesti</a:t>
            </a:r>
            <a:r>
              <a:rPr lang="en-US" sz="2400" dirty="0" smtClean="0">
                <a:latin typeface="Times New Roman"/>
                <a:ea typeface="Calibri"/>
              </a:rPr>
              <a:t>), scrub typhus, </a:t>
            </a:r>
            <a:r>
              <a:rPr lang="en-US" sz="2400" dirty="0" err="1" smtClean="0">
                <a:latin typeface="Times New Roman"/>
                <a:ea typeface="Calibri"/>
              </a:rPr>
              <a:t>trypanosomiosis</a:t>
            </a:r>
            <a:r>
              <a:rPr lang="en-US" sz="2400" dirty="0" smtClean="0">
                <a:latin typeface="Times New Roman"/>
                <a:ea typeface="Calibri"/>
              </a:rPr>
              <a:t>, yellow fever.</a:t>
            </a:r>
          </a:p>
          <a:p>
            <a:pPr lvl="0" algn="just">
              <a:lnSpc>
                <a:spcPct val="150000"/>
              </a:lnSpc>
              <a:spcBef>
                <a:spcPts val="600"/>
              </a:spcBef>
              <a:buFont typeface="+mj-lt"/>
              <a:buAutoNum type="arabicPeriod" startAt="3"/>
            </a:pPr>
            <a:r>
              <a:rPr lang="en-US" sz="2400" b="1" dirty="0" smtClean="0">
                <a:latin typeface="Times New Roman"/>
                <a:ea typeface="Calibri"/>
              </a:rPr>
              <a:t>Intrauterine/</a:t>
            </a:r>
            <a:r>
              <a:rPr lang="en-US" sz="2400" b="1" dirty="0" err="1" smtClean="0">
                <a:latin typeface="Times New Roman"/>
                <a:ea typeface="Calibri"/>
              </a:rPr>
              <a:t>transplacental</a:t>
            </a:r>
            <a:r>
              <a:rPr lang="en-US" sz="2400" b="1" dirty="0" smtClean="0">
                <a:latin typeface="Times New Roman"/>
                <a:ea typeface="Calibri"/>
              </a:rPr>
              <a:t>:</a:t>
            </a:r>
            <a:r>
              <a:rPr lang="en-US" sz="2400" dirty="0" smtClean="0">
                <a:latin typeface="Times New Roman"/>
                <a:ea typeface="Calibri"/>
              </a:rPr>
              <a:t> </a:t>
            </a:r>
            <a:r>
              <a:rPr lang="en-US" sz="2400" dirty="0" err="1" smtClean="0">
                <a:latin typeface="Times New Roman"/>
                <a:ea typeface="Calibri"/>
              </a:rPr>
              <a:t>Listeriosis</a:t>
            </a:r>
            <a:r>
              <a:rPr lang="en-US" sz="2400" dirty="0" smtClean="0">
                <a:latin typeface="Times New Roman"/>
                <a:ea typeface="Calibri"/>
              </a:rPr>
              <a:t>, toxoplasmosis.</a:t>
            </a:r>
          </a:p>
          <a:p>
            <a:pPr lvl="0" algn="just">
              <a:lnSpc>
                <a:spcPct val="150000"/>
              </a:lnSpc>
              <a:spcBef>
                <a:spcPts val="600"/>
              </a:spcBef>
              <a:buFont typeface="+mj-lt"/>
              <a:buAutoNum type="arabicPeriod" startAt="3"/>
            </a:pPr>
            <a:r>
              <a:rPr lang="en-US" sz="2400" b="1" dirty="0" smtClean="0">
                <a:latin typeface="Times New Roman"/>
                <a:ea typeface="Calibri"/>
              </a:rPr>
              <a:t>Abraded skin/wound infection</a:t>
            </a:r>
            <a:r>
              <a:rPr lang="en-US" sz="2400" dirty="0" smtClean="0">
                <a:latin typeface="Times New Roman"/>
                <a:ea typeface="Calibri"/>
              </a:rPr>
              <a:t>: </a:t>
            </a:r>
            <a:r>
              <a:rPr lang="en-US" sz="2400" dirty="0" err="1" smtClean="0">
                <a:latin typeface="Times New Roman"/>
                <a:ea typeface="Calibri"/>
              </a:rPr>
              <a:t>Erysipelothricosis</a:t>
            </a:r>
            <a:r>
              <a:rPr lang="en-US" sz="2400" dirty="0" smtClean="0">
                <a:latin typeface="Times New Roman"/>
                <a:ea typeface="Calibri"/>
              </a:rPr>
              <a:t>, </a:t>
            </a:r>
            <a:r>
              <a:rPr lang="en-US" sz="2400" dirty="0" err="1" smtClean="0">
                <a:latin typeface="Times New Roman"/>
                <a:ea typeface="Calibri"/>
              </a:rPr>
              <a:t>melioidosis</a:t>
            </a:r>
            <a:r>
              <a:rPr lang="en-US" sz="2400" dirty="0" smtClean="0">
                <a:latin typeface="Times New Roman"/>
                <a:ea typeface="Calibri"/>
              </a:rPr>
              <a:t>, </a:t>
            </a:r>
            <a:r>
              <a:rPr lang="en-US" sz="2400" dirty="0" err="1" smtClean="0">
                <a:latin typeface="Times New Roman"/>
                <a:ea typeface="Calibri"/>
              </a:rPr>
              <a:t>necrobacillosis</a:t>
            </a:r>
            <a:r>
              <a:rPr lang="en-US" sz="2400" dirty="0" smtClean="0">
                <a:latin typeface="Times New Roman"/>
                <a:ea typeface="Calibri"/>
              </a:rPr>
              <a:t>, tetanus.</a:t>
            </a:r>
            <a:endParaRPr lang="en-US" dirty="0" smtClean="0"/>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763000" cy="6477000"/>
          </a:xfrm>
        </p:spPr>
        <p:txBody>
          <a:bodyPr>
            <a:noAutofit/>
          </a:bodyPr>
          <a:lstStyle/>
          <a:p>
            <a:pPr marL="571500" algn="ctr">
              <a:lnSpc>
                <a:spcPct val="150000"/>
              </a:lnSpc>
              <a:spcBef>
                <a:spcPts val="600"/>
              </a:spcBef>
              <a:spcAft>
                <a:spcPts val="600"/>
              </a:spcAft>
              <a:buNone/>
            </a:pPr>
            <a:r>
              <a:rPr lang="en-US" sz="2600" b="1" dirty="0" smtClean="0">
                <a:latin typeface="Times New Roman" pitchFamily="18" charset="0"/>
                <a:ea typeface="Times New Roman"/>
                <a:cs typeface="Times New Roman" pitchFamily="18" charset="0"/>
              </a:rPr>
              <a:t>Emerging and re-emerging </a:t>
            </a:r>
            <a:r>
              <a:rPr lang="en-US" sz="2600" b="1" dirty="0" err="1" smtClean="0">
                <a:latin typeface="Times New Roman" pitchFamily="18" charset="0"/>
                <a:ea typeface="Times New Roman"/>
                <a:cs typeface="Times New Roman" pitchFamily="18" charset="0"/>
              </a:rPr>
              <a:t>zoonoses</a:t>
            </a:r>
            <a:endParaRPr lang="en-US" sz="2600" dirty="0" smtClean="0">
              <a:latin typeface="Times New Roman" pitchFamily="18" charset="0"/>
              <a:ea typeface="Times New Roman"/>
              <a:cs typeface="Times New Roman" pitchFamily="18" charset="0"/>
            </a:endParaRPr>
          </a:p>
          <a:p>
            <a:pPr marL="228600" indent="-228600" algn="just">
              <a:lnSpc>
                <a:spcPct val="150000"/>
              </a:lnSpc>
              <a:spcBef>
                <a:spcPts val="600"/>
              </a:spcBef>
            </a:pPr>
            <a:r>
              <a:rPr lang="en-US" sz="2400" dirty="0" smtClean="0">
                <a:latin typeface="Times New Roman" pitchFamily="18" charset="0"/>
                <a:ea typeface="Times New Roman"/>
                <a:cs typeface="Times New Roman" pitchFamily="18" charset="0"/>
              </a:rPr>
              <a:t>WHO estimates more than 75 emerging or re-emerging </a:t>
            </a:r>
            <a:r>
              <a:rPr lang="en-US" sz="2400" dirty="0" err="1" smtClean="0">
                <a:latin typeface="Times New Roman" pitchFamily="18" charset="0"/>
                <a:ea typeface="Times New Roman"/>
                <a:cs typeface="Times New Roman" pitchFamily="18" charset="0"/>
              </a:rPr>
              <a:t>zoonotic</a:t>
            </a:r>
            <a:r>
              <a:rPr lang="en-US" sz="2400" dirty="0" smtClean="0">
                <a:latin typeface="Times New Roman" pitchFamily="18" charset="0"/>
                <a:ea typeface="Times New Roman"/>
                <a:cs typeface="Times New Roman" pitchFamily="18" charset="0"/>
              </a:rPr>
              <a:t> diseases that can be transmitted to humans either directly with or without the involvement of a vector or indirectly via food, water or other environmental sources. </a:t>
            </a:r>
          </a:p>
          <a:p>
            <a:pPr marL="288925" indent="-288925" algn="just">
              <a:lnSpc>
                <a:spcPct val="150000"/>
              </a:lnSpc>
              <a:spcBef>
                <a:spcPts val="0"/>
              </a:spcBef>
            </a:pPr>
            <a:r>
              <a:rPr lang="en-US" sz="2400" b="1" dirty="0" smtClean="0">
                <a:latin typeface="Times New Roman" pitchFamily="18" charset="0"/>
                <a:ea typeface="Times New Roman"/>
                <a:cs typeface="Times New Roman" pitchFamily="18" charset="0"/>
              </a:rPr>
              <a:t>Emerging </a:t>
            </a:r>
            <a:r>
              <a:rPr lang="en-US" sz="2400" b="1" dirty="0" err="1" smtClean="0">
                <a:latin typeface="Times New Roman" pitchFamily="18" charset="0"/>
                <a:ea typeface="Times New Roman"/>
                <a:cs typeface="Times New Roman" pitchFamily="18" charset="0"/>
              </a:rPr>
              <a:t>zoonoses</a:t>
            </a:r>
            <a:r>
              <a:rPr lang="en-US" sz="2400" dirty="0" smtClean="0">
                <a:latin typeface="Times New Roman" pitchFamily="18" charset="0"/>
                <a:ea typeface="Times New Roman"/>
                <a:cs typeface="Times New Roman" pitchFamily="18" charset="0"/>
              </a:rPr>
              <a:t>: are new </a:t>
            </a:r>
            <a:r>
              <a:rPr lang="en-US" sz="2400" dirty="0" err="1" smtClean="0">
                <a:latin typeface="Times New Roman" pitchFamily="18" charset="0"/>
                <a:ea typeface="Times New Roman"/>
                <a:cs typeface="Times New Roman" pitchFamily="18" charset="0"/>
              </a:rPr>
              <a:t>zoonotic</a:t>
            </a:r>
            <a:r>
              <a:rPr lang="en-US" sz="2400" dirty="0" smtClean="0">
                <a:latin typeface="Times New Roman" pitchFamily="18" charset="0"/>
                <a:ea typeface="Times New Roman"/>
                <a:cs typeface="Times New Roman" pitchFamily="18" charset="0"/>
              </a:rPr>
              <a:t> diseases, not observed before, not diagnosed before; e.g. RVF, Ebola, hemorrhagic fever, EHEC O</a:t>
            </a:r>
            <a:r>
              <a:rPr lang="en-US" sz="2400" baseline="-25000" dirty="0" smtClean="0">
                <a:latin typeface="Times New Roman" pitchFamily="18" charset="0"/>
                <a:ea typeface="Times New Roman"/>
                <a:cs typeface="Times New Roman" pitchFamily="18" charset="0"/>
              </a:rPr>
              <a:t>157</a:t>
            </a:r>
            <a:r>
              <a:rPr lang="en-US" sz="2400" dirty="0" smtClean="0">
                <a:latin typeface="Times New Roman" pitchFamily="18" charset="0"/>
                <a:ea typeface="Times New Roman"/>
                <a:cs typeface="Times New Roman" pitchFamily="18" charset="0"/>
              </a:rPr>
              <a:t>:H</a:t>
            </a:r>
            <a:r>
              <a:rPr lang="en-US" sz="2400" baseline="-25000" dirty="0" smtClean="0">
                <a:latin typeface="Times New Roman" pitchFamily="18" charset="0"/>
                <a:ea typeface="Times New Roman"/>
                <a:cs typeface="Times New Roman" pitchFamily="18" charset="0"/>
              </a:rPr>
              <a:t>7</a:t>
            </a:r>
            <a:endParaRPr lang="en-US" sz="2400" dirty="0" smtClean="0">
              <a:latin typeface="Times New Roman" pitchFamily="18" charset="0"/>
              <a:ea typeface="Times New Roman"/>
              <a:cs typeface="Times New Roman" pitchFamily="18" charset="0"/>
            </a:endParaRPr>
          </a:p>
          <a:p>
            <a:pPr marL="0" indent="0" algn="just">
              <a:lnSpc>
                <a:spcPct val="150000"/>
              </a:lnSpc>
              <a:spcBef>
                <a:spcPts val="600"/>
              </a:spcBef>
              <a:spcAft>
                <a:spcPts val="1200"/>
              </a:spcAft>
            </a:pPr>
            <a:r>
              <a:rPr lang="en-US" sz="2400" b="1" dirty="0" smtClean="0">
                <a:latin typeface="Times New Roman" pitchFamily="18" charset="0"/>
                <a:ea typeface="Times New Roman"/>
                <a:cs typeface="Times New Roman" pitchFamily="18" charset="0"/>
              </a:rPr>
              <a:t>Re-emerging </a:t>
            </a:r>
            <a:r>
              <a:rPr lang="en-US" sz="2400" b="1" dirty="0" err="1" smtClean="0">
                <a:latin typeface="Times New Roman" pitchFamily="18" charset="0"/>
                <a:ea typeface="Times New Roman"/>
                <a:cs typeface="Times New Roman" pitchFamily="18" charset="0"/>
              </a:rPr>
              <a:t>zoonoses</a:t>
            </a:r>
            <a:r>
              <a:rPr lang="en-US" sz="2400" dirty="0" smtClean="0">
                <a:latin typeface="Times New Roman" pitchFamily="18" charset="0"/>
                <a:ea typeface="Times New Roman"/>
                <a:cs typeface="Times New Roman" pitchFamily="18" charset="0"/>
              </a:rPr>
              <a:t>: appearance after 10-20 years of complete absence or manifestation in large numbers than usual e.g. Tuberculosis, </a:t>
            </a:r>
            <a:r>
              <a:rPr lang="en-US" sz="2400" dirty="0" err="1" smtClean="0">
                <a:latin typeface="Times New Roman" pitchFamily="18" charset="0"/>
                <a:ea typeface="Times New Roman"/>
                <a:cs typeface="Times New Roman" pitchFamily="18" charset="0"/>
              </a:rPr>
              <a:t>leptospirosis</a:t>
            </a:r>
            <a:r>
              <a:rPr lang="en-US" sz="2400" dirty="0" smtClean="0">
                <a:latin typeface="Times New Roman" pitchFamily="18" charset="0"/>
                <a:ea typeface="Times New Roman"/>
                <a:cs typeface="Times New Roman" pitchFamily="18" charset="0"/>
              </a:rPr>
              <a:t>, plague (</a:t>
            </a:r>
            <a:r>
              <a:rPr lang="en-US" sz="2400" i="1" dirty="0" err="1" smtClean="0">
                <a:latin typeface="Times New Roman" pitchFamily="18" charset="0"/>
                <a:ea typeface="Times New Roman"/>
                <a:cs typeface="Times New Roman" pitchFamily="18" charset="0"/>
              </a:rPr>
              <a:t>Yersinia</a:t>
            </a:r>
            <a:r>
              <a:rPr lang="en-US" sz="2400" i="1" dirty="0" smtClean="0">
                <a:latin typeface="Times New Roman" pitchFamily="18" charset="0"/>
                <a:ea typeface="Times New Roman"/>
                <a:cs typeface="Times New Roman" pitchFamily="18" charset="0"/>
              </a:rPr>
              <a:t> </a:t>
            </a:r>
            <a:r>
              <a:rPr lang="en-US" sz="2400" i="1" dirty="0" err="1" smtClean="0">
                <a:latin typeface="Times New Roman" pitchFamily="18" charset="0"/>
                <a:ea typeface="Times New Roman"/>
                <a:cs typeface="Times New Roman" pitchFamily="18" charset="0"/>
              </a:rPr>
              <a:t>pestis</a:t>
            </a:r>
            <a:r>
              <a:rPr lang="en-US" sz="2400" dirty="0" smtClean="0">
                <a:latin typeface="Times New Roman" pitchFamily="18" charset="0"/>
                <a:ea typeface="Times New Roman"/>
                <a:cs typeface="Times New Roman" pitchFamily="18" charset="0"/>
              </a:rPr>
              <a:t>), yellow fever, etc.</a:t>
            </a:r>
            <a:endParaRPr lang="en-US" sz="2400"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sz="3200" b="1" dirty="0" smtClean="0">
                <a:latin typeface="Times New Roman" pitchFamily="18" charset="0"/>
                <a:cs typeface="Times New Roman" pitchFamily="18" charset="0"/>
              </a:rPr>
              <a:t>Important bacterial </a:t>
            </a:r>
            <a:r>
              <a:rPr lang="en-US" sz="3200" b="1" dirty="0" err="1" smtClean="0">
                <a:latin typeface="Times New Roman" pitchFamily="18" charset="0"/>
                <a:cs typeface="Times New Roman" pitchFamily="18" charset="0"/>
              </a:rPr>
              <a:t>zoonoses</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8686800" cy="5791200"/>
          </a:xfrm>
        </p:spPr>
        <p:txBody>
          <a:bodyPr>
            <a:normAutofit fontScale="92500" lnSpcReduction="10000"/>
          </a:bodyPr>
          <a:lstStyle/>
          <a:p>
            <a:pPr marL="514350" indent="-514350">
              <a:buFont typeface="+mj-lt"/>
              <a:buAutoNum type="arabicPeriod"/>
            </a:pPr>
            <a:r>
              <a:rPr lang="en-US" sz="3000" b="1" dirty="0" smtClean="0">
                <a:latin typeface="Times New Roman" pitchFamily="18" charset="0"/>
                <a:cs typeface="Times New Roman" pitchFamily="18" charset="0"/>
              </a:rPr>
              <a:t>Anthrax</a:t>
            </a:r>
            <a:endParaRPr lang="en-US" sz="3000" dirty="0" smtClean="0">
              <a:latin typeface="Times New Roman" pitchFamily="18" charset="0"/>
              <a:cs typeface="Times New Roman" pitchFamily="18" charset="0"/>
            </a:endParaRPr>
          </a:p>
          <a:p>
            <a:pPr>
              <a:buNone/>
            </a:pPr>
            <a:r>
              <a:rPr lang="fr-FR" sz="2800" b="1" dirty="0" smtClean="0">
                <a:latin typeface="Times New Roman" pitchFamily="18" charset="0"/>
                <a:cs typeface="Times New Roman" pitchFamily="18" charset="0"/>
              </a:rPr>
              <a:t>Synonymes</a:t>
            </a:r>
            <a:r>
              <a:rPr lang="fr-FR"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Malignant</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carbuncle</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malignant</a:t>
            </a:r>
            <a:r>
              <a:rPr lang="fr-FR" sz="2400" dirty="0" smtClean="0">
                <a:latin typeface="Times New Roman" pitchFamily="18" charset="0"/>
                <a:cs typeface="Times New Roman" pitchFamily="18" charset="0"/>
              </a:rPr>
              <a:t> pustule, </a:t>
            </a:r>
            <a:r>
              <a:rPr lang="fr-FR" sz="2400" dirty="0" err="1" smtClean="0">
                <a:latin typeface="Times New Roman" pitchFamily="18" charset="0"/>
                <a:cs typeface="Times New Roman" pitchFamily="18" charset="0"/>
              </a:rPr>
              <a:t>splenic</a:t>
            </a:r>
            <a:r>
              <a:rPr lang="fr-FR" sz="2400" dirty="0" smtClean="0">
                <a:latin typeface="Times New Roman" pitchFamily="18" charset="0"/>
                <a:cs typeface="Times New Roman" pitchFamily="18" charset="0"/>
              </a:rPr>
              <a:t> </a:t>
            </a:r>
            <a:r>
              <a:rPr lang="fr-FR" sz="2400" dirty="0" err="1" smtClean="0">
                <a:latin typeface="Times New Roman" pitchFamily="18" charset="0"/>
                <a:cs typeface="Times New Roman" pitchFamily="18" charset="0"/>
              </a:rPr>
              <a:t>fever</a:t>
            </a:r>
            <a:r>
              <a:rPr lang="fr-FR"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wool-sorter’s disease</a:t>
            </a:r>
            <a:endParaRPr lang="fr-FR" sz="2400" dirty="0" smtClean="0">
              <a:latin typeface="Times New Roman" pitchFamily="18" charset="0"/>
              <a:cs typeface="Times New Roman" pitchFamily="18" charset="0"/>
            </a:endParaRPr>
          </a:p>
          <a:p>
            <a:pPr>
              <a:buNone/>
            </a:pPr>
            <a:r>
              <a:rPr lang="en-US" altLang="zh-CN" sz="2400" b="1" dirty="0" smtClean="0">
                <a:latin typeface="Times New Roman" pitchFamily="18" charset="0"/>
                <a:cs typeface="Times New Roman" pitchFamily="18" charset="0"/>
              </a:rPr>
              <a:t>Local Names</a:t>
            </a:r>
            <a:r>
              <a:rPr lang="en-US" altLang="zh-CN" dirty="0" smtClean="0">
                <a:latin typeface="Times New Roman" pitchFamily="18" charset="0"/>
                <a:cs typeface="Times New Roman" pitchFamily="18" charset="0"/>
              </a:rPr>
              <a:t>: </a:t>
            </a:r>
            <a:r>
              <a:rPr lang="en-US" altLang="zh-CN" sz="2400" dirty="0" smtClean="0">
                <a:latin typeface="Times New Roman" pitchFamily="18" charset="0"/>
                <a:cs typeface="Times New Roman" pitchFamily="18" charset="0"/>
              </a:rPr>
              <a:t>“</a:t>
            </a:r>
            <a:r>
              <a:rPr lang="en-US" altLang="zh-CN" sz="2400" b="1" dirty="0" err="1" smtClean="0">
                <a:latin typeface="Times New Roman" pitchFamily="18" charset="0"/>
                <a:cs typeface="Times New Roman" pitchFamily="18" charset="0"/>
              </a:rPr>
              <a:t>Aba</a:t>
            </a:r>
            <a:r>
              <a:rPr lang="en-US" altLang="zh-CN" sz="2400" b="1" dirty="0" smtClean="0">
                <a:latin typeface="Times New Roman" pitchFamily="18" charset="0"/>
                <a:cs typeface="Times New Roman" pitchFamily="18" charset="0"/>
              </a:rPr>
              <a:t> </a:t>
            </a:r>
            <a:r>
              <a:rPr lang="en-US" altLang="zh-CN" sz="2400" b="1" dirty="0" err="1" smtClean="0">
                <a:latin typeface="Times New Roman" pitchFamily="18" charset="0"/>
                <a:cs typeface="Times New Roman" pitchFamily="18" charset="0"/>
              </a:rPr>
              <a:t>Sanga</a:t>
            </a:r>
            <a:r>
              <a:rPr lang="en-US" altLang="zh-CN" sz="2400" dirty="0" smtClean="0">
                <a:latin typeface="Times New Roman" pitchFamily="18" charset="0"/>
                <a:cs typeface="Times New Roman" pitchFamily="18" charset="0"/>
              </a:rPr>
              <a:t>“, ” </a:t>
            </a:r>
            <a:r>
              <a:rPr lang="en-US" altLang="zh-CN" sz="2400" b="1" dirty="0" err="1" smtClean="0">
                <a:latin typeface="Times New Roman" pitchFamily="18" charset="0"/>
                <a:cs typeface="Times New Roman" pitchFamily="18" charset="0"/>
              </a:rPr>
              <a:t>Afrit</a:t>
            </a:r>
            <a:r>
              <a:rPr lang="en-US" altLang="zh-C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a:lnSpc>
                <a:spcPct val="150000"/>
              </a:lnSpc>
              <a:spcAft>
                <a:spcPts val="600"/>
              </a:spcAft>
            </a:pPr>
            <a:r>
              <a:rPr lang="en-GB" sz="2600" b="1" dirty="0" smtClean="0">
                <a:latin typeface="Times New Roman" pitchFamily="18" charset="0"/>
                <a:cs typeface="Times New Roman" pitchFamily="18" charset="0"/>
              </a:rPr>
              <a:t>Aetiology</a:t>
            </a:r>
            <a:r>
              <a:rPr lang="en-GB" sz="2400" dirty="0" smtClean="0">
                <a:latin typeface="Times New Roman" pitchFamily="18" charset="0"/>
                <a:cs typeface="Times New Roman" pitchFamily="18" charset="0"/>
              </a:rPr>
              <a:t>:</a:t>
            </a:r>
            <a:r>
              <a:rPr lang="en-GB" sz="2400" i="1" dirty="0" smtClean="0">
                <a:latin typeface="Times New Roman" pitchFamily="18" charset="0"/>
                <a:cs typeface="Times New Roman" pitchFamily="18" charset="0"/>
              </a:rPr>
              <a:t> Bacillus </a:t>
            </a:r>
            <a:r>
              <a:rPr lang="en-GB" sz="2400" i="1" dirty="0" err="1" smtClean="0">
                <a:latin typeface="Times New Roman" pitchFamily="18" charset="0"/>
                <a:cs typeface="Times New Roman" pitchFamily="18" charset="0"/>
              </a:rPr>
              <a:t>anthracis</a:t>
            </a:r>
            <a:r>
              <a:rPr lang="en-GB" sz="2400" dirty="0" smtClean="0">
                <a:latin typeface="Times New Roman" pitchFamily="18" charset="0"/>
                <a:cs typeface="Times New Roman" pitchFamily="18" charset="0"/>
              </a:rPr>
              <a:t>. Gram-positive aerobic bacillus.</a:t>
            </a:r>
            <a:endParaRPr lang="en-US" sz="2400" dirty="0" smtClean="0">
              <a:latin typeface="Times New Roman" pitchFamily="18" charset="0"/>
              <a:cs typeface="Times New Roman" pitchFamily="18" charset="0"/>
            </a:endParaRPr>
          </a:p>
          <a:p>
            <a:pPr>
              <a:lnSpc>
                <a:spcPct val="150000"/>
              </a:lnSpc>
              <a:spcAft>
                <a:spcPts val="600"/>
              </a:spcAft>
            </a:pPr>
            <a:r>
              <a:rPr lang="en-GB" sz="2400" dirty="0" smtClean="0">
                <a:latin typeface="Times New Roman" pitchFamily="18" charset="0"/>
                <a:cs typeface="Times New Roman" pitchFamily="18" charset="0"/>
              </a:rPr>
              <a:t>This organism is found in vegetative state in man and animals. </a:t>
            </a:r>
            <a:endParaRPr lang="en-US" sz="2400" dirty="0" smtClean="0">
              <a:latin typeface="Times New Roman" pitchFamily="18" charset="0"/>
              <a:cs typeface="Times New Roman" pitchFamily="18" charset="0"/>
            </a:endParaRPr>
          </a:p>
          <a:p>
            <a:pPr>
              <a:lnSpc>
                <a:spcPct val="150000"/>
              </a:lnSpc>
              <a:spcAft>
                <a:spcPts val="600"/>
              </a:spcAft>
            </a:pPr>
            <a:r>
              <a:rPr lang="en-GB" sz="2400" dirty="0" smtClean="0">
                <a:latin typeface="Times New Roman" pitchFamily="18" charset="0"/>
                <a:cs typeface="Times New Roman" pitchFamily="18" charset="0"/>
              </a:rPr>
              <a:t>When exposed to oxygen in the air, it forms spores that are highly resistant to physical and environmental agents.</a:t>
            </a:r>
          </a:p>
          <a:p>
            <a:pPr>
              <a:lnSpc>
                <a:spcPct val="150000"/>
              </a:lnSpc>
              <a:spcAft>
                <a:spcPts val="600"/>
              </a:spcAft>
            </a:pPr>
            <a:r>
              <a:rPr lang="en-US" altLang="zh-CN" sz="2600" dirty="0" smtClean="0">
                <a:latin typeface="Times New Roman" pitchFamily="18" charset="0"/>
                <a:cs typeface="Times New Roman" pitchFamily="18" charset="0"/>
              </a:rPr>
              <a:t>Bioterrorism agent</a:t>
            </a:r>
            <a:endParaRPr lang="en-GB" sz="2600" dirty="0" smtClean="0">
              <a:latin typeface="Times New Roman" pitchFamily="18" charset="0"/>
              <a:cs typeface="Times New Roman" pitchFamily="18" charset="0"/>
            </a:endParaRPr>
          </a:p>
          <a:p>
            <a:pPr>
              <a:buNone/>
            </a:pPr>
            <a:r>
              <a:rPr lang="en-GB" sz="2800" b="1" dirty="0" smtClean="0">
                <a:latin typeface="Times New Roman" pitchFamily="18" charset="0"/>
                <a:cs typeface="Times New Roman" pitchFamily="18" charset="0"/>
              </a:rPr>
              <a:t>Geographic distribution</a:t>
            </a:r>
            <a:r>
              <a:rPr lang="en-GB" sz="2400" b="1"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lvl="0"/>
            <a:r>
              <a:rPr lang="en-GB" sz="2600" b="1" dirty="0" smtClean="0">
                <a:latin typeface="Times New Roman" pitchFamily="18" charset="0"/>
                <a:cs typeface="Times New Roman" pitchFamily="18" charset="0"/>
              </a:rPr>
              <a:t>Worldwide</a:t>
            </a:r>
            <a:r>
              <a:rPr lang="en-GB" sz="2400" dirty="0" smtClean="0">
                <a:latin typeface="Times New Roman" pitchFamily="18" charset="0"/>
                <a:cs typeface="Times New Roman" pitchFamily="18" charset="0"/>
              </a:rPr>
              <a:t>, with some areas of enzootic and sporadic occurrence.</a:t>
            </a:r>
            <a:endParaRPr lang="en-US" sz="24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8554918-7F81-4179-ABE7-69427B67C020}" type="slidenum">
              <a:rPr lang="en-US" smtClean="0"/>
              <a:pPr/>
              <a:t>96</a:t>
            </a:fld>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Autofit/>
          </a:bodyPr>
          <a:lstStyle/>
          <a:p>
            <a:r>
              <a:rPr lang="en-GB" sz="3200" b="1" dirty="0" smtClean="0">
                <a:latin typeface="Times New Roman" pitchFamily="18" charset="0"/>
                <a:cs typeface="Times New Roman" pitchFamily="18" charset="0"/>
              </a:rPr>
              <a:t>Occurrence in man:</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a:xfrm>
            <a:off x="152400" y="685800"/>
            <a:ext cx="8763000" cy="5943600"/>
          </a:xfrm>
        </p:spPr>
        <p:txBody>
          <a:bodyPr>
            <a:normAutofit/>
          </a:bodyPr>
          <a:lstStyle/>
          <a:p>
            <a:pPr lvl="0" algn="just">
              <a:spcAft>
                <a:spcPts val="1200"/>
              </a:spcAft>
            </a:pPr>
            <a:r>
              <a:rPr lang="en-GB" sz="2500" dirty="0" smtClean="0">
                <a:latin typeface="Times New Roman" pitchFamily="18" charset="0"/>
                <a:cs typeface="Times New Roman" pitchFamily="18" charset="0"/>
              </a:rPr>
              <a:t>Anthrax in humans is correlated with the incidence of the disease in domestic animals.</a:t>
            </a:r>
            <a:endParaRPr lang="en-US" sz="2500" dirty="0" smtClean="0">
              <a:latin typeface="Times New Roman" pitchFamily="18" charset="0"/>
              <a:cs typeface="Times New Roman" pitchFamily="18" charset="0"/>
            </a:endParaRPr>
          </a:p>
          <a:p>
            <a:pPr lvl="0" algn="just">
              <a:spcAft>
                <a:spcPts val="1200"/>
              </a:spcAft>
            </a:pPr>
            <a:r>
              <a:rPr lang="en-GB" sz="2500" dirty="0" smtClean="0">
                <a:latin typeface="Times New Roman" pitchFamily="18" charset="0"/>
                <a:cs typeface="Times New Roman" pitchFamily="18" charset="0"/>
              </a:rPr>
              <a:t>Human Anthrax is most common in endemic areas in developing countries among those who:</a:t>
            </a:r>
            <a:endParaRPr lang="en-US" sz="2500" dirty="0" smtClean="0">
              <a:latin typeface="Times New Roman" pitchFamily="18" charset="0"/>
              <a:cs typeface="Times New Roman" pitchFamily="18" charset="0"/>
            </a:endParaRPr>
          </a:p>
          <a:p>
            <a:pPr lvl="1" indent="-454025">
              <a:buFont typeface="Wingdings" pitchFamily="2" charset="2"/>
              <a:buChar char="Ø"/>
            </a:pPr>
            <a:r>
              <a:rPr lang="en-GB" sz="2500" dirty="0" smtClean="0">
                <a:latin typeface="Times New Roman" pitchFamily="18" charset="0"/>
                <a:cs typeface="Times New Roman" pitchFamily="18" charset="0"/>
              </a:rPr>
              <a:t>Work with livestock </a:t>
            </a:r>
            <a:endParaRPr lang="en-US" sz="2500" dirty="0" smtClean="0">
              <a:latin typeface="Times New Roman" pitchFamily="18" charset="0"/>
              <a:cs typeface="Times New Roman" pitchFamily="18" charset="0"/>
            </a:endParaRPr>
          </a:p>
          <a:p>
            <a:pPr lvl="1" indent="-454025">
              <a:buFont typeface="Wingdings" pitchFamily="2" charset="2"/>
              <a:buChar char="Ø"/>
            </a:pPr>
            <a:r>
              <a:rPr lang="en-GB" sz="2500" dirty="0" smtClean="0">
                <a:latin typeface="Times New Roman" pitchFamily="18" charset="0"/>
                <a:cs typeface="Times New Roman" pitchFamily="18" charset="0"/>
              </a:rPr>
              <a:t>Eat insufficiently cooked meat from infected animals or </a:t>
            </a:r>
            <a:endParaRPr lang="en-US" sz="2500" dirty="0" smtClean="0">
              <a:latin typeface="Times New Roman" pitchFamily="18" charset="0"/>
              <a:cs typeface="Times New Roman" pitchFamily="18" charset="0"/>
            </a:endParaRPr>
          </a:p>
          <a:p>
            <a:pPr lvl="1" indent="-454025">
              <a:spcAft>
                <a:spcPts val="1200"/>
              </a:spcAft>
              <a:buFont typeface="Wingdings" pitchFamily="2" charset="2"/>
              <a:buChar char="Ø"/>
            </a:pPr>
            <a:r>
              <a:rPr lang="en-GB" sz="2500" dirty="0" smtClean="0">
                <a:latin typeface="Times New Roman" pitchFamily="18" charset="0"/>
                <a:cs typeface="Times New Roman" pitchFamily="18" charset="0"/>
              </a:rPr>
              <a:t>Work in establishments where wool, hides and skin are stored and processed.</a:t>
            </a:r>
            <a:endParaRPr lang="en-US" sz="2500" dirty="0" smtClean="0">
              <a:latin typeface="Times New Roman" pitchFamily="18" charset="0"/>
              <a:cs typeface="Times New Roman" pitchFamily="18" charset="0"/>
            </a:endParaRPr>
          </a:p>
          <a:p>
            <a:pPr lvl="0" algn="just"/>
            <a:r>
              <a:rPr lang="en-GB" sz="2500" dirty="0" smtClean="0">
                <a:latin typeface="Times New Roman" pitchFamily="18" charset="0"/>
                <a:cs typeface="Times New Roman" pitchFamily="18" charset="0"/>
              </a:rPr>
              <a:t>In developed countries, it occurs only occasionally among humans. Some cases stem from the importation of contaminated animal products</a:t>
            </a:r>
            <a:r>
              <a:rPr lang="en-US" sz="2500" dirty="0" smtClean="0">
                <a:latin typeface="Times New Roman" pitchFamily="18" charset="0"/>
                <a:cs typeface="Times New Roman" pitchFamily="18" charset="0"/>
              </a:rPr>
              <a:t> </a:t>
            </a:r>
          </a:p>
        </p:txBody>
      </p:sp>
      <p:sp>
        <p:nvSpPr>
          <p:cNvPr id="4" name="Slide Number Placeholder 3"/>
          <p:cNvSpPr>
            <a:spLocks noGrp="1"/>
          </p:cNvSpPr>
          <p:nvPr>
            <p:ph type="sldNum" sz="quarter" idx="12"/>
          </p:nvPr>
        </p:nvSpPr>
        <p:spPr/>
        <p:txBody>
          <a:bodyPr/>
          <a:lstStyle/>
          <a:p>
            <a:fld id="{98554918-7F81-4179-ABE7-69427B67C020}" type="slidenum">
              <a:rPr lang="en-US" smtClean="0"/>
              <a:pPr/>
              <a:t>97</a:t>
            </a:fld>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fontScale="62500" lnSpcReduction="20000"/>
          </a:bodyPr>
          <a:lstStyle/>
          <a:p>
            <a:pPr marL="571500" algn="ctr">
              <a:lnSpc>
                <a:spcPct val="150000"/>
              </a:lnSpc>
              <a:spcBef>
                <a:spcPts val="600"/>
              </a:spcBef>
              <a:spcAft>
                <a:spcPts val="1200"/>
              </a:spcAft>
              <a:buNone/>
            </a:pPr>
            <a:r>
              <a:rPr lang="en-GB" sz="4500" b="1" dirty="0" smtClean="0">
                <a:latin typeface="Times New Roman" pitchFamily="18" charset="0"/>
                <a:ea typeface="Times New Roman"/>
                <a:cs typeface="Times New Roman" pitchFamily="18" charset="0"/>
              </a:rPr>
              <a:t>Sources of infection and modes of transmission</a:t>
            </a:r>
            <a:r>
              <a:rPr lang="en-GB" sz="4500" dirty="0" smtClean="0">
                <a:latin typeface="Times New Roman" pitchFamily="18" charset="0"/>
                <a:ea typeface="Times New Roman"/>
                <a:cs typeface="Times New Roman" pitchFamily="18" charset="0"/>
              </a:rPr>
              <a:t> </a:t>
            </a:r>
            <a:endParaRPr lang="en-US" sz="4500" dirty="0" smtClean="0">
              <a:latin typeface="Times New Roman" pitchFamily="18" charset="0"/>
              <a:ea typeface="Times New Roman"/>
              <a:cs typeface="Times New Roman" pitchFamily="18" charset="0"/>
            </a:endParaRPr>
          </a:p>
          <a:p>
            <a:pPr lvl="0" algn="just">
              <a:lnSpc>
                <a:spcPct val="120000"/>
              </a:lnSpc>
              <a:spcBef>
                <a:spcPts val="600"/>
              </a:spcBef>
              <a:spcAft>
                <a:spcPts val="1200"/>
              </a:spcAft>
              <a:buFont typeface="Symbol"/>
              <a:buChar char=""/>
              <a:tabLst>
                <a:tab pos="457200" algn="l"/>
              </a:tabLst>
            </a:pPr>
            <a:r>
              <a:rPr lang="en-GB" sz="4200" b="1" dirty="0" smtClean="0">
                <a:latin typeface="Times New Roman"/>
                <a:ea typeface="Times New Roman"/>
                <a:cs typeface="Times New Roman"/>
              </a:rPr>
              <a:t>For man</a:t>
            </a:r>
            <a:r>
              <a:rPr lang="en-GB" dirty="0" smtClean="0">
                <a:latin typeface="Times New Roman"/>
                <a:ea typeface="Times New Roman"/>
                <a:cs typeface="Times New Roman"/>
              </a:rPr>
              <a:t>:  </a:t>
            </a:r>
            <a:r>
              <a:rPr lang="en-GB" sz="3800" dirty="0" smtClean="0">
                <a:latin typeface="Times New Roman" pitchFamily="18" charset="0"/>
                <a:ea typeface="Times New Roman"/>
                <a:cs typeface="Times New Roman" pitchFamily="18" charset="0"/>
              </a:rPr>
              <a:t>infected animals, contaminated animal products, or environmental contamination by spores from these sources.</a:t>
            </a:r>
            <a:endParaRPr lang="en-US" sz="3800" dirty="0" smtClean="0">
              <a:latin typeface="Times New Roman" pitchFamily="18" charset="0"/>
              <a:ea typeface="Times New Roman"/>
              <a:cs typeface="Times New Roman" pitchFamily="18" charset="0"/>
            </a:endParaRPr>
          </a:p>
          <a:p>
            <a:pPr marL="396875" lvl="0" indent="-396875" algn="just">
              <a:lnSpc>
                <a:spcPct val="120000"/>
              </a:lnSpc>
              <a:spcBef>
                <a:spcPts val="600"/>
              </a:spcBef>
              <a:spcAft>
                <a:spcPts val="1200"/>
              </a:spcAft>
              <a:buFont typeface="+mj-lt"/>
              <a:buAutoNum type="alphaLcPeriod"/>
              <a:tabLst>
                <a:tab pos="457200" algn="l"/>
              </a:tabLst>
            </a:pPr>
            <a:r>
              <a:rPr lang="en-GB" sz="3800" b="1" dirty="0" err="1" smtClean="0">
                <a:latin typeface="Times New Roman" pitchFamily="18" charset="0"/>
                <a:ea typeface="Times New Roman"/>
                <a:cs typeface="Times New Roman" pitchFamily="18" charset="0"/>
              </a:rPr>
              <a:t>Cutaneous</a:t>
            </a:r>
            <a:r>
              <a:rPr lang="en-GB" sz="3800" b="1" dirty="0" smtClean="0">
                <a:latin typeface="Times New Roman" pitchFamily="18" charset="0"/>
                <a:ea typeface="Times New Roman"/>
                <a:cs typeface="Times New Roman" pitchFamily="18" charset="0"/>
              </a:rPr>
              <a:t> anthrax</a:t>
            </a:r>
            <a:r>
              <a:rPr lang="en-GB" sz="3800" dirty="0" smtClean="0">
                <a:latin typeface="Times New Roman" pitchFamily="18" charset="0"/>
                <a:ea typeface="Times New Roman"/>
                <a:cs typeface="Times New Roman" pitchFamily="18" charset="0"/>
              </a:rPr>
              <a:t> is contracted by inoculation during the process of </a:t>
            </a:r>
            <a:r>
              <a:rPr lang="en-GB" sz="3800" b="1" dirty="0" smtClean="0">
                <a:latin typeface="Times New Roman" pitchFamily="18" charset="0"/>
                <a:ea typeface="Times New Roman"/>
                <a:cs typeface="Times New Roman" pitchFamily="18" charset="0"/>
              </a:rPr>
              <a:t>skinning</a:t>
            </a:r>
            <a:r>
              <a:rPr lang="en-GB" sz="3800" dirty="0" smtClean="0">
                <a:latin typeface="Times New Roman" pitchFamily="18" charset="0"/>
                <a:ea typeface="Times New Roman"/>
                <a:cs typeface="Times New Roman" pitchFamily="18" charset="0"/>
              </a:rPr>
              <a:t> or </a:t>
            </a:r>
            <a:r>
              <a:rPr lang="en-GB" sz="3800" b="1" dirty="0" smtClean="0">
                <a:latin typeface="Times New Roman" pitchFamily="18" charset="0"/>
                <a:ea typeface="Times New Roman"/>
                <a:cs typeface="Times New Roman" pitchFamily="18" charset="0"/>
              </a:rPr>
              <a:t>butchering</a:t>
            </a:r>
            <a:r>
              <a:rPr lang="en-GB" sz="3800" dirty="0" smtClean="0">
                <a:latin typeface="Times New Roman" pitchFamily="18" charset="0"/>
                <a:ea typeface="Times New Roman"/>
                <a:cs typeface="Times New Roman" pitchFamily="18" charset="0"/>
              </a:rPr>
              <a:t> an animal or by contact with an infected </a:t>
            </a:r>
            <a:r>
              <a:rPr lang="en-GB" sz="3800" b="1" dirty="0" smtClean="0">
                <a:latin typeface="Times New Roman" pitchFamily="18" charset="0"/>
                <a:ea typeface="Times New Roman"/>
                <a:cs typeface="Times New Roman" pitchFamily="18" charset="0"/>
              </a:rPr>
              <a:t>leather</a:t>
            </a:r>
            <a:r>
              <a:rPr lang="en-GB" sz="3800" dirty="0" smtClean="0">
                <a:latin typeface="Times New Roman" pitchFamily="18" charset="0"/>
                <a:ea typeface="Times New Roman"/>
                <a:cs typeface="Times New Roman" pitchFamily="18" charset="0"/>
              </a:rPr>
              <a:t>, </a:t>
            </a:r>
            <a:r>
              <a:rPr lang="en-GB" sz="3800" b="1" dirty="0" smtClean="0">
                <a:latin typeface="Times New Roman" pitchFamily="18" charset="0"/>
                <a:ea typeface="Times New Roman"/>
                <a:cs typeface="Times New Roman" pitchFamily="18" charset="0"/>
              </a:rPr>
              <a:t>wool</a:t>
            </a:r>
            <a:r>
              <a:rPr lang="en-GB" sz="3800" dirty="0" smtClean="0">
                <a:latin typeface="Times New Roman" pitchFamily="18" charset="0"/>
                <a:ea typeface="Times New Roman"/>
                <a:cs typeface="Times New Roman" pitchFamily="18" charset="0"/>
              </a:rPr>
              <a:t> or </a:t>
            </a:r>
            <a:r>
              <a:rPr lang="en-GB" sz="3800" b="1" dirty="0" smtClean="0">
                <a:latin typeface="Times New Roman" pitchFamily="18" charset="0"/>
                <a:ea typeface="Times New Roman"/>
                <a:cs typeface="Times New Roman" pitchFamily="18" charset="0"/>
              </a:rPr>
              <a:t>fur</a:t>
            </a:r>
            <a:r>
              <a:rPr lang="en-GB" sz="3800" dirty="0" smtClean="0">
                <a:latin typeface="Times New Roman" pitchFamily="18" charset="0"/>
                <a:ea typeface="Times New Roman"/>
                <a:cs typeface="Times New Roman" pitchFamily="18" charset="0"/>
              </a:rPr>
              <a:t>.</a:t>
            </a:r>
            <a:endParaRPr lang="en-US" sz="3800" dirty="0" smtClean="0">
              <a:latin typeface="Times New Roman" pitchFamily="18" charset="0"/>
              <a:ea typeface="Times New Roman"/>
              <a:cs typeface="Times New Roman" pitchFamily="18" charset="0"/>
            </a:endParaRPr>
          </a:p>
          <a:p>
            <a:pPr lvl="0" algn="just">
              <a:lnSpc>
                <a:spcPct val="120000"/>
              </a:lnSpc>
              <a:spcBef>
                <a:spcPts val="600"/>
              </a:spcBef>
              <a:spcAft>
                <a:spcPts val="1200"/>
              </a:spcAft>
              <a:buFont typeface="Symbol"/>
              <a:buChar char=""/>
              <a:tabLst>
                <a:tab pos="457200" algn="l"/>
              </a:tabLst>
            </a:pPr>
            <a:r>
              <a:rPr lang="en-GB" sz="3800" dirty="0" smtClean="0">
                <a:latin typeface="Times New Roman" pitchFamily="18" charset="0"/>
                <a:ea typeface="Times New Roman"/>
                <a:cs typeface="Times New Roman" pitchFamily="18" charset="0"/>
              </a:rPr>
              <a:t>Products made from contaminated hair (shaving brushes), skins (drums) or bone meal (fertilizers) may serve as sources of infection.</a:t>
            </a:r>
            <a:endParaRPr lang="en-US" sz="3800" dirty="0" smtClean="0">
              <a:latin typeface="Times New Roman" pitchFamily="18" charset="0"/>
              <a:ea typeface="Times New Roman"/>
              <a:cs typeface="Times New Roman" pitchFamily="18" charset="0"/>
            </a:endParaRPr>
          </a:p>
          <a:p>
            <a:pPr marL="350838" lvl="0" indent="-350838" algn="just">
              <a:lnSpc>
                <a:spcPct val="120000"/>
              </a:lnSpc>
              <a:spcBef>
                <a:spcPts val="600"/>
              </a:spcBef>
              <a:spcAft>
                <a:spcPts val="1200"/>
              </a:spcAft>
              <a:buFont typeface="+mj-lt"/>
              <a:buAutoNum type="alphaLcPeriod" startAt="2"/>
              <a:tabLst>
                <a:tab pos="457200" algn="l"/>
              </a:tabLst>
            </a:pPr>
            <a:r>
              <a:rPr lang="en-GB" sz="3800" b="1" dirty="0" smtClean="0">
                <a:latin typeface="Times New Roman" pitchFamily="18" charset="0"/>
                <a:ea typeface="Times New Roman"/>
                <a:cs typeface="Times New Roman" pitchFamily="18" charset="0"/>
              </a:rPr>
              <a:t>Pulmonary anthrax</a:t>
            </a:r>
            <a:r>
              <a:rPr lang="en-GB" sz="3800" dirty="0" smtClean="0">
                <a:latin typeface="Times New Roman" pitchFamily="18" charset="0"/>
                <a:ea typeface="Times New Roman"/>
                <a:cs typeface="Times New Roman" pitchFamily="18" charset="0"/>
              </a:rPr>
              <a:t> comes from inhaling spores from contaminated wool or animal hair. </a:t>
            </a:r>
            <a:endParaRPr lang="en-US" sz="3800" dirty="0" smtClean="0">
              <a:latin typeface="Times New Roman" pitchFamily="18" charset="0"/>
              <a:ea typeface="Times New Roman"/>
              <a:cs typeface="Times New Roman" pitchFamily="18" charset="0"/>
            </a:endParaRPr>
          </a:p>
          <a:p>
            <a:pPr marL="396875" lvl="0" indent="-396875" algn="just">
              <a:lnSpc>
                <a:spcPct val="120000"/>
              </a:lnSpc>
              <a:spcBef>
                <a:spcPts val="600"/>
              </a:spcBef>
              <a:spcAft>
                <a:spcPts val="1200"/>
              </a:spcAft>
              <a:buFont typeface="+mj-lt"/>
              <a:buAutoNum type="alphaLcPeriod" startAt="2"/>
              <a:tabLst>
                <a:tab pos="457200" algn="l"/>
              </a:tabLst>
            </a:pPr>
            <a:r>
              <a:rPr lang="en-GB" sz="3800" b="1" dirty="0" smtClean="0">
                <a:latin typeface="Times New Roman" pitchFamily="18" charset="0"/>
                <a:ea typeface="Times New Roman"/>
                <a:cs typeface="Times New Roman" pitchFamily="18" charset="0"/>
              </a:rPr>
              <a:t>Gastrointestinal form</a:t>
            </a:r>
            <a:r>
              <a:rPr lang="en-GB" sz="3800" dirty="0" smtClean="0">
                <a:latin typeface="Times New Roman" pitchFamily="18" charset="0"/>
                <a:ea typeface="Times New Roman"/>
                <a:cs typeface="Times New Roman" pitchFamily="18" charset="0"/>
              </a:rPr>
              <a:t> is contracted by the ingestion of meat from domestic and wild animals that died from anthrax.</a:t>
            </a:r>
            <a:endParaRPr lang="en-US" sz="3800" dirty="0" smtClean="0">
              <a:latin typeface="Times New Roman" pitchFamily="18" charset="0"/>
              <a:ea typeface="Times New Roman"/>
              <a:cs typeface="Times New Roman" pitchFamily="18" charset="0"/>
            </a:endParaRPr>
          </a:p>
          <a:p>
            <a:endParaRPr lang="en-US" dirty="0"/>
          </a:p>
        </p:txBody>
      </p:sp>
      <p:sp>
        <p:nvSpPr>
          <p:cNvPr id="4" name="Slide Number Placeholder 3"/>
          <p:cNvSpPr>
            <a:spLocks noGrp="1"/>
          </p:cNvSpPr>
          <p:nvPr>
            <p:ph type="sldNum" sz="quarter" idx="12"/>
          </p:nvPr>
        </p:nvSpPr>
        <p:spPr/>
        <p:txBody>
          <a:bodyPr/>
          <a:lstStyle/>
          <a:p>
            <a:fld id="{98554918-7F81-4179-ABE7-69427B67C020}" type="slidenum">
              <a:rPr lang="en-US" smtClean="0"/>
              <a:pPr/>
              <a:t>98</a:t>
            </a:fld>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457200" y="152401"/>
            <a:ext cx="8153400" cy="533400"/>
          </a:xfrm>
        </p:spPr>
        <p:txBody>
          <a:bodyPr>
            <a:normAutofit/>
          </a:bodyPr>
          <a:lstStyle/>
          <a:p>
            <a:pPr eaLnBrk="1" hangingPunct="1"/>
            <a:r>
              <a:rPr lang="en-US" altLang="zh-CN" sz="2800" b="1" dirty="0" smtClean="0">
                <a:latin typeface="Times New Roman" pitchFamily="18" charset="0"/>
                <a:cs typeface="Times New Roman" pitchFamily="18" charset="0"/>
              </a:rPr>
              <a:t>Anthrax transmission cycles b/n animal human</a:t>
            </a:r>
          </a:p>
        </p:txBody>
      </p:sp>
      <p:graphicFrame>
        <p:nvGraphicFramePr>
          <p:cNvPr id="1026" name="Object 2"/>
          <p:cNvGraphicFramePr>
            <a:graphicFrameLocks noChangeAspect="1"/>
          </p:cNvGraphicFramePr>
          <p:nvPr>
            <p:ph type="clipArt" sz="half" idx="1"/>
          </p:nvPr>
        </p:nvGraphicFramePr>
        <p:xfrm>
          <a:off x="1739900" y="4724400"/>
          <a:ext cx="1392238" cy="1524000"/>
        </p:xfrm>
        <a:graphic>
          <a:graphicData uri="http://schemas.openxmlformats.org/presentationml/2006/ole">
            <p:oleObj spid="_x0000_s1026" name="Clip" r:id="rId3" imgW="1645920" imgH="1801080" progId="">
              <p:embed/>
            </p:oleObj>
          </a:graphicData>
        </a:graphic>
      </p:graphicFrame>
      <p:sp>
        <p:nvSpPr>
          <p:cNvPr id="1028" name="Rectangle 4"/>
          <p:cNvSpPr>
            <a:spLocks noGrp="1" noChangeArrowheads="1"/>
          </p:cNvSpPr>
          <p:nvPr>
            <p:ph type="body" sz="half" idx="2"/>
          </p:nvPr>
        </p:nvSpPr>
        <p:spPr/>
        <p:txBody>
          <a:bodyPr/>
          <a:lstStyle/>
          <a:p>
            <a:pPr eaLnBrk="1" hangingPunct="1"/>
            <a:endParaRPr lang="zh-CN" altLang="zh-CN" sz="2800" dirty="0" smtClean="0"/>
          </a:p>
        </p:txBody>
      </p:sp>
      <p:sp>
        <p:nvSpPr>
          <p:cNvPr id="17" name="Slide Number Placeholder 6"/>
          <p:cNvSpPr>
            <a:spLocks noGrp="1"/>
          </p:cNvSpPr>
          <p:nvPr>
            <p:ph type="sldNum" sz="quarter" idx="12"/>
          </p:nvPr>
        </p:nvSpPr>
        <p:spPr/>
        <p:txBody>
          <a:bodyPr/>
          <a:lstStyle/>
          <a:p>
            <a:pPr>
              <a:defRPr/>
            </a:pPr>
            <a:fld id="{58D0A7A1-D22D-4A09-B687-715C85565556}" type="slidenum">
              <a:rPr lang="en-US" altLang="zh-CN"/>
              <a:pPr>
                <a:defRPr/>
              </a:pPr>
              <a:t>99</a:t>
            </a:fld>
            <a:endParaRPr lang="en-US" altLang="zh-CN" dirty="0"/>
          </a:p>
        </p:txBody>
      </p:sp>
      <p:sp>
        <p:nvSpPr>
          <p:cNvPr id="1030" name="Text Box 6"/>
          <p:cNvSpPr txBox="1">
            <a:spLocks noChangeArrowheads="1"/>
          </p:cNvSpPr>
          <p:nvPr/>
        </p:nvSpPr>
        <p:spPr bwMode="auto">
          <a:xfrm>
            <a:off x="611188" y="1785938"/>
            <a:ext cx="4478337" cy="461665"/>
          </a:xfrm>
          <a:prstGeom prst="rect">
            <a:avLst/>
          </a:prstGeom>
          <a:noFill/>
          <a:ln w="12700">
            <a:noFill/>
            <a:miter lim="800000"/>
            <a:headEnd type="none" w="sm" len="sm"/>
            <a:tailEnd type="none" w="sm" len="sm"/>
          </a:ln>
        </p:spPr>
        <p:txBody>
          <a:bodyPr>
            <a:spAutoFit/>
          </a:bodyPr>
          <a:lstStyle/>
          <a:p>
            <a:r>
              <a:rPr lang="en-US" altLang="zh-CN" sz="2400" dirty="0">
                <a:latin typeface="Times New Roman" pitchFamily="18" charset="0"/>
                <a:cs typeface="Times New Roman" pitchFamily="18" charset="0"/>
              </a:rPr>
              <a:t>Animals infected with </a:t>
            </a:r>
            <a:r>
              <a:rPr lang="en-US" altLang="zh-CN" sz="2400" i="1" dirty="0">
                <a:latin typeface="Times New Roman" pitchFamily="18" charset="0"/>
                <a:cs typeface="Times New Roman" pitchFamily="18" charset="0"/>
              </a:rPr>
              <a:t>B</a:t>
            </a:r>
            <a:r>
              <a:rPr lang="en-US" altLang="zh-CN" sz="2400" i="1" dirty="0" smtClean="0">
                <a:latin typeface="Times New Roman" pitchFamily="18" charset="0"/>
                <a:cs typeface="Times New Roman" pitchFamily="18" charset="0"/>
              </a:rPr>
              <a:t>. </a:t>
            </a:r>
            <a:r>
              <a:rPr lang="en-US" altLang="zh-CN" sz="2400" i="1" dirty="0" err="1" smtClean="0">
                <a:latin typeface="Times New Roman" pitchFamily="18" charset="0"/>
                <a:cs typeface="Times New Roman" pitchFamily="18" charset="0"/>
              </a:rPr>
              <a:t>anthracis</a:t>
            </a:r>
            <a:endParaRPr lang="en-US" altLang="zh-CN" sz="2400" i="1" dirty="0">
              <a:latin typeface="Times New Roman" pitchFamily="18" charset="0"/>
              <a:cs typeface="Times New Roman" pitchFamily="18" charset="0"/>
            </a:endParaRPr>
          </a:p>
        </p:txBody>
      </p:sp>
      <p:sp>
        <p:nvSpPr>
          <p:cNvPr id="1031" name="AutoShape 8"/>
          <p:cNvSpPr>
            <a:spLocks noChangeArrowheads="1"/>
          </p:cNvSpPr>
          <p:nvPr/>
        </p:nvSpPr>
        <p:spPr bwMode="auto">
          <a:xfrm>
            <a:off x="250825" y="2349500"/>
            <a:ext cx="1219200" cy="533400"/>
          </a:xfrm>
          <a:prstGeom prst="cube">
            <a:avLst>
              <a:gd name="adj" fmla="val 25000"/>
            </a:avLst>
          </a:prstGeom>
          <a:solidFill>
            <a:schemeClr val="accent2"/>
          </a:solidFill>
          <a:ln w="12700">
            <a:solidFill>
              <a:schemeClr val="tx1"/>
            </a:solidFill>
            <a:miter lim="800000"/>
            <a:headEnd type="none" w="sm" len="sm"/>
            <a:tailEnd type="none" w="sm" len="sm"/>
          </a:ln>
        </p:spPr>
        <p:txBody>
          <a:bodyPr wrap="none" anchor="ctr"/>
          <a:lstStyle/>
          <a:p>
            <a:pPr algn="ctr"/>
            <a:r>
              <a:rPr lang="en-US" altLang="zh-CN" sz="2400" dirty="0">
                <a:latin typeface="Times New Roman" pitchFamily="18" charset="0"/>
                <a:cs typeface="Times New Roman" pitchFamily="18" charset="0"/>
              </a:rPr>
              <a:t>Sheep</a:t>
            </a:r>
          </a:p>
        </p:txBody>
      </p:sp>
      <p:sp>
        <p:nvSpPr>
          <p:cNvPr id="1032" name="AutoShape 9"/>
          <p:cNvSpPr>
            <a:spLocks noChangeArrowheads="1"/>
          </p:cNvSpPr>
          <p:nvPr/>
        </p:nvSpPr>
        <p:spPr bwMode="auto">
          <a:xfrm>
            <a:off x="1692275" y="2276475"/>
            <a:ext cx="1066800" cy="533400"/>
          </a:xfrm>
          <a:prstGeom prst="cube">
            <a:avLst>
              <a:gd name="adj" fmla="val 25000"/>
            </a:avLst>
          </a:prstGeom>
          <a:solidFill>
            <a:srgbClr val="3399FF"/>
          </a:solidFill>
          <a:ln w="12700">
            <a:solidFill>
              <a:schemeClr val="tx1"/>
            </a:solidFill>
            <a:miter lim="800000"/>
            <a:headEnd type="none" w="sm" len="sm"/>
            <a:tailEnd type="none" w="sm" len="sm"/>
          </a:ln>
        </p:spPr>
        <p:txBody>
          <a:bodyPr wrap="none" anchor="ctr"/>
          <a:lstStyle/>
          <a:p>
            <a:pPr algn="ctr"/>
            <a:r>
              <a:rPr lang="en-US" altLang="zh-CN" sz="2400" dirty="0">
                <a:latin typeface="Times New Roman" pitchFamily="18" charset="0"/>
                <a:cs typeface="Times New Roman" pitchFamily="18" charset="0"/>
              </a:rPr>
              <a:t>Goat</a:t>
            </a:r>
          </a:p>
        </p:txBody>
      </p:sp>
      <p:sp>
        <p:nvSpPr>
          <p:cNvPr id="1033" name="AutoShape 10"/>
          <p:cNvSpPr>
            <a:spLocks noChangeArrowheads="1"/>
          </p:cNvSpPr>
          <p:nvPr/>
        </p:nvSpPr>
        <p:spPr bwMode="auto">
          <a:xfrm>
            <a:off x="2987675" y="2276475"/>
            <a:ext cx="1143000" cy="533400"/>
          </a:xfrm>
          <a:prstGeom prst="cube">
            <a:avLst>
              <a:gd name="adj" fmla="val 25000"/>
            </a:avLst>
          </a:prstGeom>
          <a:solidFill>
            <a:srgbClr val="00FFFF"/>
          </a:solidFill>
          <a:ln w="12700">
            <a:solidFill>
              <a:schemeClr val="tx1"/>
            </a:solidFill>
            <a:miter lim="800000"/>
            <a:headEnd type="none" w="sm" len="sm"/>
            <a:tailEnd type="none" w="sm" len="sm"/>
          </a:ln>
        </p:spPr>
        <p:txBody>
          <a:bodyPr wrap="none" anchor="ctr"/>
          <a:lstStyle/>
          <a:p>
            <a:pPr algn="ctr"/>
            <a:r>
              <a:rPr lang="en-US" altLang="zh-CN" sz="2400" dirty="0">
                <a:latin typeface="Times New Roman" pitchFamily="18" charset="0"/>
                <a:cs typeface="Times New Roman" pitchFamily="18" charset="0"/>
              </a:rPr>
              <a:t>Cattle</a:t>
            </a:r>
          </a:p>
        </p:txBody>
      </p:sp>
      <p:sp>
        <p:nvSpPr>
          <p:cNvPr id="1034" name="AutoShape 16"/>
          <p:cNvSpPr>
            <a:spLocks noChangeArrowheads="1"/>
          </p:cNvSpPr>
          <p:nvPr/>
        </p:nvSpPr>
        <p:spPr bwMode="auto">
          <a:xfrm rot="5210172">
            <a:off x="2169319" y="3066256"/>
            <a:ext cx="812800" cy="522288"/>
          </a:xfrm>
          <a:custGeom>
            <a:avLst/>
            <a:gdLst>
              <a:gd name="T0" fmla="*/ 863186364 w 21600"/>
              <a:gd name="T1" fmla="*/ 0 h 21600"/>
              <a:gd name="T2" fmla="*/ 0 w 21600"/>
              <a:gd name="T3" fmla="*/ 152683636 h 21600"/>
              <a:gd name="T4" fmla="*/ 863186364 w 21600"/>
              <a:gd name="T5" fmla="*/ 305367272 h 21600"/>
              <a:gd name="T6" fmla="*/ 1150915654 w 21600"/>
              <a:gd name="T7" fmla="*/ 15268363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66"/>
          </a:solidFill>
          <a:ln w="12700">
            <a:solidFill>
              <a:schemeClr val="tx1"/>
            </a:solidFill>
            <a:miter lim="800000"/>
            <a:headEnd type="none" w="sm" len="sm"/>
            <a:tailEnd type="none" w="sm" len="sm"/>
          </a:ln>
        </p:spPr>
        <p:txBody>
          <a:bodyPr wrap="none" anchor="ctr"/>
          <a:lstStyle/>
          <a:p>
            <a:endParaRPr lang="en-US"/>
          </a:p>
        </p:txBody>
      </p:sp>
      <p:sp>
        <p:nvSpPr>
          <p:cNvPr id="1035" name="Text Box 20"/>
          <p:cNvSpPr txBox="1">
            <a:spLocks noChangeArrowheads="1"/>
          </p:cNvSpPr>
          <p:nvPr/>
        </p:nvSpPr>
        <p:spPr bwMode="auto">
          <a:xfrm>
            <a:off x="357188" y="3886200"/>
            <a:ext cx="4572000" cy="830997"/>
          </a:xfrm>
          <a:prstGeom prst="rect">
            <a:avLst/>
          </a:prstGeom>
          <a:noFill/>
          <a:ln w="12700">
            <a:noFill/>
            <a:miter lim="800000"/>
            <a:headEnd type="none" w="sm" len="sm"/>
            <a:tailEnd type="none" w="sm" len="sm"/>
          </a:ln>
        </p:spPr>
        <p:txBody>
          <a:bodyPr>
            <a:spAutoFit/>
          </a:bodyPr>
          <a:lstStyle/>
          <a:p>
            <a:pPr algn="ctr">
              <a:spcBef>
                <a:spcPct val="50000"/>
              </a:spcBef>
            </a:pPr>
            <a:r>
              <a:rPr lang="en-US" altLang="zh-CN" sz="2400" dirty="0">
                <a:latin typeface="Times New Roman" pitchFamily="18" charset="0"/>
                <a:cs typeface="Times New Roman" pitchFamily="18" charset="0"/>
              </a:rPr>
              <a:t>Contact with dead </a:t>
            </a:r>
            <a:r>
              <a:rPr lang="en-US" altLang="zh-CN" sz="2400" dirty="0" smtClean="0">
                <a:latin typeface="Times New Roman" pitchFamily="18" charset="0"/>
                <a:cs typeface="Times New Roman" pitchFamily="18" charset="0"/>
              </a:rPr>
              <a:t>animals/ products or  </a:t>
            </a:r>
            <a:r>
              <a:rPr lang="en-US" altLang="zh-CN" sz="2400" dirty="0">
                <a:latin typeface="Times New Roman" pitchFamily="18" charset="0"/>
                <a:cs typeface="Times New Roman" pitchFamily="18" charset="0"/>
              </a:rPr>
              <a:t>ingestion of  raw meat</a:t>
            </a:r>
          </a:p>
        </p:txBody>
      </p:sp>
      <p:sp>
        <p:nvSpPr>
          <p:cNvPr id="1036" name="Rectangle 24"/>
          <p:cNvSpPr>
            <a:spLocks noChangeArrowheads="1"/>
          </p:cNvSpPr>
          <p:nvPr/>
        </p:nvSpPr>
        <p:spPr bwMode="auto">
          <a:xfrm>
            <a:off x="5219700" y="5084763"/>
            <a:ext cx="1143000" cy="381000"/>
          </a:xfrm>
          <a:prstGeom prst="rect">
            <a:avLst/>
          </a:prstGeom>
          <a:solidFill>
            <a:schemeClr val="accent4">
              <a:lumMod val="75000"/>
            </a:schemeClr>
          </a:solidFill>
          <a:ln w="12700">
            <a:solidFill>
              <a:schemeClr val="tx1"/>
            </a:solidFill>
            <a:miter lim="800000"/>
            <a:headEnd type="none" w="sm" len="sm"/>
            <a:tailEnd type="none" w="sm" len="sm"/>
          </a:ln>
        </p:spPr>
        <p:txBody>
          <a:bodyPr wrap="none" anchor="ctr"/>
          <a:lstStyle/>
          <a:p>
            <a:pPr algn="ctr"/>
            <a:r>
              <a:rPr lang="en-US" altLang="zh-CN" sz="2400" dirty="0">
                <a:latin typeface="Times New Roman" pitchFamily="18" charset="0"/>
                <a:cs typeface="Times New Roman" pitchFamily="18" charset="0"/>
              </a:rPr>
              <a:t>sheep</a:t>
            </a:r>
          </a:p>
        </p:txBody>
      </p:sp>
      <p:sp>
        <p:nvSpPr>
          <p:cNvPr id="1037" name="Rectangle 25"/>
          <p:cNvSpPr>
            <a:spLocks noChangeArrowheads="1"/>
          </p:cNvSpPr>
          <p:nvPr/>
        </p:nvSpPr>
        <p:spPr bwMode="auto">
          <a:xfrm>
            <a:off x="6588125" y="5084763"/>
            <a:ext cx="990600" cy="381000"/>
          </a:xfrm>
          <a:prstGeom prst="rect">
            <a:avLst/>
          </a:prstGeom>
          <a:solidFill>
            <a:srgbClr val="3399FF"/>
          </a:solidFill>
          <a:ln w="12700">
            <a:solidFill>
              <a:schemeClr val="tx1"/>
            </a:solidFill>
            <a:miter lim="800000"/>
            <a:headEnd type="none" w="sm" len="sm"/>
            <a:tailEnd type="none" w="sm" len="sm"/>
          </a:ln>
        </p:spPr>
        <p:txBody>
          <a:bodyPr wrap="none" anchor="ctr"/>
          <a:lstStyle/>
          <a:p>
            <a:pPr algn="ctr"/>
            <a:r>
              <a:rPr lang="en-US" altLang="zh-CN" sz="2400">
                <a:latin typeface="Times New Roman" pitchFamily="18" charset="0"/>
                <a:cs typeface="Times New Roman" pitchFamily="18" charset="0"/>
              </a:rPr>
              <a:t>goat</a:t>
            </a:r>
          </a:p>
        </p:txBody>
      </p:sp>
      <p:sp>
        <p:nvSpPr>
          <p:cNvPr id="1038" name="Rectangle 26"/>
          <p:cNvSpPr>
            <a:spLocks noChangeArrowheads="1"/>
          </p:cNvSpPr>
          <p:nvPr/>
        </p:nvSpPr>
        <p:spPr bwMode="auto">
          <a:xfrm>
            <a:off x="7667625" y="5084763"/>
            <a:ext cx="1219200" cy="381000"/>
          </a:xfrm>
          <a:prstGeom prst="rect">
            <a:avLst/>
          </a:prstGeom>
          <a:solidFill>
            <a:srgbClr val="00FFFF"/>
          </a:solidFill>
          <a:ln w="12700">
            <a:solidFill>
              <a:schemeClr val="tx1"/>
            </a:solidFill>
            <a:miter lim="800000"/>
            <a:headEnd type="none" w="sm" len="sm"/>
            <a:tailEnd type="none" w="sm" len="sm"/>
          </a:ln>
        </p:spPr>
        <p:txBody>
          <a:bodyPr wrap="none" anchor="ctr"/>
          <a:lstStyle/>
          <a:p>
            <a:pPr algn="ctr"/>
            <a:r>
              <a:rPr lang="en-US" altLang="zh-CN" sz="2400">
                <a:latin typeface="Times New Roman" pitchFamily="18" charset="0"/>
                <a:cs typeface="Times New Roman" pitchFamily="18" charset="0"/>
              </a:rPr>
              <a:t>cattle</a:t>
            </a:r>
          </a:p>
        </p:txBody>
      </p:sp>
      <p:sp>
        <p:nvSpPr>
          <p:cNvPr id="1039" name="AutoShape 30"/>
          <p:cNvSpPr>
            <a:spLocks noChangeArrowheads="1"/>
          </p:cNvSpPr>
          <p:nvPr/>
        </p:nvSpPr>
        <p:spPr bwMode="auto">
          <a:xfrm>
            <a:off x="5508625" y="2349500"/>
            <a:ext cx="3384550" cy="2519363"/>
          </a:xfrm>
          <a:prstGeom prst="downArrowCallout">
            <a:avLst>
              <a:gd name="adj1" fmla="val 21109"/>
              <a:gd name="adj2" fmla="val 25139"/>
              <a:gd name="adj3" fmla="val 13505"/>
              <a:gd name="adj4" fmla="val 31898"/>
            </a:avLst>
          </a:prstGeom>
          <a:solidFill>
            <a:srgbClr val="00FFFF"/>
          </a:solidFill>
          <a:ln w="12700">
            <a:solidFill>
              <a:schemeClr val="tx1"/>
            </a:solidFill>
            <a:miter lim="800000"/>
            <a:headEnd type="none" w="sm" len="sm"/>
            <a:tailEnd type="none" w="sm" len="sm"/>
          </a:ln>
        </p:spPr>
        <p:txBody>
          <a:bodyPr wrap="none" anchor="ctr"/>
          <a:lstStyle/>
          <a:p>
            <a:pPr algn="ctr"/>
            <a:r>
              <a:rPr lang="en-US" altLang="zh-CN" sz="2400" dirty="0">
                <a:latin typeface="Times New Roman" pitchFamily="18" charset="0"/>
                <a:cs typeface="Times New Roman" pitchFamily="18" charset="0"/>
              </a:rPr>
              <a:t>Ground contaminated with </a:t>
            </a:r>
          </a:p>
          <a:p>
            <a:pPr algn="ctr"/>
            <a:r>
              <a:rPr lang="en-US" altLang="zh-CN" sz="2400" dirty="0">
                <a:latin typeface="Times New Roman" pitchFamily="18" charset="0"/>
                <a:cs typeface="Times New Roman" pitchFamily="18" charset="0"/>
              </a:rPr>
              <a:t>spores</a:t>
            </a:r>
          </a:p>
        </p:txBody>
      </p:sp>
      <p:sp>
        <p:nvSpPr>
          <p:cNvPr id="1040" name="AutoShape 31"/>
          <p:cNvSpPr>
            <a:spLocks noChangeArrowheads="1"/>
          </p:cNvSpPr>
          <p:nvPr/>
        </p:nvSpPr>
        <p:spPr bwMode="auto">
          <a:xfrm>
            <a:off x="4284663" y="2420938"/>
            <a:ext cx="1150937" cy="360362"/>
          </a:xfrm>
          <a:prstGeom prst="rightArrow">
            <a:avLst>
              <a:gd name="adj1" fmla="val 50000"/>
              <a:gd name="adj2" fmla="val 174670"/>
            </a:avLst>
          </a:prstGeom>
          <a:solidFill>
            <a:srgbClr val="FF0066"/>
          </a:solidFill>
          <a:ln w="12700">
            <a:solidFill>
              <a:schemeClr val="tx1"/>
            </a:solidFill>
            <a:miter lim="800000"/>
            <a:headEnd type="none" w="sm" len="sm"/>
            <a:tailEnd type="none" w="sm" len="sm"/>
          </a:ln>
        </p:spPr>
        <p:txBody>
          <a:bodyPr wrap="none" anchor="ctr"/>
          <a:lstStyle/>
          <a:p>
            <a:endParaRPr lang="zh-CN" altLang="en-US">
              <a:latin typeface="Calibri" pitchFamily="34" charset="0"/>
            </a:endParaRPr>
          </a:p>
        </p:txBody>
      </p:sp>
      <p:sp>
        <p:nvSpPr>
          <p:cNvPr id="18" name="Date Placeholder 17"/>
          <p:cNvSpPr>
            <a:spLocks noGrp="1"/>
          </p:cNvSpPr>
          <p:nvPr>
            <p:ph type="dt" sz="quarter" idx="10"/>
          </p:nvPr>
        </p:nvSpPr>
        <p:spPr/>
        <p:txBody>
          <a:bodyPr/>
          <a:lstStyle/>
          <a:p>
            <a:pPr>
              <a:defRPr/>
            </a:pPr>
            <a:fld id="{B6E3C918-A27B-4F33-9EA1-778B5E725A4A}" type="datetime1">
              <a:rPr lang="en-US" altLang="zh-CN"/>
              <a:pPr>
                <a:defRPr/>
              </a:pPr>
              <a:t>5/13/2015</a:t>
            </a:fld>
            <a:endParaRPr lang="en-US" altLang="zh-CN"/>
          </a:p>
        </p:txBody>
      </p:sp>
      <p:sp>
        <p:nvSpPr>
          <p:cNvPr id="19" name="Footer Placeholder 18"/>
          <p:cNvSpPr>
            <a:spLocks noGrp="1"/>
          </p:cNvSpPr>
          <p:nvPr>
            <p:ph type="ftr" sz="quarter" idx="11"/>
          </p:nvPr>
        </p:nvSpPr>
        <p:spPr/>
        <p:txBody>
          <a:bodyPr/>
          <a:lstStyle/>
          <a:p>
            <a:pPr>
              <a:defRPr/>
            </a:pPr>
            <a:endParaRPr lang="en-US" altLang="zh-CN"/>
          </a:p>
        </p:txBody>
      </p:sp>
      <p:sp>
        <p:nvSpPr>
          <p:cNvPr id="20" name="Rectangle 19"/>
          <p:cNvSpPr/>
          <p:nvPr/>
        </p:nvSpPr>
        <p:spPr>
          <a:xfrm>
            <a:off x="6096000" y="3212976"/>
            <a:ext cx="708248" cy="1296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en-US" b="1" dirty="0">
                <a:solidFill>
                  <a:schemeClr val="accent1">
                    <a:lumMod val="75000"/>
                  </a:schemeClr>
                </a:solidFill>
                <a:latin typeface="Times New Roman" pitchFamily="18" charset="0"/>
                <a:cs typeface="Times New Roman" pitchFamily="18" charset="0"/>
              </a:rPr>
              <a:t>During</a:t>
            </a:r>
            <a:r>
              <a:rPr lang="en-US" dirty="0"/>
              <a:t> </a:t>
            </a:r>
            <a:r>
              <a:rPr lang="en-US" sz="2400" dirty="0">
                <a:solidFill>
                  <a:schemeClr val="accent1">
                    <a:lumMod val="75000"/>
                  </a:schemeClr>
                </a:solidFill>
                <a:latin typeface="Times New Roman" pitchFamily="18" charset="0"/>
                <a:cs typeface="Times New Roman" pitchFamily="18" charset="0"/>
              </a:rPr>
              <a:t>grazing</a:t>
            </a:r>
            <a:r>
              <a:rPr lang="en-US" dirty="0"/>
              <a:t> </a:t>
            </a:r>
          </a:p>
        </p:txBody>
      </p:sp>
    </p:spTree>
  </p:cSld>
  <p:clrMapOvr>
    <a:masterClrMapping/>
  </p:clrMapOvr>
  <p:transition>
    <p:blinds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TotalTime>
  <Words>14458</Words>
  <Application>Microsoft Office PowerPoint</Application>
  <PresentationFormat>On-screen Show (4:3)</PresentationFormat>
  <Paragraphs>1429</Paragraphs>
  <Slides>178</Slides>
  <Notes>11</Notes>
  <HiddenSlides>3</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178</vt:i4>
      </vt:variant>
    </vt:vector>
  </HeadingPairs>
  <TitlesOfParts>
    <vt:vector size="181" baseType="lpstr">
      <vt:lpstr>Office Theme</vt:lpstr>
      <vt:lpstr>Clip</vt:lpstr>
      <vt:lpstr>Photo Editor Photo</vt:lpstr>
      <vt:lpstr>   Milk hygiene</vt:lpstr>
      <vt:lpstr>Slide 2</vt:lpstr>
      <vt:lpstr>Composition of Milk</vt:lpstr>
      <vt:lpstr>Slide 4</vt:lpstr>
      <vt:lpstr>Summary of the average composition of milk from different species of animals and human is given in Table 1</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Table 1: Summary of starter culture and their use in milk production</vt:lpstr>
      <vt:lpstr>Factors affecting milk composition</vt:lpstr>
      <vt:lpstr>In general factors affecting milk composition include the ff: -</vt:lpstr>
      <vt:lpstr>Slide 26</vt:lpstr>
      <vt:lpstr>Slide 27</vt:lpstr>
      <vt:lpstr>Slide 28</vt:lpstr>
      <vt:lpstr>Physicochemical properties of milk</vt:lpstr>
      <vt:lpstr>Slide 30</vt:lpstr>
      <vt:lpstr>Slide 31</vt:lpstr>
      <vt:lpstr>Chemical properties of milk (PH and titratable acidity)</vt:lpstr>
      <vt:lpstr>Slide 33</vt:lpstr>
      <vt:lpstr>Slide 34</vt:lpstr>
      <vt:lpstr>Criteria of normal (fresh) milk</vt:lpstr>
      <vt:lpstr>Slide 36</vt:lpstr>
      <vt:lpstr>Contamination of raw milk</vt:lpstr>
      <vt:lpstr>Slide 38</vt:lpstr>
      <vt:lpstr>Slide 39</vt:lpstr>
      <vt:lpstr>Slide 40</vt:lpstr>
      <vt:lpstr>Slide 41</vt:lpstr>
      <vt:lpstr>Defects encountered in raw milk</vt:lpstr>
      <vt:lpstr>Slide 43</vt:lpstr>
      <vt:lpstr>Heat treatment of milk:</vt:lpstr>
      <vt:lpstr>Slide 45</vt:lpstr>
      <vt:lpstr>Slide 46</vt:lpstr>
      <vt:lpstr>Methods of pasteurization:</vt:lpstr>
      <vt:lpstr>Slide 48</vt:lpstr>
      <vt:lpstr>Sterilization of the milk</vt:lpstr>
      <vt:lpstr>Slide 50</vt:lpstr>
      <vt:lpstr>Milk preservation</vt:lpstr>
      <vt:lpstr>Slide 52</vt:lpstr>
      <vt:lpstr>Slide 53</vt:lpstr>
      <vt:lpstr>Slide 54</vt:lpstr>
      <vt:lpstr>Slide 55</vt:lpstr>
      <vt:lpstr>Slide 56</vt:lpstr>
      <vt:lpstr>Slide 57</vt:lpstr>
      <vt:lpstr>Industrially (yogurt)</vt:lpstr>
      <vt:lpstr>Cheese </vt:lpstr>
      <vt:lpstr>Slide 60</vt:lpstr>
      <vt:lpstr>Slide 61</vt:lpstr>
      <vt:lpstr>Determining milk quality (organoleptic and laboratory tests including test on heated milk)</vt:lpstr>
      <vt:lpstr>Slide 63</vt:lpstr>
      <vt:lpstr>Slide 64</vt:lpstr>
      <vt:lpstr>Slide 65</vt:lpstr>
      <vt:lpstr>Clot on Boiling Test</vt:lpstr>
      <vt:lpstr>The Alcohol Test</vt:lpstr>
      <vt:lpstr>Slide 68</vt:lpstr>
      <vt:lpstr>Slide 69</vt:lpstr>
      <vt:lpstr>Slide 70</vt:lpstr>
      <vt:lpstr>Acidity test</vt:lpstr>
      <vt:lpstr>Slide 72</vt:lpstr>
      <vt:lpstr>The Lactometer test</vt:lpstr>
      <vt:lpstr>Slide 74</vt:lpstr>
      <vt:lpstr>Freezing Point Determination</vt:lpstr>
      <vt:lpstr>Inhibitor test</vt:lpstr>
      <vt:lpstr>Slide 77</vt:lpstr>
      <vt:lpstr>Slide 78</vt:lpstr>
      <vt:lpstr>Public health significance of milk consumption</vt:lpstr>
      <vt:lpstr>Slide 80</vt:lpstr>
      <vt:lpstr>Slide 81</vt:lpstr>
      <vt:lpstr>Slide 82</vt:lpstr>
      <vt:lpstr>Slide 83</vt:lpstr>
      <vt:lpstr>Slide 84</vt:lpstr>
      <vt:lpstr>ZOONOSES</vt:lpstr>
      <vt:lpstr>Slide 86</vt:lpstr>
      <vt:lpstr>Classification of Zoonoses</vt:lpstr>
      <vt:lpstr> According to the type of causative/etiological agents:</vt:lpstr>
      <vt:lpstr>Slide 89</vt:lpstr>
      <vt:lpstr>Slide 90</vt:lpstr>
      <vt:lpstr>According to the reservoir host:</vt:lpstr>
      <vt:lpstr>Slide 92</vt:lpstr>
      <vt:lpstr>Slide 93</vt:lpstr>
      <vt:lpstr>Slide 94</vt:lpstr>
      <vt:lpstr>Slide 95</vt:lpstr>
      <vt:lpstr>Important bacterial zoonoses</vt:lpstr>
      <vt:lpstr>Occurrence in man:</vt:lpstr>
      <vt:lpstr>Slide 98</vt:lpstr>
      <vt:lpstr>Anthrax transmission cycles b/n animal human</vt:lpstr>
      <vt:lpstr>The disease in man occurs in three clinical forms:</vt:lpstr>
      <vt:lpstr>Slide 101</vt:lpstr>
      <vt:lpstr>Diagnosis</vt:lpstr>
      <vt:lpstr>Control</vt:lpstr>
      <vt:lpstr>BRUCELLOSIS</vt:lpstr>
      <vt:lpstr>Slide 105</vt:lpstr>
      <vt:lpstr>Slide 106</vt:lpstr>
      <vt:lpstr>Slide 107</vt:lpstr>
      <vt:lpstr>Slide 108</vt:lpstr>
      <vt:lpstr>Slide 109</vt:lpstr>
      <vt:lpstr>Slide 110</vt:lpstr>
      <vt:lpstr>Slide 111</vt:lpstr>
      <vt:lpstr>Tuberculosis</vt:lpstr>
      <vt:lpstr>Slide 113</vt:lpstr>
      <vt:lpstr>Slide 114</vt:lpstr>
      <vt:lpstr>Slide 115</vt:lpstr>
      <vt:lpstr>Slide 116</vt:lpstr>
      <vt:lpstr>Slide 117</vt:lpstr>
      <vt:lpstr>Slide 118</vt:lpstr>
      <vt:lpstr>Slide 119</vt:lpstr>
      <vt:lpstr>Slide 120</vt:lpstr>
      <vt:lpstr>Slide 121</vt:lpstr>
      <vt:lpstr>Epidemiology:</vt:lpstr>
      <vt:lpstr> Risk factors for Zoonotic tuberculosis: </vt:lpstr>
      <vt:lpstr>Slide 124</vt:lpstr>
      <vt:lpstr>Prevention of Transmission of Zoonotic TB to Humans</vt:lpstr>
      <vt:lpstr>Slide 126</vt:lpstr>
      <vt:lpstr>Slide 127</vt:lpstr>
      <vt:lpstr>   </vt:lpstr>
      <vt:lpstr>Slide 129</vt:lpstr>
      <vt:lpstr>Slide 130</vt:lpstr>
      <vt:lpstr>Slide 131</vt:lpstr>
      <vt:lpstr>Slide 132</vt:lpstr>
      <vt:lpstr>Slide 133</vt:lpstr>
      <vt:lpstr>Slide 134</vt:lpstr>
      <vt:lpstr>Slide 135</vt:lpstr>
      <vt:lpstr>Slide 136</vt:lpstr>
      <vt:lpstr>Slide 137</vt:lpstr>
      <vt:lpstr>Slide 138</vt:lpstr>
      <vt:lpstr> Control: </vt:lpstr>
      <vt:lpstr>Slide 140</vt:lpstr>
      <vt:lpstr>Slide 141</vt:lpstr>
      <vt:lpstr>Slide 142</vt:lpstr>
      <vt:lpstr>Slide 143</vt:lpstr>
      <vt:lpstr>Slide 144</vt:lpstr>
      <vt:lpstr>Slide 145</vt:lpstr>
      <vt:lpstr>Indirect contact  (environmental) transmission</vt:lpstr>
      <vt:lpstr>Slide 147</vt:lpstr>
      <vt:lpstr>Slide 148</vt:lpstr>
      <vt:lpstr>Slide 149</vt:lpstr>
      <vt:lpstr>Slide 150</vt:lpstr>
      <vt:lpstr>Slide 151</vt:lpstr>
      <vt:lpstr>Slide 152</vt:lpstr>
      <vt:lpstr>Slide 153</vt:lpstr>
      <vt:lpstr>Slide 154</vt:lpstr>
      <vt:lpstr>Diagnosis:</vt:lpstr>
      <vt:lpstr>Slide 156</vt:lpstr>
      <vt:lpstr>Slide 157</vt:lpstr>
      <vt:lpstr>Slide 158</vt:lpstr>
      <vt:lpstr>Diagnosis:</vt:lpstr>
      <vt:lpstr>Slide 160</vt:lpstr>
      <vt:lpstr>Slide 161</vt:lpstr>
      <vt:lpstr>Slide 162</vt:lpstr>
      <vt:lpstr>Slide 163</vt:lpstr>
      <vt:lpstr>Slide 164</vt:lpstr>
      <vt:lpstr>Slide 165</vt:lpstr>
      <vt:lpstr>                    </vt:lpstr>
      <vt:lpstr>  Reservoirs of infection: </vt:lpstr>
      <vt:lpstr>Transmission:</vt:lpstr>
      <vt:lpstr>Slide 169</vt:lpstr>
      <vt:lpstr>Slide 170</vt:lpstr>
      <vt:lpstr>Slide 171</vt:lpstr>
      <vt:lpstr>Slide 172</vt:lpstr>
      <vt:lpstr>Icteric Leptospirosis (Weil’s Syndrome</vt:lpstr>
      <vt:lpstr>Slide 174</vt:lpstr>
      <vt:lpstr>Risk factors</vt:lpstr>
      <vt:lpstr>DIAGNOSIS:</vt:lpstr>
      <vt:lpstr>TREATMENT</vt:lpstr>
      <vt:lpstr>Prevention and control</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Milk hygiene</dc:title>
  <dc:creator>yalew</dc:creator>
  <cp:lastModifiedBy>toshiba</cp:lastModifiedBy>
  <cp:revision>2</cp:revision>
  <dcterms:created xsi:type="dcterms:W3CDTF">2014-05-26T22:52:35Z</dcterms:created>
  <dcterms:modified xsi:type="dcterms:W3CDTF">2015-05-13T13:43:13Z</dcterms:modified>
</cp:coreProperties>
</file>